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591" r:id="rId2"/>
    <p:sldId id="632" r:id="rId3"/>
    <p:sldId id="622" r:id="rId4"/>
    <p:sldId id="626" r:id="rId5"/>
    <p:sldId id="595" r:id="rId6"/>
    <p:sldId id="596" r:id="rId7"/>
    <p:sldId id="620" r:id="rId8"/>
    <p:sldId id="597" r:id="rId9"/>
    <p:sldId id="598" r:id="rId10"/>
    <p:sldId id="627" r:id="rId11"/>
    <p:sldId id="582" r:id="rId12"/>
    <p:sldId id="581" r:id="rId13"/>
    <p:sldId id="628" r:id="rId14"/>
    <p:sldId id="604" r:id="rId15"/>
    <p:sldId id="606" r:id="rId16"/>
    <p:sldId id="610" r:id="rId17"/>
    <p:sldId id="629" r:id="rId18"/>
    <p:sldId id="618" r:id="rId19"/>
    <p:sldId id="605" r:id="rId20"/>
    <p:sldId id="586" r:id="rId21"/>
    <p:sldId id="590" r:id="rId22"/>
    <p:sldId id="630" r:id="rId23"/>
    <p:sldId id="619" r:id="rId24"/>
    <p:sldId id="599" r:id="rId25"/>
    <p:sldId id="600" r:id="rId26"/>
    <p:sldId id="602" r:id="rId27"/>
    <p:sldId id="537" r:id="rId28"/>
    <p:sldId id="538" r:id="rId29"/>
    <p:sldId id="539" r:id="rId30"/>
    <p:sldId id="540" r:id="rId31"/>
    <p:sldId id="541" r:id="rId32"/>
    <p:sldId id="542" r:id="rId33"/>
    <p:sldId id="543" r:id="rId34"/>
    <p:sldId id="544" r:id="rId35"/>
    <p:sldId id="545" r:id="rId36"/>
    <p:sldId id="546" r:id="rId37"/>
    <p:sldId id="547" r:id="rId38"/>
    <p:sldId id="549" r:id="rId39"/>
  </p:sldIdLst>
  <p:sldSz cx="12192000" cy="6858000"/>
  <p:notesSz cx="6742113" cy="98726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yata Shohei" initials="MS" lastIdx="5" clrIdx="0">
    <p:extLst>
      <p:ext uri="{19B8F6BF-5375-455C-9EA6-DF929625EA0E}">
        <p15:presenceInfo xmlns:p15="http://schemas.microsoft.com/office/powerpoint/2012/main" userId="09f2c44d3d2e70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72C4"/>
    <a:srgbClr val="92D050"/>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6230" autoAdjust="0"/>
  </p:normalViewPr>
  <p:slideViewPr>
    <p:cSldViewPr snapToGrid="0">
      <p:cViewPr>
        <p:scale>
          <a:sx n="75" d="100"/>
          <a:sy n="75" d="100"/>
        </p:scale>
        <p:origin x="1026" y="2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AFE5323-6911-4526-9E31-BE240C6D6D5F}"/>
              </a:ext>
            </a:extLst>
          </p:cNvPr>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CBAF492-409F-4D91-836F-A1028FFC6019}"/>
              </a:ext>
            </a:extLst>
          </p:cNvPr>
          <p:cNvSpPr>
            <a:spLocks noGrp="1"/>
          </p:cNvSpPr>
          <p:nvPr>
            <p:ph type="dt" sz="quarter" idx="1"/>
          </p:nvPr>
        </p:nvSpPr>
        <p:spPr>
          <a:xfrm>
            <a:off x="3818971" y="0"/>
            <a:ext cx="2921582" cy="495348"/>
          </a:xfrm>
          <a:prstGeom prst="rect">
            <a:avLst/>
          </a:prstGeom>
        </p:spPr>
        <p:txBody>
          <a:bodyPr vert="horz" lIns="91440" tIns="45720" rIns="91440" bIns="45720" rtlCol="0"/>
          <a:lstStyle>
            <a:lvl1pPr algn="r">
              <a:defRPr sz="1200"/>
            </a:lvl1pPr>
          </a:lstStyle>
          <a:p>
            <a:fld id="{B23AAD66-AF4D-474D-B3F4-6CEF9752033F}" type="datetimeFigureOut">
              <a:rPr kumimoji="1" lang="ja-JP" altLang="en-US" smtClean="0"/>
              <a:t>2018/7/16</a:t>
            </a:fld>
            <a:endParaRPr kumimoji="1" lang="ja-JP" altLang="en-US"/>
          </a:p>
        </p:txBody>
      </p:sp>
      <p:sp>
        <p:nvSpPr>
          <p:cNvPr id="4" name="フッター プレースホルダー 3">
            <a:extLst>
              <a:ext uri="{FF2B5EF4-FFF2-40B4-BE49-F238E27FC236}">
                <a16:creationId xmlns:a16="http://schemas.microsoft.com/office/drawing/2014/main" id="{FAE57C6F-DE46-4009-8669-AA2884388DE6}"/>
              </a:ext>
            </a:extLst>
          </p:cNvPr>
          <p:cNvSpPr>
            <a:spLocks noGrp="1"/>
          </p:cNvSpPr>
          <p:nvPr>
            <p:ph type="ftr" sz="quarter" idx="2"/>
          </p:nvPr>
        </p:nvSpPr>
        <p:spPr>
          <a:xfrm>
            <a:off x="0" y="9377317"/>
            <a:ext cx="2921582"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BA7FFAE-38CB-4B20-8F4F-3A757DDAF281}"/>
              </a:ext>
            </a:extLst>
          </p:cNvPr>
          <p:cNvSpPr>
            <a:spLocks noGrp="1"/>
          </p:cNvSpPr>
          <p:nvPr>
            <p:ph type="sldNum" sz="quarter" idx="3"/>
          </p:nvPr>
        </p:nvSpPr>
        <p:spPr>
          <a:xfrm>
            <a:off x="3818971" y="9377317"/>
            <a:ext cx="2921582" cy="495347"/>
          </a:xfrm>
          <a:prstGeom prst="rect">
            <a:avLst/>
          </a:prstGeom>
        </p:spPr>
        <p:txBody>
          <a:bodyPr vert="horz" lIns="91440" tIns="45720" rIns="91440" bIns="45720" rtlCol="0" anchor="b"/>
          <a:lstStyle>
            <a:lvl1pPr algn="r">
              <a:defRPr sz="1200"/>
            </a:lvl1pPr>
          </a:lstStyle>
          <a:p>
            <a:fld id="{273979BE-D167-4506-98D5-A04A4836BFC9}" type="slidenum">
              <a:rPr kumimoji="1" lang="ja-JP" altLang="en-US" smtClean="0"/>
              <a:t>‹#›</a:t>
            </a:fld>
            <a:endParaRPr kumimoji="1" lang="ja-JP" altLang="en-US"/>
          </a:p>
        </p:txBody>
      </p:sp>
    </p:spTree>
    <p:extLst>
      <p:ext uri="{BB962C8B-B14F-4D97-AF65-F5344CB8AC3E}">
        <p14:creationId xmlns:p14="http://schemas.microsoft.com/office/powerpoint/2010/main" val="3720696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2E15AA8C-8712-4CE4-89CF-C2F64BBEFB39}" type="datetimeFigureOut">
              <a:rPr kumimoji="1" lang="ja-JP" altLang="en-US" smtClean="0"/>
              <a:t>2018/7/16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4212" y="4751219"/>
            <a:ext cx="5393690" cy="38873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7317"/>
            <a:ext cx="2921582" cy="49534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8971" y="9377317"/>
            <a:ext cx="2921582" cy="495347"/>
          </a:xfrm>
          <a:prstGeom prst="rect">
            <a:avLst/>
          </a:prstGeom>
        </p:spPr>
        <p:txBody>
          <a:bodyPr vert="horz" lIns="91440" tIns="45720" rIns="91440" bIns="45720" rtlCol="0" anchor="b"/>
          <a:lstStyle>
            <a:lvl1pPr algn="r">
              <a:defRPr sz="1200"/>
            </a:lvl1pPr>
          </a:lstStyle>
          <a:p>
            <a:fld id="{D800A6E9-B275-472C-8485-027A630B0560}" type="slidenum">
              <a:rPr kumimoji="1" lang="ja-JP" altLang="en-US" smtClean="0"/>
              <a:t>‹#›</a:t>
            </a:fld>
            <a:endParaRPr kumimoji="1" lang="ja-JP" altLang="en-US"/>
          </a:p>
        </p:txBody>
      </p:sp>
    </p:spTree>
    <p:extLst>
      <p:ext uri="{BB962C8B-B14F-4D97-AF65-F5344CB8AC3E}">
        <p14:creationId xmlns:p14="http://schemas.microsoft.com/office/powerpoint/2010/main" val="24996498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赤司研究室修士２年の呉と申します。</a:t>
            </a:r>
            <a:endParaRPr kumimoji="1" lang="en-US" altLang="ja-JP" dirty="0"/>
          </a:p>
          <a:p>
            <a:r>
              <a:rPr kumimoji="1" lang="ja-JP" altLang="en-US" dirty="0"/>
              <a:t>修論のテーマは深層学習を用いたマルチゾーン</a:t>
            </a:r>
            <a:r>
              <a:rPr kumimoji="1" lang="en-US" altLang="ja-JP" dirty="0"/>
              <a:t>VAV</a:t>
            </a:r>
            <a:r>
              <a:rPr kumimoji="1" lang="ja-JP" altLang="en-US" dirty="0"/>
              <a:t>システムの不具合検知・診断に関する研究です。</a:t>
            </a:r>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10"/>
          </p:nvPr>
        </p:nvSpPr>
        <p:spPr/>
        <p:txBody>
          <a:bodyPr/>
          <a:lstStyle/>
          <a:p>
            <a:fld id="{4E828A70-B9C5-4E16-845C-D917D3010C58}" type="slidenum">
              <a:rPr kumimoji="1" lang="ja-JP" altLang="en-US" smtClean="0"/>
              <a:t>1</a:t>
            </a:fld>
            <a:endParaRPr kumimoji="1" lang="ja-JP" altLang="en-US" dirty="0"/>
          </a:p>
        </p:txBody>
      </p:sp>
    </p:spTree>
    <p:extLst>
      <p:ext uri="{BB962C8B-B14F-4D97-AF65-F5344CB8AC3E}">
        <p14:creationId xmlns:p14="http://schemas.microsoft.com/office/powerpoint/2010/main" val="4024328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次に、これまで説明した</a:t>
            </a:r>
            <a:r>
              <a:rPr kumimoji="1" lang="ja-JP" altLang="ja-JP" sz="1200" kern="1200" dirty="0">
                <a:solidFill>
                  <a:schemeClr val="tx1"/>
                </a:solidFill>
                <a:effectLst/>
                <a:latin typeface="+mn-lt"/>
                <a:ea typeface="+mn-ea"/>
                <a:cs typeface="+mn-cs"/>
              </a:rPr>
              <a:t>シミュレーションモデル</a:t>
            </a:r>
            <a:r>
              <a:rPr kumimoji="1" lang="ja-JP" altLang="en-US" sz="1200" kern="1200" dirty="0">
                <a:solidFill>
                  <a:schemeClr val="tx1"/>
                </a:solidFill>
                <a:effectLst/>
                <a:latin typeface="+mn-lt"/>
                <a:ea typeface="+mn-ea"/>
                <a:cs typeface="+mn-cs"/>
              </a:rPr>
              <a:t>に不具合を与え、深層学習用の</a:t>
            </a:r>
            <a:r>
              <a:rPr kumimoji="1" lang="ja-JP" altLang="en-US" sz="1200" kern="1200">
                <a:solidFill>
                  <a:schemeClr val="tx1"/>
                </a:solidFill>
                <a:effectLst/>
                <a:latin typeface="+mn-lt"/>
                <a:ea typeface="+mn-ea"/>
                <a:cs typeface="+mn-cs"/>
              </a:rPr>
              <a:t>教師データの作成を説明します。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10</a:t>
            </a:fld>
            <a:endParaRPr kumimoji="1" lang="ja-JP" altLang="en-US"/>
          </a:p>
        </p:txBody>
      </p:sp>
    </p:spTree>
    <p:extLst>
      <p:ext uri="{BB962C8B-B14F-4D97-AF65-F5344CB8AC3E}">
        <p14:creationId xmlns:p14="http://schemas.microsoft.com/office/powerpoint/2010/main" val="3301522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本研究</a:t>
            </a:r>
            <a:r>
              <a:rPr kumimoji="1" lang="ja-JP" altLang="ja-JP" sz="1200" kern="1200" dirty="0">
                <a:solidFill>
                  <a:schemeClr val="tx1"/>
                </a:solidFill>
                <a:effectLst/>
                <a:latin typeface="+mn-lt"/>
                <a:ea typeface="+mn-ea"/>
                <a:cs typeface="+mn-cs"/>
              </a:rPr>
              <a:t>で想定した不具合は計</a:t>
            </a:r>
            <a:r>
              <a:rPr kumimoji="1" lang="en-US" altLang="ja-JP" sz="1200" kern="1200" dirty="0">
                <a:solidFill>
                  <a:schemeClr val="tx1"/>
                </a:solidFill>
                <a:effectLst/>
                <a:latin typeface="+mn-lt"/>
                <a:ea typeface="+mn-ea"/>
                <a:cs typeface="+mn-cs"/>
              </a:rPr>
              <a:t>9</a:t>
            </a:r>
            <a:r>
              <a:rPr kumimoji="1" lang="ja-JP" altLang="ja-JP" sz="1200" kern="1200" dirty="0">
                <a:solidFill>
                  <a:schemeClr val="tx1"/>
                </a:solidFill>
                <a:effectLst/>
                <a:latin typeface="+mn-lt"/>
                <a:ea typeface="+mn-ea"/>
                <a:cs typeface="+mn-cs"/>
              </a:rPr>
              <a:t>種類</a:t>
            </a:r>
            <a:r>
              <a:rPr kumimoji="1" lang="ja-JP" altLang="en-US" sz="1200" kern="1200" dirty="0">
                <a:solidFill>
                  <a:schemeClr val="tx1"/>
                </a:solidFill>
                <a:effectLst/>
                <a:latin typeface="+mn-lt"/>
                <a:ea typeface="+mn-ea"/>
                <a:cs typeface="+mn-cs"/>
              </a:rPr>
              <a:t>で</a:t>
            </a:r>
            <a:r>
              <a:rPr kumimoji="1" lang="ja-JP" altLang="ja-JP" sz="1200" kern="1200" dirty="0">
                <a:solidFill>
                  <a:schemeClr val="tx1"/>
                </a:solidFill>
                <a:effectLst/>
                <a:latin typeface="+mn-lt"/>
                <a:ea typeface="+mn-ea"/>
                <a:cs typeface="+mn-cs"/>
              </a:rPr>
              <a:t>、その内容を</a:t>
            </a:r>
            <a:r>
              <a:rPr kumimoji="1" lang="ja-JP" altLang="en-US" sz="1200" kern="1200" dirty="0">
                <a:solidFill>
                  <a:schemeClr val="tx1"/>
                </a:solidFill>
                <a:effectLst/>
                <a:latin typeface="+mn-lt"/>
                <a:ea typeface="+mn-ea"/>
                <a:cs typeface="+mn-cs"/>
              </a:rPr>
              <a:t>表</a:t>
            </a:r>
            <a:r>
              <a:rPr kumimoji="1" lang="ja-JP" altLang="ja-JP" sz="1200" kern="1200" dirty="0">
                <a:solidFill>
                  <a:schemeClr val="tx1"/>
                </a:solidFill>
                <a:effectLst/>
                <a:latin typeface="+mn-lt"/>
                <a:ea typeface="+mn-ea"/>
                <a:cs typeface="+mn-cs"/>
              </a:rPr>
              <a:t>に示</a:t>
            </a:r>
            <a:r>
              <a:rPr kumimoji="1" lang="ja-JP" altLang="en-US" sz="1200" kern="1200" dirty="0">
                <a:solidFill>
                  <a:schemeClr val="tx1"/>
                </a:solidFill>
                <a:effectLst/>
                <a:latin typeface="+mn-lt"/>
                <a:ea typeface="+mn-ea"/>
                <a:cs typeface="+mn-cs"/>
              </a:rPr>
              <a:t>しま</a:t>
            </a:r>
            <a:r>
              <a:rPr kumimoji="1" lang="ja-JP" altLang="ja-JP" sz="1200" kern="1200" dirty="0">
                <a:solidFill>
                  <a:schemeClr val="tx1"/>
                </a:solidFill>
                <a:effectLst/>
                <a:latin typeface="+mn-lt"/>
                <a:ea typeface="+mn-ea"/>
                <a:cs typeface="+mn-cs"/>
              </a:rPr>
              <a:t>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8</a:t>
            </a:r>
            <a:r>
              <a:rPr kumimoji="1" lang="ja-JP" altLang="ja-JP" sz="1200" kern="1200" dirty="0">
                <a:solidFill>
                  <a:schemeClr val="tx1"/>
                </a:solidFill>
                <a:effectLst/>
                <a:latin typeface="+mn-lt"/>
                <a:ea typeface="+mn-ea"/>
                <a:cs typeface="+mn-cs"/>
              </a:rPr>
              <a:t>月の</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か月分のデータを学習</a:t>
            </a:r>
            <a:r>
              <a:rPr kumimoji="1" lang="ja-JP" altLang="ja-JP" sz="1200" kern="1200">
                <a:solidFill>
                  <a:schemeClr val="tx1"/>
                </a:solidFill>
                <a:effectLst/>
                <a:latin typeface="+mn-lt"/>
                <a:ea typeface="+mn-ea"/>
                <a:cs typeface="+mn-cs"/>
              </a:rPr>
              <a:t>データ、</a:t>
            </a:r>
            <a:r>
              <a:rPr lang="ja-JP" altLang="en-US" kern="100">
                <a:latin typeface="Arial" panose="020B0604020202020204" pitchFamily="34" charset="0"/>
                <a:ea typeface="ＭＳ ゴシック" panose="020B0609070205080204" pitchFamily="49" charset="-128"/>
                <a:cs typeface="Arial" panose="020B0604020202020204" pitchFamily="34" charset="0"/>
              </a:rPr>
              <a:t>ある</a:t>
            </a:r>
            <a:r>
              <a:rPr lang="ja-JP" altLang="en-US" kern="100" dirty="0">
                <a:latin typeface="Arial" panose="020B0604020202020204" pitchFamily="34" charset="0"/>
                <a:ea typeface="ＭＳ ゴシック" panose="020B0609070205080204" pitchFamily="49" charset="-128"/>
                <a:cs typeface="Arial" panose="020B0604020202020204" pitchFamily="34" charset="0"/>
              </a:rPr>
              <a:t>部屋で不具合が発生する場合、システム全体のエネルギー消費量</a:t>
            </a:r>
            <a:r>
              <a:rPr kumimoji="1" lang="ja-JP" altLang="ja-JP" sz="1200" kern="1200" dirty="0">
                <a:solidFill>
                  <a:schemeClr val="tx1"/>
                </a:solidFill>
                <a:effectLst/>
                <a:latin typeface="+mn-lt"/>
                <a:ea typeface="+mn-ea"/>
                <a:cs typeface="+mn-cs"/>
              </a:rPr>
              <a:t>を</a:t>
            </a:r>
            <a:r>
              <a:rPr kumimoji="1" lang="ja-JP" altLang="en-US" sz="1200" kern="1200" dirty="0">
                <a:solidFill>
                  <a:schemeClr val="tx1"/>
                </a:solidFill>
                <a:effectLst/>
                <a:latin typeface="+mn-lt"/>
                <a:ea typeface="+mn-ea"/>
                <a:cs typeface="+mn-cs"/>
              </a:rPr>
              <a:t>数字に示します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不具合がない場合を</a:t>
            </a:r>
            <a:r>
              <a:rPr kumimoji="1" lang="en-US" altLang="ja-JP" sz="1200" kern="1200" dirty="0">
                <a:solidFill>
                  <a:schemeClr val="tx1"/>
                </a:solidFill>
                <a:effectLst/>
                <a:latin typeface="+mn-lt"/>
                <a:ea typeface="+mn-ea"/>
                <a:cs typeface="+mn-cs"/>
              </a:rPr>
              <a:t>F0</a:t>
            </a:r>
            <a:r>
              <a:rPr kumimoji="1" lang="ja-JP" altLang="en-US" sz="1200" kern="1200" dirty="0">
                <a:solidFill>
                  <a:schemeClr val="tx1"/>
                </a:solidFill>
                <a:effectLst/>
                <a:latin typeface="+mn-lt"/>
                <a:ea typeface="+mn-ea"/>
                <a:cs typeface="+mn-cs"/>
              </a:rPr>
              <a:t>とします。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各不具合</a:t>
            </a:r>
            <a:r>
              <a:rPr kumimoji="1" lang="ja-JP" altLang="en-US" sz="1200" kern="1200" dirty="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結果を分析すると、</a:t>
            </a:r>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室内温度センサの誤差なので、</a:t>
            </a:r>
            <a:r>
              <a:rPr kumimoji="1" lang="ja-JP" altLang="ja-JP" sz="1200" kern="1200" dirty="0">
                <a:solidFill>
                  <a:schemeClr val="tx1"/>
                </a:solidFill>
                <a:effectLst/>
                <a:latin typeface="+mn-lt"/>
                <a:ea typeface="+mn-ea"/>
                <a:cs typeface="+mn-cs"/>
              </a:rPr>
              <a:t>室内の熱負荷が増加してエネルギー消費量も増加し、</a:t>
            </a:r>
            <a:r>
              <a:rPr kumimoji="1" lang="en-US" altLang="ja-JP" sz="1200" kern="1200" dirty="0">
                <a:solidFill>
                  <a:schemeClr val="tx1"/>
                </a:solidFill>
                <a:effectLst/>
                <a:latin typeface="+mn-lt"/>
                <a:ea typeface="+mn-ea"/>
                <a:cs typeface="+mn-cs"/>
              </a:rPr>
              <a:t>F2</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の逆とな</a:t>
            </a:r>
            <a:r>
              <a:rPr kumimoji="1" lang="ja-JP" altLang="en-US" sz="1200" kern="1200" dirty="0">
                <a:solidFill>
                  <a:schemeClr val="tx1"/>
                </a:solidFill>
                <a:effectLst/>
                <a:latin typeface="+mn-lt"/>
                <a:ea typeface="+mn-ea"/>
                <a:cs typeface="+mn-cs"/>
              </a:rPr>
              <a:t>りまし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F3</a:t>
            </a:r>
            <a:r>
              <a:rPr kumimoji="1" lang="ja-JP" altLang="ja-JP" sz="1200" kern="1200" dirty="0">
                <a:solidFill>
                  <a:schemeClr val="tx1"/>
                </a:solidFill>
                <a:effectLst/>
                <a:latin typeface="+mn-lt"/>
                <a:ea typeface="+mn-ea"/>
                <a:cs typeface="+mn-cs"/>
              </a:rPr>
              <a:t>はダンパ全開となり風量が制御できないので室温が低下してエネルギー消費量が倍増し、</a:t>
            </a:r>
            <a:r>
              <a:rPr kumimoji="1" lang="en-US" altLang="ja-JP" sz="1200" kern="1200" dirty="0">
                <a:solidFill>
                  <a:schemeClr val="tx1"/>
                </a:solidFill>
                <a:effectLst/>
                <a:latin typeface="+mn-lt"/>
                <a:ea typeface="+mn-ea"/>
                <a:cs typeface="+mn-cs"/>
              </a:rPr>
              <a:t>F4</a:t>
            </a:r>
            <a:r>
              <a:rPr kumimoji="1" lang="ja-JP" altLang="ja-JP" sz="1200" kern="1200" dirty="0">
                <a:solidFill>
                  <a:schemeClr val="tx1"/>
                </a:solidFill>
                <a:effectLst/>
                <a:latin typeface="+mn-lt"/>
                <a:ea typeface="+mn-ea"/>
                <a:cs typeface="+mn-cs"/>
              </a:rPr>
              <a:t>はその逆で室温が上昇し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F5</a:t>
            </a:r>
            <a:r>
              <a:rPr kumimoji="1" lang="ja-JP" altLang="ja-JP" sz="1200" kern="1200" dirty="0">
                <a:solidFill>
                  <a:schemeClr val="tx1"/>
                </a:solidFill>
                <a:effectLst/>
                <a:latin typeface="+mn-lt"/>
                <a:ea typeface="+mn-ea"/>
                <a:cs typeface="+mn-cs"/>
              </a:rPr>
              <a:t>は室温設定変更によりエネルギー消費量が増加し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r>
              <a:rPr kumimoji="1" lang="en-US" altLang="ja-JP" sz="1200" kern="1200" dirty="0">
                <a:solidFill>
                  <a:schemeClr val="tx1"/>
                </a:solidFill>
                <a:effectLst/>
                <a:latin typeface="+mn-lt"/>
                <a:ea typeface="+mn-ea"/>
                <a:cs typeface="+mn-cs"/>
              </a:rPr>
              <a:t>F6</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ダクトの破損（はそん）なので、</a:t>
            </a:r>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と同様に熱負荷</a:t>
            </a:r>
            <a:r>
              <a:rPr kumimoji="1" lang="ja-JP" altLang="en-US" sz="1200" kern="1200" dirty="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潜在</a:t>
            </a:r>
            <a:r>
              <a:rPr kumimoji="1" lang="ja-JP" altLang="en-US" sz="1200" kern="1200" dirty="0">
                <a:solidFill>
                  <a:schemeClr val="tx1"/>
                </a:solidFill>
                <a:effectLst/>
                <a:latin typeface="+mn-lt"/>
                <a:ea typeface="+mn-ea"/>
                <a:cs typeface="+mn-cs"/>
              </a:rPr>
              <a:t>（せんざい）</a:t>
            </a:r>
            <a:r>
              <a:rPr kumimoji="1" lang="ja-JP" altLang="ja-JP" sz="1200" kern="1200" dirty="0">
                <a:solidFill>
                  <a:schemeClr val="tx1"/>
                </a:solidFill>
                <a:effectLst/>
                <a:latin typeface="+mn-lt"/>
                <a:ea typeface="+mn-ea"/>
                <a:cs typeface="+mn-cs"/>
              </a:rPr>
              <a:t>的に増加</a:t>
            </a:r>
            <a:r>
              <a:rPr kumimoji="1" lang="ja-JP" altLang="en-US" sz="1200" kern="1200" dirty="0">
                <a:solidFill>
                  <a:schemeClr val="tx1"/>
                </a:solidFill>
                <a:effectLst/>
                <a:latin typeface="+mn-lt"/>
                <a:ea typeface="+mn-ea"/>
                <a:cs typeface="+mn-cs"/>
              </a:rPr>
              <a:t>しまし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F7</a:t>
            </a:r>
            <a:r>
              <a:rPr kumimoji="1" lang="ja-JP" altLang="ja-JP" sz="1200" kern="1200" dirty="0">
                <a:solidFill>
                  <a:schemeClr val="tx1"/>
                </a:solidFill>
                <a:effectLst/>
                <a:latin typeface="+mn-lt"/>
                <a:ea typeface="+mn-ea"/>
                <a:cs typeface="+mn-cs"/>
              </a:rPr>
              <a:t>は室温設定が過剰</a:t>
            </a:r>
            <a:r>
              <a:rPr kumimoji="1" lang="ja-JP" altLang="en-US" sz="1200" kern="1200" dirty="0">
                <a:solidFill>
                  <a:schemeClr val="tx1"/>
                </a:solidFill>
                <a:effectLst/>
                <a:latin typeface="+mn-lt"/>
                <a:ea typeface="+mn-ea"/>
                <a:cs typeface="+mn-cs"/>
              </a:rPr>
              <a:t>（かじょう）</a:t>
            </a:r>
            <a:r>
              <a:rPr kumimoji="1" lang="ja-JP" altLang="ja-JP" sz="1200" kern="1200" dirty="0">
                <a:solidFill>
                  <a:schemeClr val="tx1"/>
                </a:solidFill>
                <a:effectLst/>
                <a:latin typeface="+mn-lt"/>
                <a:ea typeface="+mn-ea"/>
                <a:cs typeface="+mn-cs"/>
              </a:rPr>
              <a:t>に低かったため、</a:t>
            </a:r>
            <a:r>
              <a:rPr kumimoji="1" lang="en-US" altLang="ja-JP" sz="1200" kern="1200" dirty="0">
                <a:solidFill>
                  <a:schemeClr val="tx1"/>
                </a:solidFill>
                <a:effectLst/>
                <a:latin typeface="+mn-lt"/>
                <a:ea typeface="+mn-ea"/>
                <a:cs typeface="+mn-cs"/>
              </a:rPr>
              <a:t>F3</a:t>
            </a:r>
            <a:r>
              <a:rPr kumimoji="1" lang="ja-JP" altLang="ja-JP" sz="1200" kern="1200" dirty="0">
                <a:solidFill>
                  <a:schemeClr val="tx1"/>
                </a:solidFill>
                <a:effectLst/>
                <a:latin typeface="+mn-lt"/>
                <a:ea typeface="+mn-ea"/>
                <a:cs typeface="+mn-cs"/>
              </a:rPr>
              <a:t>と同様にダンパが全開となり</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エネルギー消費量が倍増し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F8</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バイパスダンパが全開に固定されて、室内の</a:t>
            </a:r>
            <a:r>
              <a:rPr kumimoji="1" lang="en-US" altLang="ja-JP" sz="1200" kern="1200" dirty="0">
                <a:solidFill>
                  <a:schemeClr val="tx1"/>
                </a:solidFill>
                <a:effectLst/>
                <a:latin typeface="+mn-lt"/>
                <a:ea typeface="+mn-ea"/>
                <a:cs typeface="+mn-cs"/>
              </a:rPr>
              <a:t>CO</a:t>
            </a:r>
            <a:r>
              <a:rPr kumimoji="1" lang="en-US" altLang="ja-JP" sz="1200" kern="1200" baseline="-250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濃度が上昇し</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F9</a:t>
            </a:r>
            <a:r>
              <a:rPr kumimoji="1" lang="ja-JP" altLang="ja-JP" sz="1200" kern="1200" dirty="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AHU</a:t>
            </a:r>
            <a:r>
              <a:rPr kumimoji="1" lang="ja-JP" altLang="en-US" sz="1200" kern="1200" dirty="0">
                <a:solidFill>
                  <a:schemeClr val="tx1"/>
                </a:solidFill>
                <a:effectLst/>
                <a:latin typeface="+mn-lt"/>
                <a:ea typeface="+mn-ea"/>
                <a:cs typeface="+mn-cs"/>
              </a:rPr>
              <a:t>の熱交換効率低下のため、</a:t>
            </a:r>
            <a:r>
              <a:rPr kumimoji="1" lang="ja-JP" altLang="ja-JP" sz="1200" kern="1200" dirty="0">
                <a:solidFill>
                  <a:schemeClr val="tx1"/>
                </a:solidFill>
                <a:effectLst/>
                <a:latin typeface="+mn-lt"/>
                <a:ea typeface="+mn-ea"/>
                <a:cs typeface="+mn-cs"/>
              </a:rPr>
              <a:t>水側の流量が変化するのみで空気側の影響は小さ</a:t>
            </a:r>
            <a:r>
              <a:rPr kumimoji="1" lang="ja-JP" altLang="en-US" sz="1200" kern="1200" dirty="0">
                <a:solidFill>
                  <a:schemeClr val="tx1"/>
                </a:solidFill>
                <a:effectLst/>
                <a:latin typeface="+mn-lt"/>
                <a:ea typeface="+mn-ea"/>
                <a:cs typeface="+mn-cs"/>
              </a:rPr>
              <a:t>かったです</a:t>
            </a:r>
            <a:r>
              <a:rPr kumimoji="1" lang="ja-JP" altLang="ja-JP" sz="1200" kern="1200" dirty="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11</a:t>
            </a:fld>
            <a:endParaRPr kumimoji="1" lang="ja-JP" altLang="en-US"/>
          </a:p>
        </p:txBody>
      </p:sp>
    </p:spTree>
    <p:extLst>
      <p:ext uri="{BB962C8B-B14F-4D97-AF65-F5344CB8AC3E}">
        <p14:creationId xmlns:p14="http://schemas.microsoft.com/office/powerpoint/2010/main" val="158088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を例として計算結果を示</a:t>
            </a:r>
            <a:r>
              <a:rPr kumimoji="1" lang="ja-JP" altLang="en-US" sz="1200" kern="1200" dirty="0">
                <a:solidFill>
                  <a:schemeClr val="tx1"/>
                </a:solidFill>
                <a:effectLst/>
                <a:latin typeface="+mn-lt"/>
                <a:ea typeface="+mn-ea"/>
                <a:cs typeface="+mn-cs"/>
              </a:rPr>
              <a:t>しま</a:t>
            </a:r>
            <a:r>
              <a:rPr kumimoji="1" lang="ja-JP" altLang="ja-JP" sz="1200" kern="1200" dirty="0">
                <a:solidFill>
                  <a:schemeClr val="tx1"/>
                </a:solidFill>
                <a:effectLst/>
                <a:latin typeface="+mn-lt"/>
                <a:ea typeface="+mn-ea"/>
                <a:cs typeface="+mn-cs"/>
              </a:rPr>
              <a:t>す。</a:t>
            </a:r>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は室内の温度センサの値が実際の室温より</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度高くなるというセンサに関する不具合で</a:t>
            </a:r>
            <a:r>
              <a:rPr kumimoji="1" lang="ja-JP" altLang="en-US" sz="1200" kern="1200" dirty="0">
                <a:solidFill>
                  <a:schemeClr val="tx1"/>
                </a:solidFill>
                <a:effectLst/>
                <a:latin typeface="+mn-lt"/>
                <a:ea typeface="+mn-ea"/>
                <a:cs typeface="+mn-cs"/>
              </a:rPr>
              <a:t>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算出した不具合データをみる限り、室温は</a:t>
            </a:r>
            <a:r>
              <a:rPr kumimoji="1" lang="en-US" altLang="ja-JP" sz="1200" kern="1200" dirty="0">
                <a:solidFill>
                  <a:schemeClr val="tx1"/>
                </a:solidFill>
                <a:effectLst/>
                <a:latin typeface="+mn-lt"/>
                <a:ea typeface="+mn-ea"/>
                <a:cs typeface="+mn-cs"/>
              </a:rPr>
              <a:t>26</a:t>
            </a:r>
            <a:r>
              <a:rPr kumimoji="1" lang="ja-JP" altLang="ja-JP" sz="1200" kern="1200" dirty="0">
                <a:solidFill>
                  <a:schemeClr val="tx1"/>
                </a:solidFill>
                <a:effectLst/>
                <a:latin typeface="+mn-lt"/>
                <a:ea typeface="+mn-ea"/>
                <a:cs typeface="+mn-cs"/>
              </a:rPr>
              <a:t>℃で不具合がない場合</a:t>
            </a:r>
            <a:r>
              <a:rPr kumimoji="1" lang="en-US" altLang="ja-JP" sz="1200" kern="1200" dirty="0">
                <a:solidFill>
                  <a:schemeClr val="tx1"/>
                </a:solidFill>
                <a:effectLst/>
                <a:latin typeface="+mn-lt"/>
                <a:ea typeface="+mn-ea"/>
                <a:cs typeface="+mn-cs"/>
              </a:rPr>
              <a:t>F0</a:t>
            </a:r>
            <a:r>
              <a:rPr kumimoji="1" lang="ja-JP" altLang="ja-JP" sz="1200" kern="1200" dirty="0">
                <a:solidFill>
                  <a:schemeClr val="tx1"/>
                </a:solidFill>
                <a:effectLst/>
                <a:latin typeface="+mn-lt"/>
                <a:ea typeface="+mn-ea"/>
                <a:cs typeface="+mn-cs"/>
              </a:rPr>
              <a:t>と変わ</a:t>
            </a:r>
            <a:r>
              <a:rPr kumimoji="1" lang="ja-JP" altLang="en-US" sz="1200" kern="1200" dirty="0">
                <a:solidFill>
                  <a:schemeClr val="tx1"/>
                </a:solidFill>
                <a:effectLst/>
                <a:latin typeface="+mn-lt"/>
                <a:ea typeface="+mn-ea"/>
                <a:cs typeface="+mn-cs"/>
              </a:rPr>
              <a:t>りません</a:t>
            </a:r>
            <a:r>
              <a:rPr kumimoji="1" lang="ja-JP" altLang="ja-JP" sz="1200" kern="1200" dirty="0">
                <a:solidFill>
                  <a:schemeClr val="tx1"/>
                </a:solidFill>
                <a:effectLst/>
                <a:latin typeface="+mn-lt"/>
                <a:ea typeface="+mn-ea"/>
                <a:cs typeface="+mn-cs"/>
              </a:rPr>
              <a:t>が、センサに異常があるため真の室内温度</a:t>
            </a:r>
            <a:r>
              <a:rPr kumimoji="1" lang="en-US" altLang="ja-JP" sz="1200" kern="1200" dirty="0">
                <a:solidFill>
                  <a:schemeClr val="tx1"/>
                </a:solidFill>
                <a:effectLst/>
                <a:latin typeface="+mn-lt"/>
                <a:ea typeface="+mn-ea"/>
                <a:cs typeface="+mn-cs"/>
              </a:rPr>
              <a:t>24</a:t>
            </a:r>
            <a:r>
              <a:rPr kumimoji="1" lang="ja-JP" altLang="ja-JP" sz="1200" kern="1200" dirty="0">
                <a:solidFill>
                  <a:schemeClr val="tx1"/>
                </a:solidFill>
                <a:effectLst/>
                <a:latin typeface="+mn-lt"/>
                <a:ea typeface="+mn-ea"/>
                <a:cs typeface="+mn-cs"/>
              </a:rPr>
              <a:t>℃を測定でき</a:t>
            </a:r>
            <a:r>
              <a:rPr kumimoji="1" lang="ja-JP" altLang="en-US" sz="1200" kern="1200" dirty="0">
                <a:solidFill>
                  <a:schemeClr val="tx1"/>
                </a:solidFill>
                <a:effectLst/>
                <a:latin typeface="+mn-lt"/>
                <a:ea typeface="+mn-ea"/>
                <a:cs typeface="+mn-cs"/>
              </a:rPr>
              <a:t>ません</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室温以外について</a:t>
            </a:r>
            <a:r>
              <a:rPr kumimoji="1" lang="en-US" altLang="ja-JP" sz="1200" kern="1200" dirty="0">
                <a:solidFill>
                  <a:schemeClr val="tx1"/>
                </a:solidFill>
                <a:effectLst/>
                <a:latin typeface="+mn-lt"/>
                <a:ea typeface="+mn-ea"/>
                <a:cs typeface="+mn-cs"/>
              </a:rPr>
              <a:t>F0</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F1</a:t>
            </a:r>
            <a:r>
              <a:rPr kumimoji="1" lang="ja-JP" altLang="ja-JP" sz="1200" kern="1200" dirty="0">
                <a:solidFill>
                  <a:schemeClr val="tx1"/>
                </a:solidFill>
                <a:effectLst/>
                <a:latin typeface="+mn-lt"/>
                <a:ea typeface="+mn-ea"/>
                <a:cs typeface="+mn-cs"/>
              </a:rPr>
              <a:t>を比較すると、室</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のダンパ開度が増加して、風量が大きくなってい</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このような特徴を様々な不具合データにおいて学習する</a:t>
            </a:r>
            <a:r>
              <a:rPr kumimoji="1" lang="ja-JP" altLang="ja-JP" sz="1200" kern="1200">
                <a:solidFill>
                  <a:schemeClr val="tx1"/>
                </a:solidFill>
                <a:effectLst/>
                <a:latin typeface="+mn-lt"/>
                <a:ea typeface="+mn-ea"/>
                <a:cs typeface="+mn-cs"/>
              </a:rPr>
              <a:t>ことで</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可能になると考えられ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12</a:t>
            </a:fld>
            <a:endParaRPr kumimoji="1" lang="ja-JP" altLang="en-US"/>
          </a:p>
        </p:txBody>
      </p:sp>
    </p:spTree>
    <p:extLst>
      <p:ext uri="{BB962C8B-B14F-4D97-AF65-F5344CB8AC3E}">
        <p14:creationId xmlns:p14="http://schemas.microsoft.com/office/powerpoint/2010/main" val="642582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次に、作成した不具合データを教師データとして、深層学習モデル</a:t>
            </a:r>
            <a:r>
              <a:rPr kumimoji="1" lang="ja-JP" altLang="en-US" sz="1200" kern="1200">
                <a:solidFill>
                  <a:schemeClr val="tx1"/>
                </a:solidFill>
                <a:effectLst/>
                <a:latin typeface="+mn-lt"/>
                <a:ea typeface="+mn-ea"/>
                <a:cs typeface="+mn-cs"/>
              </a:rPr>
              <a:t>を訓練することを説明します。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13</a:t>
            </a:fld>
            <a:endParaRPr kumimoji="1" lang="ja-JP" altLang="en-US"/>
          </a:p>
        </p:txBody>
      </p:sp>
    </p:spTree>
    <p:extLst>
      <p:ext uri="{BB962C8B-B14F-4D97-AF65-F5344CB8AC3E}">
        <p14:creationId xmlns:p14="http://schemas.microsoft.com/office/powerpoint/2010/main" val="214376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本研究で</a:t>
            </a:r>
            <a:r>
              <a:rPr kumimoji="1" lang="ja-JP" altLang="ja-JP" sz="1200" kern="1200">
                <a:solidFill>
                  <a:schemeClr val="tx1"/>
                </a:solidFill>
                <a:effectLst/>
                <a:latin typeface="+mn-lt"/>
                <a:ea typeface="+mn-ea"/>
                <a:cs typeface="+mn-cs"/>
              </a:rPr>
              <a:t>は、画像認識</a:t>
            </a:r>
            <a:r>
              <a:rPr kumimoji="1" lang="ja-JP" altLang="en-US" sz="1200" kern="1200">
                <a:solidFill>
                  <a:schemeClr val="tx1"/>
                </a:solidFill>
                <a:effectLst/>
                <a:latin typeface="+mn-lt"/>
                <a:ea typeface="+mn-ea"/>
                <a:cs typeface="+mn-cs"/>
              </a:rPr>
              <a:t>のため開発された深層学習手法の一つ</a:t>
            </a:r>
            <a:r>
              <a:rPr kumimoji="1" lang="ja-JP" altLang="ja-JP" sz="1200" kern="1200">
                <a:solidFill>
                  <a:schemeClr val="tx1"/>
                </a:solidFill>
                <a:effectLst/>
                <a:latin typeface="+mn-lt"/>
                <a:ea typeface="+mn-ea"/>
                <a:cs typeface="+mn-cs"/>
              </a:rPr>
              <a:t>畳み込みニューラルネットワ</a:t>
            </a:r>
            <a:r>
              <a:rPr kumimoji="1" lang="ja-JP" altLang="en-US" sz="1200" kern="1200">
                <a:solidFill>
                  <a:schemeClr val="tx1"/>
                </a:solidFill>
                <a:effectLst/>
                <a:latin typeface="+mn-lt"/>
                <a:ea typeface="+mn-ea"/>
                <a:cs typeface="+mn-cs"/>
              </a:rPr>
              <a:t>を利用するために</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作成した不具合データを</a:t>
            </a:r>
            <a:r>
              <a:rPr kumimoji="1" lang="ja-JP" altLang="en-US" sz="1200" kern="1200" dirty="0">
                <a:solidFill>
                  <a:schemeClr val="tx1"/>
                </a:solidFill>
                <a:effectLst/>
                <a:latin typeface="+mn-lt"/>
                <a:ea typeface="+mn-ea"/>
                <a:cs typeface="+mn-cs"/>
              </a:rPr>
              <a:t>前処理することで</a:t>
            </a:r>
            <a:r>
              <a:rPr kumimoji="1" lang="ja-JP" altLang="ja-JP" sz="1200" kern="1200" dirty="0">
                <a:solidFill>
                  <a:schemeClr val="tx1"/>
                </a:solidFill>
                <a:effectLst/>
                <a:latin typeface="+mn-lt"/>
                <a:ea typeface="+mn-ea"/>
                <a:cs typeface="+mn-cs"/>
              </a:rPr>
              <a:t>ピクセル図の形式に転換し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横軸は各室の室温、ダンパ開度、風量</a:t>
            </a:r>
            <a:r>
              <a:rPr kumimoji="1" lang="ja-JP" altLang="en-US" sz="1200" kern="1200" dirty="0">
                <a:solidFill>
                  <a:schemeClr val="tx1"/>
                </a:solidFill>
                <a:effectLst/>
                <a:latin typeface="+mn-lt"/>
                <a:ea typeface="+mn-ea"/>
                <a:cs typeface="+mn-cs"/>
              </a:rPr>
              <a:t>など</a:t>
            </a:r>
            <a:r>
              <a:rPr kumimoji="1" lang="ja-JP" altLang="ja-JP" sz="1200" kern="1200" dirty="0">
                <a:solidFill>
                  <a:schemeClr val="tx1"/>
                </a:solidFill>
                <a:effectLst/>
                <a:latin typeface="+mn-lt"/>
                <a:ea typeface="+mn-ea"/>
                <a:cs typeface="+mn-cs"/>
              </a:rPr>
              <a:t>の変数</a:t>
            </a:r>
            <a:r>
              <a:rPr kumimoji="1" lang="en-US" altLang="ja-JP" sz="1200" kern="1200" dirty="0">
                <a:solidFill>
                  <a:schemeClr val="tx1"/>
                </a:solidFill>
                <a:effectLst/>
                <a:latin typeface="+mn-lt"/>
                <a:ea typeface="+mn-ea"/>
                <a:cs typeface="+mn-cs"/>
              </a:rPr>
              <a:t>32</a:t>
            </a:r>
            <a:r>
              <a:rPr kumimoji="1" lang="ja-JP" altLang="ja-JP" sz="1200" kern="1200" dirty="0">
                <a:solidFill>
                  <a:schemeClr val="tx1"/>
                </a:solidFill>
                <a:effectLst/>
                <a:latin typeface="+mn-lt"/>
                <a:ea typeface="+mn-ea"/>
                <a:cs typeface="+mn-cs"/>
              </a:rPr>
              <a:t>個、縦軸は</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日の空調時間帯（</a:t>
            </a:r>
            <a:r>
              <a:rPr kumimoji="1" lang="en-US" altLang="ja-JP" sz="1200" kern="1200" dirty="0">
                <a:solidFill>
                  <a:schemeClr val="tx1"/>
                </a:solidFill>
                <a:effectLst/>
                <a:latin typeface="+mn-lt"/>
                <a:ea typeface="+mn-ea"/>
                <a:cs typeface="+mn-cs"/>
              </a:rPr>
              <a:t>8</a:t>
            </a:r>
            <a:r>
              <a:rPr kumimoji="1" lang="ja-JP" altLang="ja-JP" sz="1200" kern="1200" dirty="0">
                <a:solidFill>
                  <a:schemeClr val="tx1"/>
                </a:solidFill>
                <a:effectLst/>
                <a:latin typeface="+mn-lt"/>
                <a:ea typeface="+mn-ea"/>
                <a:cs typeface="+mn-cs"/>
              </a:rPr>
              <a:t>時～</a:t>
            </a:r>
            <a:r>
              <a:rPr kumimoji="1" lang="en-US" altLang="ja-JP" sz="1200" kern="1200" dirty="0">
                <a:solidFill>
                  <a:schemeClr val="tx1"/>
                </a:solidFill>
                <a:effectLst/>
                <a:latin typeface="+mn-lt"/>
                <a:ea typeface="+mn-ea"/>
                <a:cs typeface="+mn-cs"/>
              </a:rPr>
              <a:t>24</a:t>
            </a:r>
            <a:r>
              <a:rPr kumimoji="1" lang="ja-JP" altLang="ja-JP" sz="1200" kern="1200" dirty="0">
                <a:solidFill>
                  <a:schemeClr val="tx1"/>
                </a:solidFill>
                <a:effectLst/>
                <a:latin typeface="+mn-lt"/>
                <a:ea typeface="+mn-ea"/>
                <a:cs typeface="+mn-cs"/>
              </a:rPr>
              <a:t>時）の</a:t>
            </a:r>
            <a:r>
              <a:rPr kumimoji="1" lang="en-US" altLang="ja-JP" sz="1200" kern="1200" dirty="0">
                <a:solidFill>
                  <a:schemeClr val="tx1"/>
                </a:solidFill>
                <a:effectLst/>
                <a:latin typeface="+mn-lt"/>
                <a:ea typeface="+mn-ea"/>
                <a:cs typeface="+mn-cs"/>
              </a:rPr>
              <a:t>16</a:t>
            </a:r>
            <a:r>
              <a:rPr kumimoji="1" lang="ja-JP" altLang="ja-JP" sz="1200" kern="1200" dirty="0">
                <a:solidFill>
                  <a:schemeClr val="tx1"/>
                </a:solidFill>
                <a:effectLst/>
                <a:latin typeface="+mn-lt"/>
                <a:ea typeface="+mn-ea"/>
                <a:cs typeface="+mn-cs"/>
              </a:rPr>
              <a:t>時間で</a:t>
            </a:r>
            <a:r>
              <a:rPr kumimoji="1" lang="ja-JP" altLang="en-US" sz="1200" kern="1200" dirty="0">
                <a:solidFill>
                  <a:schemeClr val="tx1"/>
                </a:solidFill>
                <a:effectLst/>
                <a:latin typeface="+mn-lt"/>
                <a:ea typeface="+mn-ea"/>
                <a:cs typeface="+mn-cs"/>
              </a:rPr>
              <a:t>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ピクセルの濃淡は各変数の値の大小を表し、白が最大値、黒が最小値を表</a:t>
            </a:r>
            <a:r>
              <a:rPr kumimoji="1" lang="ja-JP" altLang="en-US" sz="1200" kern="1200" dirty="0">
                <a:solidFill>
                  <a:schemeClr val="tx1"/>
                </a:solidFill>
                <a:effectLst/>
                <a:latin typeface="+mn-lt"/>
                <a:ea typeface="+mn-ea"/>
                <a:cs typeface="+mn-cs"/>
              </a:rPr>
              <a:t>しま</a:t>
            </a:r>
            <a:r>
              <a:rPr kumimoji="1" lang="ja-JP" altLang="ja-JP" sz="1200" kern="1200" dirty="0">
                <a:solidFill>
                  <a:schemeClr val="tx1"/>
                </a:solidFill>
                <a:effectLst/>
                <a:latin typeface="+mn-lt"/>
                <a:ea typeface="+mn-ea"/>
                <a:cs typeface="+mn-cs"/>
              </a:rPr>
              <a:t>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14</a:t>
            </a:fld>
            <a:endParaRPr kumimoji="1" lang="ja-JP" altLang="en-US"/>
          </a:p>
        </p:txBody>
      </p:sp>
    </p:spTree>
    <p:extLst>
      <p:ext uri="{BB962C8B-B14F-4D97-AF65-F5344CB8AC3E}">
        <p14:creationId xmlns:p14="http://schemas.microsoft.com/office/powerpoint/2010/main" val="70661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10</a:t>
            </a:r>
            <a:r>
              <a:rPr kumimoji="1" lang="ja-JP" altLang="en-US"/>
              <a:t>種類、</a:t>
            </a:r>
            <a:r>
              <a:rPr kumimoji="1" lang="en-US" altLang="ja-JP"/>
              <a:t>3</a:t>
            </a:r>
            <a:r>
              <a:rPr kumimoji="1" lang="ja-JP" altLang="en-US"/>
              <a:t>部屋、</a:t>
            </a:r>
            <a:r>
              <a:rPr kumimoji="1" lang="en-US" altLang="ja-JP"/>
              <a:t>8</a:t>
            </a:r>
            <a:r>
              <a:rPr kumimoji="1" lang="ja-JP" altLang="en-US"/>
              <a:t>月の一か月分のシミュレーションした生データを前処理して、一時間のデータを一つとします。</a:t>
            </a:r>
            <a:endParaRPr kumimoji="1" lang="en-US" altLang="ja-JP"/>
          </a:p>
          <a:p>
            <a:r>
              <a:rPr kumimoji="1" lang="ja-JP" altLang="en-US"/>
              <a:t>作動時のデータだけを利用して、不具合</a:t>
            </a:r>
            <a:r>
              <a:rPr kumimoji="1" lang="ja-JP" altLang="en-US" sz="1200" kern="1200">
                <a:solidFill>
                  <a:schemeClr val="tx1"/>
                </a:solidFill>
                <a:effectLst/>
                <a:latin typeface="+mn-lt"/>
                <a:ea typeface="+mn-ea"/>
                <a:cs typeface="+mn-cs"/>
              </a:rPr>
              <a:t>のラベルＦ</a:t>
            </a:r>
            <a:r>
              <a:rPr kumimoji="1" lang="ja-JP" altLang="en-US"/>
              <a:t>と部屋のラベルＲを加えて、</a:t>
            </a:r>
            <a:endParaRPr kumimoji="1" lang="en-US" altLang="ja-JP"/>
          </a:p>
          <a:p>
            <a:r>
              <a:rPr kumimoji="1" lang="ja-JP" altLang="en-US"/>
              <a:t>全てのデータを</a:t>
            </a:r>
            <a:r>
              <a:rPr kumimoji="1" lang="ja-JP" altLang="ja-JP" sz="1200" kern="1200">
                <a:solidFill>
                  <a:schemeClr val="tx1"/>
                </a:solidFill>
                <a:effectLst/>
                <a:latin typeface="+mn-lt"/>
                <a:ea typeface="+mn-ea"/>
                <a:cs typeface="+mn-cs"/>
              </a:rPr>
              <a:t>同時に</a:t>
            </a:r>
            <a:r>
              <a:rPr kumimoji="1" lang="ja-JP" altLang="en-US"/>
              <a:t>標準化して、前の画像が得られた、</a:t>
            </a:r>
            <a:endParaRPr kumimoji="1" lang="en-US" altLang="ja-JP"/>
          </a:p>
          <a:p>
            <a:r>
              <a:rPr kumimoji="1" lang="ja-JP" altLang="en-US"/>
              <a:t>そして、次元（じげん）を調整して、</a:t>
            </a:r>
            <a:endParaRPr kumimoji="1" lang="en-US" altLang="ja-JP"/>
          </a:p>
          <a:p>
            <a:r>
              <a:rPr kumimoji="1" lang="en-US" altLang="ja-JP"/>
              <a:t>31*24</a:t>
            </a:r>
            <a:r>
              <a:rPr kumimoji="1" lang="ja-JP" altLang="en-US"/>
              <a:t>個学習データと</a:t>
            </a:r>
            <a:r>
              <a:rPr kumimoji="1" lang="en-US" altLang="ja-JP"/>
              <a:t>100</a:t>
            </a:r>
            <a:r>
              <a:rPr kumimoji="1" lang="ja-JP" altLang="en-US"/>
              <a:t>個テストデータが得られました、一つの標本で変数の数は</a:t>
            </a:r>
            <a:r>
              <a:rPr kumimoji="1" lang="en-US" altLang="ja-JP"/>
              <a:t>32*16+2</a:t>
            </a:r>
            <a:r>
              <a:rPr kumimoji="1" lang="ja-JP" altLang="en-US"/>
              <a:t>個です。</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15</a:t>
            </a:fld>
            <a:endParaRPr kumimoji="1" lang="ja-JP" altLang="en-US"/>
          </a:p>
        </p:txBody>
      </p:sp>
    </p:spTree>
    <p:extLst>
      <p:ext uri="{BB962C8B-B14F-4D97-AF65-F5344CB8AC3E}">
        <p14:creationId xmlns:p14="http://schemas.microsoft.com/office/powerpoint/2010/main" val="2719434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前処理した不具合データ</a:t>
            </a:r>
            <a:r>
              <a:rPr kumimoji="1" lang="ja-JP" altLang="ja-JP" sz="1200" kern="1200">
                <a:solidFill>
                  <a:schemeClr val="tx1"/>
                </a:solidFill>
                <a:effectLst/>
                <a:latin typeface="+mn-lt"/>
                <a:ea typeface="+mn-ea"/>
                <a:cs typeface="+mn-cs"/>
              </a:rPr>
              <a:t>を用いて</a:t>
            </a:r>
            <a:r>
              <a:rPr kumimoji="1" lang="ja-JP" altLang="en-US" sz="1200" kern="1200">
                <a:solidFill>
                  <a:schemeClr val="tx1"/>
                </a:solidFill>
                <a:effectLst/>
                <a:latin typeface="+mn-lt"/>
                <a:ea typeface="+mn-ea"/>
                <a:cs typeface="+mn-cs"/>
              </a:rPr>
              <a:t>畳み込みニューラルネットワーク</a:t>
            </a:r>
            <a:r>
              <a:rPr kumimoji="1" lang="ja-JP" altLang="ja-JP" sz="1200" kern="120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学習</a:t>
            </a:r>
            <a:r>
              <a:rPr kumimoji="1" lang="ja-JP" altLang="en-US" sz="1200" kern="1200" dirty="0">
                <a:solidFill>
                  <a:schemeClr val="tx1"/>
                </a:solidFill>
                <a:effectLst/>
                <a:latin typeface="+mn-lt"/>
                <a:ea typeface="+mn-ea"/>
                <a:cs typeface="+mn-cs"/>
              </a:rPr>
              <a:t>しまし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このモデルは</a:t>
            </a:r>
            <a:r>
              <a:rPr kumimoji="1" lang="en-US" altLang="ja-JP" sz="1200" kern="1200" dirty="0">
                <a:solidFill>
                  <a:schemeClr val="tx1"/>
                </a:solidFill>
                <a:effectLst/>
                <a:latin typeface="+mn-lt"/>
                <a:ea typeface="+mn-ea"/>
                <a:cs typeface="+mn-cs"/>
              </a:rPr>
              <a:t>VGG</a:t>
            </a:r>
            <a:r>
              <a:rPr kumimoji="1" lang="ja-JP" altLang="ja-JP" sz="1200" kern="1200" dirty="0">
                <a:solidFill>
                  <a:schemeClr val="tx1"/>
                </a:solidFill>
                <a:effectLst/>
                <a:latin typeface="+mn-lt"/>
                <a:ea typeface="+mn-ea"/>
                <a:cs typeface="+mn-cs"/>
              </a:rPr>
              <a:t>モデルを簡略化</a:t>
            </a:r>
            <a:r>
              <a:rPr kumimoji="1" lang="ja-JP" altLang="en-US" sz="1200" kern="1200" dirty="0">
                <a:solidFill>
                  <a:schemeClr val="tx1"/>
                </a:solidFill>
                <a:effectLst/>
                <a:latin typeface="+mn-lt"/>
                <a:ea typeface="+mn-ea"/>
                <a:cs typeface="+mn-cs"/>
              </a:rPr>
              <a:t>（かんりゃくか）</a:t>
            </a:r>
            <a:r>
              <a:rPr kumimoji="1" lang="ja-JP" altLang="ja-JP" sz="1200" kern="1200" dirty="0">
                <a:solidFill>
                  <a:schemeClr val="tx1"/>
                </a:solidFill>
                <a:effectLst/>
                <a:latin typeface="+mn-lt"/>
                <a:ea typeface="+mn-ea"/>
                <a:cs typeface="+mn-cs"/>
              </a:rPr>
              <a:t>したもので、</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ja-JP" sz="1200" kern="1200" dirty="0" err="1">
                <a:solidFill>
                  <a:schemeClr val="tx1"/>
                </a:solidFill>
                <a:effectLst/>
                <a:latin typeface="+mn-lt"/>
                <a:ea typeface="+mn-ea"/>
                <a:cs typeface="+mn-cs"/>
              </a:rPr>
              <a:t>つの</a:t>
            </a:r>
            <a:r>
              <a:rPr kumimoji="1" lang="ja-JP" altLang="ja-JP" sz="1200" kern="1200" dirty="0">
                <a:solidFill>
                  <a:schemeClr val="tx1"/>
                </a:solidFill>
                <a:effectLst/>
                <a:latin typeface="+mn-lt"/>
                <a:ea typeface="+mn-ea"/>
                <a:cs typeface="+mn-cs"/>
              </a:rPr>
              <a:t>畳み込み層と</a:t>
            </a:r>
            <a:r>
              <a:rPr kumimoji="1" lang="en-US" altLang="ja-JP" sz="1200" kern="1200" dirty="0">
                <a:solidFill>
                  <a:schemeClr val="tx1"/>
                </a:solidFill>
                <a:effectLst/>
                <a:latin typeface="+mn-lt"/>
                <a:ea typeface="+mn-ea"/>
                <a:cs typeface="+mn-cs"/>
              </a:rPr>
              <a:t>1</a:t>
            </a:r>
            <a:r>
              <a:rPr kumimoji="1" lang="ja-JP" altLang="ja-JP" sz="1200" kern="1200" dirty="0" err="1">
                <a:solidFill>
                  <a:schemeClr val="tx1"/>
                </a:solidFill>
                <a:effectLst/>
                <a:latin typeface="+mn-lt"/>
                <a:ea typeface="+mn-ea"/>
                <a:cs typeface="+mn-cs"/>
              </a:rPr>
              <a:t>つの</a:t>
            </a:r>
            <a:r>
              <a:rPr kumimoji="1" lang="en-US" altLang="ja-JP" sz="1200" kern="1200" dirty="0">
                <a:solidFill>
                  <a:schemeClr val="tx1"/>
                </a:solidFill>
                <a:effectLst/>
                <a:latin typeface="+mn-lt"/>
                <a:ea typeface="+mn-ea"/>
                <a:cs typeface="+mn-cs"/>
              </a:rPr>
              <a:t>Max pooling</a:t>
            </a:r>
            <a:r>
              <a:rPr kumimoji="1" lang="ja-JP" altLang="ja-JP" sz="1200" kern="1200" dirty="0">
                <a:solidFill>
                  <a:schemeClr val="tx1"/>
                </a:solidFill>
                <a:effectLst/>
                <a:latin typeface="+mn-lt"/>
                <a:ea typeface="+mn-ea"/>
                <a:cs typeface="+mn-cs"/>
              </a:rPr>
              <a:t>層を</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セットと学習時のロバスト性を考慮した</a:t>
            </a:r>
            <a:r>
              <a:rPr kumimoji="1" lang="en-US" altLang="ja-JP" sz="1200" kern="1200" dirty="0">
                <a:solidFill>
                  <a:schemeClr val="tx1"/>
                </a:solidFill>
                <a:effectLst/>
                <a:latin typeface="+mn-lt"/>
                <a:ea typeface="+mn-ea"/>
                <a:cs typeface="+mn-cs"/>
              </a:rPr>
              <a:t>Dropout</a:t>
            </a:r>
            <a:r>
              <a:rPr kumimoji="1" lang="ja-JP" altLang="ja-JP" sz="1200" kern="1200" dirty="0">
                <a:solidFill>
                  <a:schemeClr val="tx1"/>
                </a:solidFill>
                <a:effectLst/>
                <a:latin typeface="+mn-lt"/>
                <a:ea typeface="+mn-ea"/>
                <a:cs typeface="+mn-cs"/>
              </a:rPr>
              <a:t>層を</a:t>
            </a:r>
            <a:r>
              <a:rPr kumimoji="1" lang="ja-JP" altLang="en-US" sz="1200" kern="1200" dirty="0">
                <a:solidFill>
                  <a:schemeClr val="tx1"/>
                </a:solidFill>
                <a:effectLst/>
                <a:latin typeface="+mn-lt"/>
                <a:ea typeface="+mn-ea"/>
                <a:cs typeface="+mn-cs"/>
              </a:rPr>
              <a:t>増加して、</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出力される特徴と</a:t>
            </a:r>
            <a:r>
              <a:rPr kumimoji="1" lang="en-US" altLang="ja-JP" sz="1200" kern="1200" dirty="0">
                <a:solidFill>
                  <a:schemeClr val="tx1"/>
                </a:solidFill>
                <a:effectLst/>
                <a:latin typeface="+mn-lt"/>
                <a:ea typeface="+mn-ea"/>
                <a:cs typeface="+mn-cs"/>
              </a:rPr>
              <a:t>10</a:t>
            </a:r>
            <a:r>
              <a:rPr kumimoji="1" lang="ja-JP" altLang="ja-JP" sz="1200" kern="1200" dirty="0">
                <a:solidFill>
                  <a:schemeClr val="tx1"/>
                </a:solidFill>
                <a:effectLst/>
                <a:latin typeface="+mn-lt"/>
                <a:ea typeface="+mn-ea"/>
                <a:cs typeface="+mn-cs"/>
              </a:rPr>
              <a:t>ノードの</a:t>
            </a:r>
            <a:r>
              <a:rPr kumimoji="1" lang="en-US" altLang="ja-JP" sz="1200" kern="1200" dirty="0">
                <a:solidFill>
                  <a:schemeClr val="tx1"/>
                </a:solidFill>
                <a:effectLst/>
                <a:latin typeface="+mn-lt"/>
                <a:ea typeface="+mn-ea"/>
                <a:cs typeface="+mn-cs"/>
              </a:rPr>
              <a:t>Dense</a:t>
            </a:r>
            <a:r>
              <a:rPr kumimoji="1" lang="ja-JP" altLang="ja-JP" sz="1200" kern="1200" dirty="0">
                <a:solidFill>
                  <a:schemeClr val="tx1"/>
                </a:solidFill>
                <a:effectLst/>
                <a:latin typeface="+mn-lt"/>
                <a:ea typeface="+mn-ea"/>
                <a:cs typeface="+mn-cs"/>
              </a:rPr>
              <a:t>層が接続</a:t>
            </a:r>
            <a:r>
              <a:rPr kumimoji="1" lang="ja-JP" altLang="en-US" sz="1200" kern="1200" dirty="0">
                <a:solidFill>
                  <a:schemeClr val="tx1"/>
                </a:solidFill>
                <a:effectLst/>
                <a:latin typeface="+mn-lt"/>
                <a:ea typeface="+mn-ea"/>
                <a:cs typeface="+mn-cs"/>
              </a:rPr>
              <a:t>（せつぞく）</a:t>
            </a:r>
            <a:r>
              <a:rPr kumimoji="1" lang="ja-JP" altLang="ja-JP" sz="1200" kern="1200" dirty="0">
                <a:solidFill>
                  <a:schemeClr val="tx1"/>
                </a:solidFill>
                <a:effectLst/>
                <a:latin typeface="+mn-lt"/>
                <a:ea typeface="+mn-ea"/>
                <a:cs typeface="+mn-cs"/>
              </a:rPr>
              <a:t>され、不具合を分類</a:t>
            </a:r>
            <a:r>
              <a:rPr kumimoji="1" lang="ja-JP" altLang="en-US" sz="1200" kern="1200" dirty="0">
                <a:solidFill>
                  <a:schemeClr val="tx1"/>
                </a:solidFill>
                <a:effectLst/>
                <a:latin typeface="+mn-lt"/>
                <a:ea typeface="+mn-ea"/>
                <a:cs typeface="+mn-cs"/>
              </a:rPr>
              <a:t>します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計</a:t>
            </a:r>
            <a:r>
              <a:rPr kumimoji="1" lang="en-US" altLang="ja-JP" sz="1200" kern="1200" dirty="0">
                <a:solidFill>
                  <a:schemeClr val="tx1"/>
                </a:solidFill>
                <a:effectLst/>
                <a:latin typeface="+mn-lt"/>
                <a:ea typeface="+mn-ea"/>
                <a:cs typeface="+mn-cs"/>
              </a:rPr>
              <a:t>5</a:t>
            </a:r>
            <a:r>
              <a:rPr kumimoji="1" lang="ja-JP" altLang="ja-JP" sz="1200" kern="1200" dirty="0">
                <a:solidFill>
                  <a:schemeClr val="tx1"/>
                </a:solidFill>
                <a:effectLst/>
                <a:latin typeface="+mn-lt"/>
                <a:ea typeface="+mn-ea"/>
                <a:cs typeface="+mn-cs"/>
              </a:rPr>
              <a:t>回のテストを行った結果、正答率は平均</a:t>
            </a:r>
            <a:r>
              <a:rPr kumimoji="1" lang="en-US" altLang="ja-JP" sz="1200" kern="1200" dirty="0">
                <a:solidFill>
                  <a:schemeClr val="tx1"/>
                </a:solidFill>
                <a:effectLst/>
                <a:latin typeface="+mn-lt"/>
                <a:ea typeface="+mn-ea"/>
                <a:cs typeface="+mn-cs"/>
              </a:rPr>
              <a:t>95.6%</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した</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横軸</a:t>
            </a:r>
            <a:r>
              <a:rPr kumimoji="1" lang="ja-JP" altLang="en-US" sz="1200" kern="1200">
                <a:solidFill>
                  <a:schemeClr val="tx1"/>
                </a:solidFill>
                <a:effectLst/>
                <a:latin typeface="+mn-lt"/>
                <a:ea typeface="+mn-ea"/>
                <a:cs typeface="+mn-cs"/>
              </a:rPr>
              <a:t>が各</a:t>
            </a:r>
            <a:r>
              <a:rPr kumimoji="1" lang="en-US" altLang="ja-JP" sz="1200" kern="1200">
                <a:solidFill>
                  <a:schemeClr val="tx1"/>
                </a:solidFill>
                <a:effectLst/>
                <a:latin typeface="+mn-lt"/>
                <a:ea typeface="+mn-ea"/>
                <a:cs typeface="+mn-cs"/>
              </a:rPr>
              <a:t>10</a:t>
            </a:r>
            <a:r>
              <a:rPr kumimoji="1" lang="ja-JP" altLang="en-US" sz="1200" kern="1200">
                <a:solidFill>
                  <a:schemeClr val="tx1"/>
                </a:solidFill>
                <a:effectLst/>
                <a:latin typeface="+mn-lt"/>
                <a:ea typeface="+mn-ea"/>
                <a:cs typeface="+mn-cs"/>
              </a:rPr>
              <a:t>日間のテストデータの真の不具合</a:t>
            </a:r>
            <a:r>
              <a:rPr kumimoji="1" lang="ja-JP" altLang="ja-JP" sz="1200" kern="120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縦軸</a:t>
            </a:r>
            <a:r>
              <a:rPr kumimoji="1" lang="ja-JP" altLang="en-US" sz="1200" kern="1200" dirty="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診断した不具合、ピクセルの濃淡は診断確率で、黒は</a:t>
            </a:r>
            <a:r>
              <a:rPr kumimoji="1" lang="en-US" altLang="ja-JP" sz="1200" kern="1200" dirty="0">
                <a:solidFill>
                  <a:schemeClr val="tx1"/>
                </a:solidFill>
                <a:effectLst/>
                <a:latin typeface="+mn-lt"/>
                <a:ea typeface="+mn-ea"/>
                <a:cs typeface="+mn-cs"/>
              </a:rPr>
              <a:t>100%</a:t>
            </a:r>
            <a:r>
              <a:rPr kumimoji="1" lang="ja-JP" altLang="ja-JP" sz="1200" kern="1200" dirty="0" err="1">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白は</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で</a:t>
            </a:r>
            <a:r>
              <a:rPr kumimoji="1" lang="ja-JP" altLang="en-US" sz="1200" kern="1200">
                <a:solidFill>
                  <a:schemeClr val="tx1"/>
                </a:solidFill>
                <a:effectLst/>
                <a:latin typeface="+mn-lt"/>
                <a:ea typeface="+mn-ea"/>
                <a:cs typeface="+mn-cs"/>
              </a:rPr>
              <a:t>す</a:t>
            </a:r>
            <a:r>
              <a:rPr kumimoji="1" lang="ja-JP" altLang="ja-JP" sz="1200" kern="1200">
                <a:solidFill>
                  <a:schemeClr val="tx1"/>
                </a:solidFill>
                <a:effectLst/>
                <a:latin typeface="+mn-lt"/>
                <a:ea typeface="+mn-ea"/>
                <a:cs typeface="+mn-cs"/>
              </a:rPr>
              <a:t>。</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前の話通り、</a:t>
            </a:r>
            <a:r>
              <a:rPr kumimoji="1" lang="en-US" altLang="ja-JP" sz="1200" kern="1200">
                <a:solidFill>
                  <a:schemeClr val="tx1"/>
                </a:solidFill>
                <a:effectLst/>
                <a:latin typeface="+mn-lt"/>
                <a:ea typeface="+mn-ea"/>
                <a:cs typeface="+mn-cs"/>
              </a:rPr>
              <a:t>F1</a:t>
            </a:r>
            <a:r>
              <a:rPr kumimoji="1" lang="ja-JP" altLang="en-US" sz="1200" kern="1200">
                <a:solidFill>
                  <a:schemeClr val="tx1"/>
                </a:solidFill>
                <a:effectLst/>
                <a:latin typeface="+mn-lt"/>
                <a:ea typeface="+mn-ea"/>
                <a:cs typeface="+mn-cs"/>
              </a:rPr>
              <a:t>のセンサ不具合と</a:t>
            </a:r>
            <a:r>
              <a:rPr kumimoji="1" lang="en-US" altLang="ja-JP" sz="1200" kern="1200">
                <a:solidFill>
                  <a:schemeClr val="tx1"/>
                </a:solidFill>
                <a:effectLst/>
                <a:latin typeface="+mn-lt"/>
                <a:ea typeface="+mn-ea"/>
                <a:cs typeface="+mn-cs"/>
              </a:rPr>
              <a:t>F6</a:t>
            </a:r>
            <a:r>
              <a:rPr kumimoji="1" lang="ja-JP" altLang="en-US" sz="1200" kern="1200">
                <a:solidFill>
                  <a:schemeClr val="tx1"/>
                </a:solidFill>
                <a:effectLst/>
                <a:latin typeface="+mn-lt"/>
                <a:ea typeface="+mn-ea"/>
                <a:cs typeface="+mn-cs"/>
              </a:rPr>
              <a:t>のダクト破損では負荷が潜在的に変化するので、識別が難しいという結果になりました。</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16</a:t>
            </a:fld>
            <a:endParaRPr kumimoji="1" lang="ja-JP" altLang="en-US"/>
          </a:p>
        </p:txBody>
      </p:sp>
    </p:spTree>
    <p:extLst>
      <p:ext uri="{BB962C8B-B14F-4D97-AF65-F5344CB8AC3E}">
        <p14:creationId xmlns:p14="http://schemas.microsoft.com/office/powerpoint/2010/main" val="249260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最後に、転移学習を応用して不具合検知・診断モデルを他のシステムへ展開することについて説明します。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17</a:t>
            </a:fld>
            <a:endParaRPr kumimoji="1" lang="ja-JP" altLang="en-US"/>
          </a:p>
        </p:txBody>
      </p:sp>
    </p:spTree>
    <p:extLst>
      <p:ext uri="{BB962C8B-B14F-4D97-AF65-F5344CB8AC3E}">
        <p14:creationId xmlns:p14="http://schemas.microsoft.com/office/powerpoint/2010/main" val="225580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学習データが</a:t>
            </a:r>
            <a:r>
              <a:rPr kumimoji="1" lang="ja-JP" altLang="ja-JP" sz="1200" kern="1200">
                <a:solidFill>
                  <a:schemeClr val="tx1"/>
                </a:solidFill>
                <a:effectLst/>
                <a:latin typeface="+mn-lt"/>
                <a:ea typeface="+mn-ea"/>
                <a:cs typeface="+mn-cs"/>
              </a:rPr>
              <a:t>多いほど</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性能は高くな</a:t>
            </a:r>
            <a:r>
              <a:rPr kumimoji="1" lang="ja-JP" altLang="en-US" sz="1200" kern="1200" dirty="0">
                <a:solidFill>
                  <a:schemeClr val="tx1"/>
                </a:solidFill>
                <a:effectLst/>
                <a:latin typeface="+mn-lt"/>
                <a:ea typeface="+mn-ea"/>
                <a:cs typeface="+mn-cs"/>
              </a:rPr>
              <a:t>ります</a:t>
            </a:r>
            <a:r>
              <a:rPr kumimoji="1" lang="ja-JP" altLang="ja-JP" sz="1200" kern="1200" dirty="0">
                <a:solidFill>
                  <a:schemeClr val="tx1"/>
                </a:solidFill>
                <a:effectLst/>
                <a:latin typeface="+mn-lt"/>
                <a:ea typeface="+mn-ea"/>
                <a:cs typeface="+mn-cs"/>
              </a:rPr>
              <a:t>が、ビル内に分散する多数の</a:t>
            </a:r>
            <a:r>
              <a:rPr kumimoji="1" lang="en-US" altLang="ja-JP" sz="1200" kern="1200" dirty="0">
                <a:solidFill>
                  <a:schemeClr val="tx1"/>
                </a:solidFill>
                <a:effectLst/>
                <a:latin typeface="+mn-lt"/>
                <a:ea typeface="+mn-ea"/>
                <a:cs typeface="+mn-cs"/>
              </a:rPr>
              <a:t>AHU</a:t>
            </a:r>
            <a:r>
              <a:rPr kumimoji="1" lang="ja-JP" altLang="ja-JP" sz="1200" kern="1200" dirty="0">
                <a:solidFill>
                  <a:schemeClr val="tx1"/>
                </a:solidFill>
                <a:effectLst/>
                <a:latin typeface="+mn-lt"/>
                <a:ea typeface="+mn-ea"/>
                <a:cs typeface="+mn-cs"/>
              </a:rPr>
              <a:t>や室を考えると、</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それぞれに対応したシミュレーションモデルを作成しなければならず、</a:t>
            </a:r>
            <a:r>
              <a:rPr kumimoji="1" lang="ja-JP" altLang="en-US" sz="1200" kern="1200" dirty="0">
                <a:solidFill>
                  <a:schemeClr val="tx1"/>
                </a:solidFill>
                <a:effectLst/>
                <a:latin typeface="+mn-lt"/>
                <a:ea typeface="+mn-ea"/>
                <a:cs typeface="+mn-cs"/>
              </a:rPr>
              <a:t>時間がかかります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そこで既に学習されたモデルに新しい対象の特徴を学習させることで効率的に学習モデルを作成することを考え</a:t>
            </a:r>
            <a:r>
              <a:rPr kumimoji="1" lang="ja-JP" altLang="en-US" sz="1200" kern="1200" dirty="0">
                <a:solidFill>
                  <a:schemeClr val="tx1"/>
                </a:solidFill>
                <a:effectLst/>
                <a:latin typeface="+mn-lt"/>
                <a:ea typeface="+mn-ea"/>
                <a:cs typeface="+mn-cs"/>
              </a:rPr>
              <a:t>ました</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a:t>
            </a:r>
            <a:r>
              <a:rPr kumimoji="1" lang="ja-JP" altLang="en-US" sz="1200" kern="1200" dirty="0">
                <a:solidFill>
                  <a:schemeClr val="tx1"/>
                </a:solidFill>
                <a:effectLst/>
                <a:latin typeface="+mn-lt"/>
                <a:ea typeface="+mn-ea"/>
                <a:cs typeface="+mn-cs"/>
              </a:rPr>
              <a:t>こで応用できる手法が、</a:t>
            </a:r>
            <a:r>
              <a:rPr kumimoji="1" lang="ja-JP" altLang="ja-JP" sz="1200" kern="1200" dirty="0">
                <a:solidFill>
                  <a:schemeClr val="tx1"/>
                </a:solidFill>
                <a:effectLst/>
                <a:latin typeface="+mn-lt"/>
                <a:ea typeface="+mn-ea"/>
                <a:cs typeface="+mn-cs"/>
              </a:rPr>
              <a:t>転移学習と呼ばれ</a:t>
            </a:r>
            <a:r>
              <a:rPr kumimoji="1" lang="ja-JP" altLang="en-US" sz="1200" kern="1200" dirty="0">
                <a:solidFill>
                  <a:schemeClr val="tx1"/>
                </a:solidFill>
                <a:effectLst/>
                <a:latin typeface="+mn-lt"/>
                <a:ea typeface="+mn-ea"/>
                <a:cs typeface="+mn-cs"/>
              </a:rPr>
              <a:t>るもので</a:t>
            </a:r>
            <a:r>
              <a:rPr kumimoji="1" lang="ja-JP" altLang="ja-JP" sz="1200" kern="1200" dirty="0">
                <a:solidFill>
                  <a:schemeClr val="tx1"/>
                </a:solidFill>
                <a:effectLst/>
                <a:latin typeface="+mn-lt"/>
                <a:ea typeface="+mn-ea"/>
                <a:cs typeface="+mn-cs"/>
              </a:rPr>
              <a:t>、少量の学習データを与えた</a:t>
            </a:r>
            <a:r>
              <a:rPr kumimoji="1" lang="ja-JP" altLang="ja-JP" sz="1200" kern="1200">
                <a:solidFill>
                  <a:schemeClr val="tx1"/>
                </a:solidFill>
                <a:effectLst/>
                <a:latin typeface="+mn-lt"/>
                <a:ea typeface="+mn-ea"/>
                <a:cs typeface="+mn-cs"/>
              </a:rPr>
              <a:t>場合でも</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可能か検討を行</a:t>
            </a:r>
            <a:r>
              <a:rPr kumimoji="1" lang="ja-JP" altLang="en-US" sz="1200" kern="1200" dirty="0">
                <a:solidFill>
                  <a:schemeClr val="tx1"/>
                </a:solidFill>
                <a:effectLst/>
                <a:latin typeface="+mn-lt"/>
                <a:ea typeface="+mn-ea"/>
                <a:cs typeface="+mn-cs"/>
              </a:rPr>
              <a:t>いました</a:t>
            </a:r>
            <a:r>
              <a:rPr kumimoji="1" lang="ja-JP" altLang="ja-JP" sz="1200" kern="1200" dirty="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18</a:t>
            </a:fld>
            <a:endParaRPr kumimoji="1" lang="ja-JP" altLang="en-US"/>
          </a:p>
        </p:txBody>
      </p:sp>
    </p:spTree>
    <p:extLst>
      <p:ext uri="{BB962C8B-B14F-4D97-AF65-F5344CB8AC3E}">
        <p14:creationId xmlns:p14="http://schemas.microsoft.com/office/powerpoint/2010/main" val="517937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転移学習の一手法である</a:t>
            </a:r>
            <a:r>
              <a:rPr kumimoji="1" lang="en-US" altLang="ja-JP" sz="1200" kern="1200" dirty="0" err="1">
                <a:solidFill>
                  <a:schemeClr val="tx1"/>
                </a:solidFill>
                <a:effectLst/>
                <a:latin typeface="+mn-lt"/>
                <a:ea typeface="+mn-ea"/>
                <a:cs typeface="+mn-cs"/>
              </a:rPr>
              <a:t>TrAdaBoost</a:t>
            </a:r>
            <a:r>
              <a:rPr kumimoji="1" lang="ja-JP" altLang="ja-JP" sz="1200" kern="1200" dirty="0">
                <a:solidFill>
                  <a:schemeClr val="tx1"/>
                </a:solidFill>
                <a:effectLst/>
                <a:latin typeface="+mn-lt"/>
                <a:ea typeface="+mn-ea"/>
                <a:cs typeface="+mn-cs"/>
              </a:rPr>
              <a:t>では</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つデータ空間（</a:t>
            </a:r>
            <a:r>
              <a:rPr kumimoji="1" lang="en-US" altLang="ja-JP" sz="1200" kern="1200" dirty="0">
                <a:solidFill>
                  <a:schemeClr val="tx1"/>
                </a:solidFill>
                <a:effectLst/>
                <a:latin typeface="+mn-lt"/>
                <a:ea typeface="+mn-ea"/>
                <a:cs typeface="+mn-cs"/>
              </a:rPr>
              <a:t>Source Domain</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Target Domain</a:t>
            </a:r>
            <a:r>
              <a:rPr kumimoji="1" lang="ja-JP"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のモデルを転移します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Source Domain</a:t>
            </a:r>
            <a:r>
              <a:rPr kumimoji="1" lang="ja-JP" altLang="ja-JP" sz="1200" kern="1200" dirty="0">
                <a:solidFill>
                  <a:schemeClr val="tx1"/>
                </a:solidFill>
                <a:effectLst/>
                <a:latin typeface="+mn-lt"/>
                <a:ea typeface="+mn-ea"/>
                <a:cs typeface="+mn-cs"/>
              </a:rPr>
              <a:t>は既存</a:t>
            </a:r>
            <a:r>
              <a:rPr kumimoji="1" lang="ja-JP" altLang="en-US" sz="1200" kern="1200" dirty="0">
                <a:solidFill>
                  <a:schemeClr val="tx1"/>
                </a:solidFill>
                <a:effectLst/>
                <a:latin typeface="+mn-lt"/>
                <a:ea typeface="+mn-ea"/>
                <a:cs typeface="+mn-cs"/>
              </a:rPr>
              <a:t>（きそん）</a:t>
            </a:r>
            <a:r>
              <a:rPr kumimoji="1" lang="ja-JP" altLang="ja-JP" sz="1200" kern="1200" dirty="0">
                <a:solidFill>
                  <a:schemeClr val="tx1"/>
                </a:solidFill>
                <a:effectLst/>
                <a:latin typeface="+mn-lt"/>
                <a:ea typeface="+mn-ea"/>
                <a:cs typeface="+mn-cs"/>
              </a:rPr>
              <a:t>の</a:t>
            </a:r>
            <a:r>
              <a:rPr kumimoji="1" lang="ja-JP" altLang="en-US" sz="1200" kern="1200" dirty="0">
                <a:solidFill>
                  <a:schemeClr val="tx1"/>
                </a:solidFill>
                <a:effectLst/>
                <a:latin typeface="+mn-lt"/>
                <a:ea typeface="+mn-ea"/>
                <a:cs typeface="+mn-cs"/>
              </a:rPr>
              <a:t>検知モデルの</a:t>
            </a:r>
            <a:r>
              <a:rPr kumimoji="1" lang="ja-JP" altLang="ja-JP" sz="1200" kern="1200" dirty="0">
                <a:solidFill>
                  <a:schemeClr val="tx1"/>
                </a:solidFill>
                <a:effectLst/>
                <a:latin typeface="+mn-lt"/>
                <a:ea typeface="+mn-ea"/>
                <a:cs typeface="+mn-cs"/>
              </a:rPr>
              <a:t>空間を指し、</a:t>
            </a:r>
            <a:r>
              <a:rPr kumimoji="1" lang="en-US" altLang="ja-JP" sz="1200" kern="1200" dirty="0">
                <a:solidFill>
                  <a:schemeClr val="tx1"/>
                </a:solidFill>
                <a:effectLst/>
                <a:latin typeface="+mn-lt"/>
                <a:ea typeface="+mn-ea"/>
                <a:cs typeface="+mn-cs"/>
              </a:rPr>
              <a:t>Target Domain</a:t>
            </a:r>
            <a:r>
              <a:rPr kumimoji="1" lang="ja-JP" altLang="ja-JP" sz="1200" kern="1200" dirty="0">
                <a:solidFill>
                  <a:schemeClr val="tx1"/>
                </a:solidFill>
                <a:effectLst/>
                <a:latin typeface="+mn-lt"/>
                <a:ea typeface="+mn-ea"/>
                <a:cs typeface="+mn-cs"/>
              </a:rPr>
              <a:t>は新しい、限られた学習</a:t>
            </a:r>
            <a:r>
              <a:rPr kumimoji="1" lang="ja-JP" altLang="ja-JP" sz="1200" kern="1200">
                <a:solidFill>
                  <a:schemeClr val="tx1"/>
                </a:solidFill>
                <a:effectLst/>
                <a:latin typeface="+mn-lt"/>
                <a:ea typeface="+mn-ea"/>
                <a:cs typeface="+mn-cs"/>
              </a:rPr>
              <a:t>データ</a:t>
            </a:r>
            <a:r>
              <a:rPr kumimoji="1" lang="ja-JP" altLang="en-US" sz="1200" kern="1200">
                <a:solidFill>
                  <a:schemeClr val="tx1"/>
                </a:solidFill>
                <a:effectLst/>
                <a:latin typeface="+mn-lt"/>
                <a:ea typeface="+mn-ea"/>
                <a:cs typeface="+mn-cs"/>
              </a:rPr>
              <a:t>の</a:t>
            </a:r>
            <a:r>
              <a:rPr kumimoji="1" lang="ja-JP" altLang="ja-JP" sz="1200" kern="1200">
                <a:solidFill>
                  <a:schemeClr val="tx1"/>
                </a:solidFill>
                <a:effectLst/>
                <a:latin typeface="+mn-lt"/>
                <a:ea typeface="+mn-ea"/>
                <a:cs typeface="+mn-cs"/>
              </a:rPr>
              <a:t>空間</a:t>
            </a:r>
            <a:r>
              <a:rPr kumimoji="1" lang="ja-JP" altLang="ja-JP" sz="1200" kern="1200" dirty="0">
                <a:solidFill>
                  <a:schemeClr val="tx1"/>
                </a:solidFill>
                <a:effectLst/>
                <a:latin typeface="+mn-lt"/>
                <a:ea typeface="+mn-ea"/>
                <a:cs typeface="+mn-cs"/>
              </a:rPr>
              <a:t>を</a:t>
            </a:r>
            <a:r>
              <a:rPr kumimoji="1" lang="ja-JP" altLang="ja-JP" sz="1200" kern="1200">
                <a:solidFill>
                  <a:schemeClr val="tx1"/>
                </a:solidFill>
                <a:effectLst/>
                <a:latin typeface="+mn-lt"/>
                <a:ea typeface="+mn-ea"/>
                <a:cs typeface="+mn-cs"/>
              </a:rPr>
              <a:t>指</a:t>
            </a:r>
            <a:r>
              <a:rPr kumimoji="1" lang="ja-JP" altLang="en-US" sz="1200" kern="1200">
                <a:solidFill>
                  <a:schemeClr val="tx1"/>
                </a:solidFill>
                <a:effectLst/>
                <a:latin typeface="+mn-lt"/>
                <a:ea typeface="+mn-ea"/>
                <a:cs typeface="+mn-cs"/>
              </a:rPr>
              <a:t>します</a:t>
            </a:r>
            <a:r>
              <a:rPr kumimoji="1" lang="ja-JP" altLang="ja-JP" sz="1200" kern="1200">
                <a:solidFill>
                  <a:schemeClr val="tx1"/>
                </a:solidFill>
                <a:effectLst/>
                <a:latin typeface="+mn-lt"/>
                <a:ea typeface="+mn-ea"/>
                <a:cs typeface="+mn-cs"/>
              </a:rPr>
              <a:t>。</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本研究</a:t>
            </a:r>
            <a:r>
              <a:rPr kumimoji="1" lang="ja-JP" altLang="en-US" sz="1200" kern="1200" dirty="0">
                <a:solidFill>
                  <a:schemeClr val="tx1"/>
                </a:solidFill>
                <a:effectLst/>
                <a:latin typeface="+mn-lt"/>
                <a:ea typeface="+mn-ea"/>
                <a:cs typeface="+mn-cs"/>
              </a:rPr>
              <a:t>では、</a:t>
            </a:r>
            <a:r>
              <a:rPr kumimoji="1" lang="ja-JP" altLang="ja-JP" sz="1200" kern="1200" dirty="0">
                <a:solidFill>
                  <a:schemeClr val="tx1"/>
                </a:solidFill>
                <a:effectLst/>
                <a:latin typeface="+mn-lt"/>
                <a:ea typeface="+mn-ea"/>
                <a:cs typeface="+mn-cs"/>
              </a:rPr>
              <a:t>室</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Source Domain</a:t>
            </a:r>
            <a:r>
              <a:rPr kumimoji="1" lang="ja-JP" altLang="ja-JP" sz="1200" kern="1200" dirty="0">
                <a:solidFill>
                  <a:schemeClr val="tx1"/>
                </a:solidFill>
                <a:effectLst/>
                <a:latin typeface="+mn-lt"/>
                <a:ea typeface="+mn-ea"/>
                <a:cs typeface="+mn-cs"/>
              </a:rPr>
              <a:t>、室</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Target Domain</a:t>
            </a:r>
            <a:r>
              <a:rPr kumimoji="1" lang="ja-JP" altLang="ja-JP" sz="1200" kern="1200" dirty="0">
                <a:solidFill>
                  <a:schemeClr val="tx1"/>
                </a:solidFill>
                <a:effectLst/>
                <a:latin typeface="+mn-lt"/>
                <a:ea typeface="+mn-ea"/>
                <a:cs typeface="+mn-cs"/>
              </a:rPr>
              <a:t>と</a:t>
            </a:r>
            <a:r>
              <a:rPr kumimoji="1" lang="ja-JP" altLang="en-US" sz="1200" kern="1200" dirty="0">
                <a:solidFill>
                  <a:schemeClr val="tx1"/>
                </a:solidFill>
                <a:effectLst/>
                <a:latin typeface="+mn-lt"/>
                <a:ea typeface="+mn-ea"/>
                <a:cs typeface="+mn-cs"/>
              </a:rPr>
              <a:t>設定して、</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室</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の訓練した検知モデルと室</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の１か月分の正常データを利用して、室</a:t>
            </a:r>
            <a:r>
              <a:rPr kumimoji="1" lang="ja-JP" altLang="en-US" sz="1200" kern="1200">
                <a:solidFill>
                  <a:schemeClr val="tx1"/>
                </a:solidFill>
                <a:effectLst/>
                <a:latin typeface="+mn-lt"/>
                <a:ea typeface="+mn-ea"/>
                <a:cs typeface="+mn-cs"/>
              </a:rPr>
              <a:t>１の不具合検知・診断</a:t>
            </a:r>
            <a:r>
              <a:rPr kumimoji="1" lang="ja-JP" altLang="ja-JP" sz="1200" kern="120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試</a:t>
            </a:r>
            <a:r>
              <a:rPr kumimoji="1" lang="ja-JP" altLang="en-US" sz="1200" kern="1200" dirty="0">
                <a:solidFill>
                  <a:schemeClr val="tx1"/>
                </a:solidFill>
                <a:effectLst/>
                <a:latin typeface="+mn-lt"/>
                <a:ea typeface="+mn-ea"/>
                <a:cs typeface="+mn-cs"/>
              </a:rPr>
              <a:t>（こころ）</a:t>
            </a:r>
            <a:r>
              <a:rPr kumimoji="1" lang="ja-JP" altLang="en-US" sz="1200" kern="1200">
                <a:solidFill>
                  <a:schemeClr val="tx1"/>
                </a:solidFill>
                <a:effectLst/>
                <a:latin typeface="+mn-lt"/>
                <a:ea typeface="+mn-ea"/>
                <a:cs typeface="+mn-cs"/>
              </a:rPr>
              <a:t>みます</a:t>
            </a:r>
            <a:r>
              <a:rPr kumimoji="1" lang="ja-JP" altLang="ja-JP" sz="1200" kern="1200">
                <a:solidFill>
                  <a:schemeClr val="tx1"/>
                </a:solidFill>
                <a:effectLst/>
                <a:latin typeface="+mn-lt"/>
                <a:ea typeface="+mn-ea"/>
                <a:cs typeface="+mn-cs"/>
              </a:rPr>
              <a:t>。</a:t>
            </a:r>
            <a:endParaRPr kumimoji="1" lang="en-US" altLang="ja-JP"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TrAdaBoost</a:t>
            </a:r>
            <a:r>
              <a:rPr lang="ja-JP" altLang="ja-JP"/>
              <a:t>では、</a:t>
            </a:r>
            <a:r>
              <a:rPr lang="ja-JP" altLang="en-US"/>
              <a:t>室</a:t>
            </a:r>
            <a:r>
              <a:rPr lang="en-US" altLang="ja-JP"/>
              <a:t>2</a:t>
            </a:r>
            <a:r>
              <a:rPr lang="ja-JP" altLang="en-US"/>
              <a:t>のモデルを利用して、室</a:t>
            </a:r>
            <a:r>
              <a:rPr lang="en-US" altLang="ja-JP"/>
              <a:t>1</a:t>
            </a:r>
            <a:r>
              <a:rPr lang="ja-JP" altLang="en-US"/>
              <a:t>の分類が間違った標本を強調し、そして、調整したモデルを利用して、室</a:t>
            </a:r>
            <a:r>
              <a:rPr lang="en-US" altLang="ja-JP"/>
              <a:t>2</a:t>
            </a:r>
            <a:r>
              <a:rPr lang="ja-JP" altLang="en-US"/>
              <a:t>の分類が間違った標本を無視し、標本の重み係数をどんどん調整して、領域を転移します。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そこ</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予測</a:t>
            </a:r>
            <a:r>
              <a:rPr kumimoji="1" lang="ja-JP" altLang="ja-JP" sz="1200" kern="1200" dirty="0">
                <a:solidFill>
                  <a:schemeClr val="tx1"/>
                </a:solidFill>
                <a:effectLst/>
                <a:latin typeface="+mn-lt"/>
                <a:ea typeface="+mn-ea"/>
                <a:cs typeface="+mn-cs"/>
              </a:rPr>
              <a:t>結果</a:t>
            </a:r>
            <a:r>
              <a:rPr kumimoji="1" lang="ja-JP" altLang="en-US" sz="1200" kern="1200" dirty="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正答率は</a:t>
            </a:r>
            <a:r>
              <a:rPr kumimoji="1" lang="en-US" altLang="ja-JP" sz="1200" kern="1200" dirty="0">
                <a:solidFill>
                  <a:schemeClr val="tx1"/>
                </a:solidFill>
                <a:effectLst/>
                <a:latin typeface="+mn-lt"/>
                <a:ea typeface="+mn-ea"/>
                <a:cs typeface="+mn-cs"/>
              </a:rPr>
              <a:t>74.5%</a:t>
            </a:r>
            <a:r>
              <a:rPr kumimoji="1" lang="ja-JP" altLang="en-US" sz="1200" kern="1200" dirty="0">
                <a:solidFill>
                  <a:schemeClr val="tx1"/>
                </a:solidFill>
                <a:effectLst/>
                <a:latin typeface="+mn-lt"/>
                <a:ea typeface="+mn-ea"/>
                <a:cs typeface="+mn-cs"/>
              </a:rPr>
              <a:t>でした</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正答率がそれほど高くない原因は</a:t>
            </a:r>
            <a:r>
              <a:rPr kumimoji="1" lang="en-US" altLang="ja-JP" sz="1200" kern="1200" dirty="0">
                <a:solidFill>
                  <a:schemeClr val="tx1"/>
                </a:solidFill>
                <a:effectLst/>
                <a:latin typeface="+mn-lt"/>
                <a:ea typeface="+mn-ea"/>
                <a:cs typeface="+mn-cs"/>
              </a:rPr>
              <a:t>Source Domain</a:t>
            </a:r>
            <a:r>
              <a:rPr kumimoji="1" lang="ja-JP" altLang="ja-JP" sz="1200" kern="1200" dirty="0">
                <a:solidFill>
                  <a:schemeClr val="tx1"/>
                </a:solidFill>
                <a:effectLst/>
                <a:latin typeface="+mn-lt"/>
                <a:ea typeface="+mn-ea"/>
                <a:cs typeface="+mn-cs"/>
              </a:rPr>
              <a:t>の学習データが</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室のみであり、単純だったからだと考えられ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より様々な種類の不具合を考慮した不具合データ</a:t>
            </a:r>
            <a:r>
              <a:rPr kumimoji="1" lang="ja-JP" altLang="en-US" sz="1200" kern="1200" dirty="0">
                <a:solidFill>
                  <a:schemeClr val="tx1"/>
                </a:solidFill>
                <a:effectLst/>
                <a:latin typeface="+mn-lt"/>
                <a:ea typeface="+mn-ea"/>
                <a:cs typeface="+mn-cs"/>
              </a:rPr>
              <a:t>を</a:t>
            </a:r>
            <a:r>
              <a:rPr kumimoji="1" lang="en-US" altLang="ja-JP" sz="1200" kern="1200" dirty="0">
                <a:solidFill>
                  <a:schemeClr val="tx1"/>
                </a:solidFill>
                <a:effectLst/>
                <a:latin typeface="+mn-lt"/>
                <a:ea typeface="+mn-ea"/>
                <a:cs typeface="+mn-cs"/>
              </a:rPr>
              <a:t>Source Domain</a:t>
            </a:r>
            <a:r>
              <a:rPr kumimoji="1" lang="ja-JP" altLang="ja-JP" sz="1200" kern="1200" dirty="0">
                <a:solidFill>
                  <a:schemeClr val="tx1"/>
                </a:solidFill>
                <a:effectLst/>
                <a:latin typeface="+mn-lt"/>
                <a:ea typeface="+mn-ea"/>
                <a:cs typeface="+mn-cs"/>
              </a:rPr>
              <a:t>とすることで、転移したモデルの正答率を向上させることができると考えられ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19</a:t>
            </a:fld>
            <a:endParaRPr kumimoji="1" lang="ja-JP" altLang="en-US"/>
          </a:p>
        </p:txBody>
      </p:sp>
    </p:spTree>
    <p:extLst>
      <p:ext uri="{BB962C8B-B14F-4D97-AF65-F5344CB8AC3E}">
        <p14:creationId xmlns:p14="http://schemas.microsoft.com/office/powerpoint/2010/main" val="421099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研究背景と目的</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空調システムを長期運用すれば、不具合が生じる。</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そこで、不具合は故障という意味ではない、文献の定義では、「システムにおいて設計意図（いと）通りの性能を発揮できなくする要因」です。</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例としては、</a:t>
            </a:r>
            <a:r>
              <a:rPr lang="ja-JP" altLang="en-US" sz="1200"/>
              <a:t>制御上の設定値の未チューニング、センサ誤差、センサの施工不良、熱交換部の汚れ（けが）等による機器性能低下、制御ロジックの不適などです。</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システムが運転のまま、</a:t>
            </a:r>
            <a:r>
              <a:rPr lang="ja-JP" altLang="en-US" sz="1200"/>
              <a:t>不具合が生じていても気づかず、知らないうちにシステム効率が低下しているということはしばしば生じています。不具合は珍しくないことです。</a:t>
            </a:r>
            <a:endParaRPr lang="en-US" altLang="ja-JP" sz="1200"/>
          </a:p>
          <a:p>
            <a:r>
              <a:rPr lang="ja-JP" altLang="en-US" sz="1200"/>
              <a:t>だから、</a:t>
            </a:r>
            <a:r>
              <a:rPr kumimoji="1" lang="ja-JP" altLang="en-US" sz="1200" kern="1200">
                <a:solidFill>
                  <a:schemeClr val="tx1"/>
                </a:solidFill>
                <a:effectLst/>
                <a:latin typeface="+mn-lt"/>
                <a:ea typeface="+mn-ea"/>
                <a:cs typeface="+mn-cs"/>
              </a:rPr>
              <a:t>どこでどのような不具合が生じているのかを明（あき）らかにすること、不具合検知・診断</a:t>
            </a:r>
            <a:r>
              <a:rPr kumimoji="1" lang="en-US" altLang="ja-JP" sz="1200" kern="1200">
                <a:solidFill>
                  <a:schemeClr val="tx1"/>
                </a:solidFill>
                <a:effectLst/>
                <a:latin typeface="+mn-lt"/>
                <a:ea typeface="+mn-ea"/>
                <a:cs typeface="+mn-cs"/>
              </a:rPr>
              <a:t>Fault Detection and Diagnostic</a:t>
            </a:r>
            <a:r>
              <a:rPr kumimoji="1" lang="ja-JP" altLang="en-US" sz="1200" kern="1200">
                <a:solidFill>
                  <a:schemeClr val="tx1"/>
                </a:solidFill>
                <a:effectLst/>
                <a:latin typeface="+mn-lt"/>
                <a:ea typeface="+mn-ea"/>
                <a:cs typeface="+mn-cs"/>
              </a:rPr>
              <a:t>　</a:t>
            </a:r>
            <a:r>
              <a:rPr kumimoji="1" lang="en-US" altLang="ja-JP" sz="1200" kern="1200">
                <a:solidFill>
                  <a:schemeClr val="tx1"/>
                </a:solidFill>
                <a:effectLst/>
                <a:latin typeface="+mn-lt"/>
                <a:ea typeface="+mn-ea"/>
                <a:cs typeface="+mn-cs"/>
              </a:rPr>
              <a:t>FDD</a:t>
            </a:r>
            <a:r>
              <a:rPr kumimoji="1" lang="ja-JP" altLang="en-US" sz="1200" kern="1200">
                <a:solidFill>
                  <a:schemeClr val="tx1"/>
                </a:solidFill>
                <a:effectLst/>
                <a:latin typeface="+mn-lt"/>
                <a:ea typeface="+mn-ea"/>
                <a:cs typeface="+mn-cs"/>
              </a:rPr>
              <a:t>　</a:t>
            </a:r>
            <a:r>
              <a:rPr lang="ja-JP" altLang="en-US" sz="1200"/>
              <a:t>と適切な処理が非常に重要です。</a:t>
            </a:r>
            <a:endParaRPr lang="en-US" altLang="ja-JP" sz="1200"/>
          </a:p>
          <a:p>
            <a:r>
              <a:rPr lang="ja-JP" altLang="en-US" sz="1200"/>
              <a:t>そこで、検討する不具合検知・診断の手法は近年、人工知能の領域で発展した医療診断、画像認識などの分野で</a:t>
            </a:r>
            <a:r>
              <a:rPr kumimoji="1" lang="ja-JP" altLang="ja-JP" sz="1200" kern="1200">
                <a:solidFill>
                  <a:schemeClr val="tx1"/>
                </a:solidFill>
                <a:effectLst/>
                <a:latin typeface="+mn-lt"/>
                <a:ea typeface="+mn-ea"/>
                <a:cs typeface="+mn-cs"/>
              </a:rPr>
              <a:t>優</a:t>
            </a:r>
            <a:r>
              <a:rPr kumimoji="1" lang="ja-JP" altLang="en-US" sz="1200" kern="1200">
                <a:solidFill>
                  <a:schemeClr val="tx1"/>
                </a:solidFill>
                <a:effectLst/>
                <a:latin typeface="+mn-lt"/>
                <a:ea typeface="+mn-ea"/>
                <a:cs typeface="+mn-cs"/>
              </a:rPr>
              <a:t>（すぐ）</a:t>
            </a:r>
            <a:r>
              <a:rPr kumimoji="1" lang="ja-JP" altLang="ja-JP" sz="1200" kern="1200">
                <a:solidFill>
                  <a:schemeClr val="tx1"/>
                </a:solidFill>
                <a:effectLst/>
                <a:latin typeface="+mn-lt"/>
                <a:ea typeface="+mn-ea"/>
                <a:cs typeface="+mn-cs"/>
              </a:rPr>
              <a:t>れた成績を収</a:t>
            </a:r>
            <a:r>
              <a:rPr kumimoji="1" lang="ja-JP" altLang="en-US" sz="1200" kern="1200">
                <a:solidFill>
                  <a:schemeClr val="tx1"/>
                </a:solidFill>
                <a:effectLst/>
                <a:latin typeface="+mn-lt"/>
                <a:ea typeface="+mn-ea"/>
                <a:cs typeface="+mn-cs"/>
              </a:rPr>
              <a:t>（おさ）</a:t>
            </a:r>
            <a:r>
              <a:rPr kumimoji="1" lang="ja-JP" altLang="ja-JP" sz="1200" kern="1200">
                <a:solidFill>
                  <a:schemeClr val="tx1"/>
                </a:solidFill>
                <a:effectLst/>
                <a:latin typeface="+mn-lt"/>
                <a:ea typeface="+mn-ea"/>
                <a:cs typeface="+mn-cs"/>
              </a:rPr>
              <a:t>めて</a:t>
            </a:r>
            <a:r>
              <a:rPr kumimoji="1" lang="ja-JP" altLang="en-US" sz="1200" kern="1200">
                <a:solidFill>
                  <a:schemeClr val="tx1"/>
                </a:solidFill>
                <a:effectLst/>
                <a:latin typeface="+mn-lt"/>
                <a:ea typeface="+mn-ea"/>
                <a:cs typeface="+mn-cs"/>
              </a:rPr>
              <a:t>深層学習です。</a:t>
            </a:r>
            <a:endParaRPr kumimoji="1" lang="en-US" altLang="ja-JP" sz="1200" kern="1200">
              <a:solidFill>
                <a:schemeClr val="tx1"/>
              </a:solidFill>
              <a:effectLst/>
              <a:latin typeface="+mn-lt"/>
              <a:ea typeface="+mn-ea"/>
              <a:cs typeface="+mn-cs"/>
            </a:endParaRPr>
          </a:p>
          <a:p>
            <a:r>
              <a:rPr lang="ja-JP" altLang="en-US" sz="1200"/>
              <a:t>深層学習では、ニューラルネットワークのある種、大量なラベル付きデータを利用して、モデルを訓練する技術です。だから、不具合の教師データが必要です。</a:t>
            </a:r>
            <a:endParaRPr lang="en-US" altLang="ja-JP" sz="1200"/>
          </a:p>
          <a:p>
            <a:r>
              <a:rPr lang="ja-JP" altLang="en-US" sz="1200"/>
              <a:t>元の手法は発生した不具合を教師データとして収集する、しかし、不具合の種類、ラベル付き不具合データが少ない。</a:t>
            </a:r>
            <a:endParaRPr lang="en-US" altLang="ja-JP" sz="1200"/>
          </a:p>
          <a:p>
            <a:r>
              <a:rPr lang="ja-JP" altLang="en-US" sz="1200"/>
              <a:t>今回は、まず、シミュレーションモデルを構築し、そのモデルを利用して、不具合の教師データを作成しました。そして、</a:t>
            </a:r>
            <a:r>
              <a:rPr lang="en-US" altLang="ja-JP" sz="1200"/>
              <a:t>AI</a:t>
            </a:r>
            <a:r>
              <a:rPr lang="ja-JP" altLang="en-US" sz="1200"/>
              <a:t>モデルを訓練し、さらに、他のシステムへ展開します。</a:t>
            </a:r>
            <a:endParaRPr lang="en-US" altLang="ja-JP" sz="1200"/>
          </a:p>
          <a:p>
            <a:r>
              <a:rPr lang="ja-JP" altLang="en-US" sz="1200"/>
              <a:t>各対象の関係を少し整理すると、</a:t>
            </a:r>
            <a:endParaRPr lang="en-US" altLang="ja-JP" sz="1200"/>
          </a:p>
          <a:p>
            <a:endParaRPr kumimoji="1" lang="en-US" altLang="ja-JP" sz="1200" kern="1200">
              <a:solidFill>
                <a:schemeClr val="tx1"/>
              </a:solidFill>
              <a:effectLst/>
              <a:latin typeface="+mn-lt"/>
              <a:ea typeface="+mn-ea"/>
              <a:cs typeface="+mn-cs"/>
            </a:endParaRPr>
          </a:p>
          <a:p>
            <a:endParaRPr kumimoji="1" lang="en-US"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a:t>
            </a:fld>
            <a:endParaRPr kumimoji="1" lang="ja-JP" altLang="en-US"/>
          </a:p>
        </p:txBody>
      </p:sp>
    </p:spTree>
    <p:extLst>
      <p:ext uri="{BB962C8B-B14F-4D97-AF65-F5344CB8AC3E}">
        <p14:creationId xmlns:p14="http://schemas.microsoft.com/office/powerpoint/2010/main" val="3408326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もう一つの転移学習の方法は</a:t>
            </a:r>
            <a:r>
              <a:rPr kumimoji="1" lang="en-US" altLang="ja-JP" sz="1200" kern="1200" dirty="0">
                <a:solidFill>
                  <a:schemeClr val="tx1"/>
                </a:solidFill>
                <a:effectLst/>
                <a:latin typeface="+mn-lt"/>
                <a:ea typeface="+mn-ea"/>
                <a:cs typeface="+mn-cs"/>
              </a:rPr>
              <a:t>Fine Tuning</a:t>
            </a:r>
            <a:r>
              <a:rPr kumimoji="1" lang="ja-JP" altLang="ja-JP" sz="1200" kern="1200" dirty="0">
                <a:solidFill>
                  <a:schemeClr val="tx1"/>
                </a:solidFill>
                <a:effectLst/>
                <a:latin typeface="+mn-lt"/>
                <a:ea typeface="+mn-ea"/>
                <a:cs typeface="+mn-cs"/>
              </a:rPr>
              <a:t>と呼ばれ、新しい不具合がある場合</a:t>
            </a:r>
            <a:r>
              <a:rPr kumimoji="1" lang="ja-JP" altLang="en-US" sz="1200" kern="1200" dirty="0">
                <a:solidFill>
                  <a:schemeClr val="tx1"/>
                </a:solidFill>
                <a:effectLst/>
                <a:latin typeface="+mn-lt"/>
                <a:ea typeface="+mn-ea"/>
                <a:cs typeface="+mn-cs"/>
              </a:rPr>
              <a:t>への</a:t>
            </a:r>
            <a:r>
              <a:rPr kumimoji="1" lang="ja-JP" altLang="ja-JP" sz="1200" kern="1200" dirty="0">
                <a:solidFill>
                  <a:schemeClr val="tx1"/>
                </a:solidFill>
                <a:effectLst/>
                <a:latin typeface="+mn-lt"/>
                <a:ea typeface="+mn-ea"/>
                <a:cs typeface="+mn-cs"/>
              </a:rPr>
              <a:t>適用</a:t>
            </a:r>
            <a:r>
              <a:rPr kumimoji="1" lang="ja-JP" altLang="en-US" sz="1200" kern="1200" dirty="0">
                <a:solidFill>
                  <a:schemeClr val="tx1"/>
                </a:solidFill>
                <a:effectLst/>
                <a:latin typeface="+mn-lt"/>
                <a:ea typeface="+mn-ea"/>
                <a:cs typeface="+mn-cs"/>
              </a:rPr>
              <a:t>を考えました</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ここでは</a:t>
            </a:r>
            <a:r>
              <a:rPr kumimoji="1" lang="en-US" altLang="ja-JP" sz="1200" kern="120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つの</a:t>
            </a:r>
            <a:r>
              <a:rPr kumimoji="1" lang="ja-JP" altLang="en-US" sz="1200" kern="1200">
                <a:solidFill>
                  <a:schemeClr val="tx1"/>
                </a:solidFill>
                <a:effectLst/>
                <a:latin typeface="+mn-lt"/>
                <a:ea typeface="+mn-ea"/>
                <a:cs typeface="+mn-cs"/>
              </a:rPr>
              <a:t>程度が異なる</a:t>
            </a:r>
            <a:r>
              <a:rPr kumimoji="1" lang="ja-JP" altLang="ja-JP" sz="1200" kern="1200">
                <a:solidFill>
                  <a:schemeClr val="tx1"/>
                </a:solidFill>
                <a:effectLst/>
                <a:latin typeface="+mn-lt"/>
                <a:ea typeface="+mn-ea"/>
                <a:cs typeface="+mn-cs"/>
              </a:rPr>
              <a:t>不具合</a:t>
            </a:r>
            <a:r>
              <a:rPr kumimoji="1" lang="ja-JP" altLang="ja-JP" sz="1200" kern="1200" dirty="0">
                <a:solidFill>
                  <a:schemeClr val="tx1"/>
                </a:solidFill>
                <a:effectLst/>
                <a:latin typeface="+mn-lt"/>
                <a:ea typeface="+mn-ea"/>
                <a:cs typeface="+mn-cs"/>
              </a:rPr>
              <a:t>を想定し、その不具合の程度をランダムに設定した標本を各</a:t>
            </a:r>
            <a:r>
              <a:rPr kumimoji="1" lang="en-US" altLang="ja-JP" sz="1200" kern="120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つずつ</a:t>
            </a:r>
            <a:r>
              <a:rPr kumimoji="1" lang="ja-JP" altLang="en-US" sz="1200" kern="1200">
                <a:solidFill>
                  <a:schemeClr val="tx1"/>
                </a:solidFill>
                <a:effectLst/>
                <a:latin typeface="+mn-lt"/>
                <a:ea typeface="+mn-ea"/>
                <a:cs typeface="+mn-cs"/>
              </a:rPr>
              <a:t>（</a:t>
            </a:r>
            <a:r>
              <a:rPr kumimoji="1" lang="en-US" altLang="ja-JP" sz="1200" kern="1200">
                <a:solidFill>
                  <a:schemeClr val="tx1"/>
                </a:solidFill>
                <a:effectLst/>
                <a:latin typeface="+mn-lt"/>
                <a:ea typeface="+mn-ea"/>
                <a:cs typeface="+mn-cs"/>
              </a:rPr>
              <a:t>F3</a:t>
            </a:r>
            <a:r>
              <a:rPr kumimoji="1" lang="ja-JP" altLang="en-US" sz="1200" kern="1200">
                <a:solidFill>
                  <a:schemeClr val="tx1"/>
                </a:solidFill>
                <a:effectLst/>
                <a:latin typeface="+mn-lt"/>
                <a:ea typeface="+mn-ea"/>
                <a:cs typeface="+mn-cs"/>
              </a:rPr>
              <a:t>は二つ）</a:t>
            </a:r>
            <a:r>
              <a:rPr kumimoji="1" lang="ja-JP" altLang="ja-JP" sz="1200" kern="1200">
                <a:solidFill>
                  <a:schemeClr val="tx1"/>
                </a:solidFill>
                <a:effectLst/>
                <a:latin typeface="+mn-lt"/>
                <a:ea typeface="+mn-ea"/>
                <a:cs typeface="+mn-cs"/>
              </a:rPr>
              <a:t>用意</a:t>
            </a:r>
            <a:r>
              <a:rPr kumimoji="1" lang="ja-JP" altLang="ja-JP" sz="1200" kern="1200" dirty="0">
                <a:solidFill>
                  <a:schemeClr val="tx1"/>
                </a:solidFill>
                <a:effectLst/>
                <a:latin typeface="+mn-lt"/>
                <a:ea typeface="+mn-ea"/>
                <a:cs typeface="+mn-cs"/>
              </a:rPr>
              <a:t>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この方法は、モデル上部においてはこれまでの特徴抽出層の学習結果を</a:t>
            </a:r>
            <a:r>
              <a:rPr kumimoji="1" lang="ja-JP" altLang="en-US" sz="1200" kern="1200" dirty="0">
                <a:solidFill>
                  <a:schemeClr val="tx1"/>
                </a:solidFill>
                <a:effectLst/>
                <a:latin typeface="+mn-lt"/>
                <a:ea typeface="+mn-ea"/>
                <a:cs typeface="+mn-cs"/>
              </a:rPr>
              <a:t>引（ひ）き継（つ）いで</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最後の分類層のみを変化させるため、学習に必要なパラメータの数</a:t>
            </a:r>
            <a:r>
              <a:rPr kumimoji="1" lang="ja-JP" altLang="en-US" sz="1200" kern="1200" dirty="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減少させることができ</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つ</a:t>
            </a:r>
            <a:r>
              <a:rPr kumimoji="1" lang="ja-JP" altLang="en-US" sz="1200" kern="1200">
                <a:solidFill>
                  <a:schemeClr val="tx1"/>
                </a:solidFill>
                <a:effectLst/>
                <a:latin typeface="+mn-lt"/>
                <a:ea typeface="+mn-ea"/>
                <a:cs typeface="+mn-cs"/>
              </a:rPr>
              <a:t>の</a:t>
            </a:r>
            <a:r>
              <a:rPr kumimoji="1" lang="ja-JP" altLang="ja-JP" sz="1200" kern="1200">
                <a:solidFill>
                  <a:schemeClr val="tx1"/>
                </a:solidFill>
                <a:effectLst/>
                <a:latin typeface="+mn-lt"/>
                <a:ea typeface="+mn-ea"/>
                <a:cs typeface="+mn-cs"/>
              </a:rPr>
              <a:t>不具合に関する標本を利用して学習したモデルの分類精度は</a:t>
            </a:r>
            <a:r>
              <a:rPr kumimoji="1" lang="en-US" altLang="ja-JP" sz="1200" kern="1200">
                <a:solidFill>
                  <a:schemeClr val="tx1"/>
                </a:solidFill>
                <a:effectLst/>
                <a:latin typeface="+mn-lt"/>
                <a:ea typeface="+mn-ea"/>
                <a:cs typeface="+mn-cs"/>
              </a:rPr>
              <a:t>82.3%</a:t>
            </a:r>
            <a:r>
              <a:rPr kumimoji="1" lang="ja-JP" altLang="ja-JP" sz="1200" kern="1200">
                <a:solidFill>
                  <a:schemeClr val="tx1"/>
                </a:solidFill>
                <a:effectLst/>
                <a:latin typeface="+mn-lt"/>
                <a:ea typeface="+mn-ea"/>
                <a:cs typeface="+mn-cs"/>
              </a:rPr>
              <a:t>で</a:t>
            </a:r>
            <a:r>
              <a:rPr kumimoji="1" lang="ja-JP" altLang="en-US" sz="1200" kern="1200">
                <a:solidFill>
                  <a:schemeClr val="tx1"/>
                </a:solidFill>
                <a:effectLst/>
                <a:latin typeface="+mn-lt"/>
                <a:ea typeface="+mn-ea"/>
                <a:cs typeface="+mn-cs"/>
              </a:rPr>
              <a:t>した</a:t>
            </a:r>
            <a:r>
              <a:rPr kumimoji="1" lang="ja-JP" altLang="ja-JP" sz="1200" kern="1200">
                <a:solidFill>
                  <a:schemeClr val="tx1"/>
                </a:solidFill>
                <a:effectLst/>
                <a:latin typeface="+mn-lt"/>
                <a:ea typeface="+mn-ea"/>
                <a:cs typeface="+mn-cs"/>
              </a:rPr>
              <a:t>。</a:t>
            </a:r>
            <a:endParaRPr kumimoji="1" lang="en-US" altLang="ja-JP" sz="1200" kern="1200">
              <a:solidFill>
                <a:schemeClr val="tx1"/>
              </a:solidFill>
              <a:effectLst/>
              <a:latin typeface="+mn-lt"/>
              <a:ea typeface="+mn-ea"/>
              <a:cs typeface="+mn-cs"/>
            </a:endParaRPr>
          </a:p>
          <a:p>
            <a:r>
              <a:rPr kumimoji="1" lang="en-US" altLang="ja-JP" sz="1200" kern="1200">
                <a:solidFill>
                  <a:schemeClr val="tx1"/>
                </a:solidFill>
                <a:effectLst/>
                <a:latin typeface="+mn-lt"/>
                <a:ea typeface="+mn-ea"/>
                <a:cs typeface="+mn-cs"/>
              </a:rPr>
              <a:t>Fine </a:t>
            </a:r>
            <a:r>
              <a:rPr kumimoji="1" lang="en-US" altLang="ja-JP" sz="1200" kern="1200" dirty="0">
                <a:solidFill>
                  <a:schemeClr val="tx1"/>
                </a:solidFill>
                <a:effectLst/>
                <a:latin typeface="+mn-lt"/>
                <a:ea typeface="+mn-ea"/>
                <a:cs typeface="+mn-cs"/>
              </a:rPr>
              <a:t>Tuning</a:t>
            </a:r>
            <a:r>
              <a:rPr kumimoji="1" lang="ja-JP" altLang="ja-JP" sz="1200" kern="1200" dirty="0">
                <a:solidFill>
                  <a:schemeClr val="tx1"/>
                </a:solidFill>
                <a:effectLst/>
                <a:latin typeface="+mn-lt"/>
                <a:ea typeface="+mn-ea"/>
                <a:cs typeface="+mn-cs"/>
              </a:rPr>
              <a:t>を行うことで、学習データが少ない</a:t>
            </a:r>
            <a:r>
              <a:rPr kumimoji="1" lang="ja-JP" altLang="ja-JP" sz="1200" kern="1200">
                <a:solidFill>
                  <a:schemeClr val="tx1"/>
                </a:solidFill>
                <a:effectLst/>
                <a:latin typeface="+mn-lt"/>
                <a:ea typeface="+mn-ea"/>
                <a:cs typeface="+mn-cs"/>
              </a:rPr>
              <a:t>場合でも</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モデル</a:t>
            </a:r>
            <a:r>
              <a:rPr kumimoji="1" lang="ja-JP" altLang="ja-JP" sz="1200" kern="1200" dirty="0">
                <a:solidFill>
                  <a:schemeClr val="tx1"/>
                </a:solidFill>
                <a:effectLst/>
                <a:latin typeface="+mn-lt"/>
                <a:ea typeface="+mn-ea"/>
                <a:cs typeface="+mn-cs"/>
              </a:rPr>
              <a:t>が訓練可能だと示され</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r>
              <a:rPr kumimoji="1" lang="ja-JP" altLang="en-US" sz="1200" kern="1200" dirty="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20</a:t>
            </a:fld>
            <a:endParaRPr kumimoji="1" lang="ja-JP" altLang="en-US"/>
          </a:p>
        </p:txBody>
      </p:sp>
    </p:spTree>
    <p:extLst>
      <p:ext uri="{BB962C8B-B14F-4D97-AF65-F5344CB8AC3E}">
        <p14:creationId xmlns:p14="http://schemas.microsoft.com/office/powerpoint/2010/main" val="2791420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本研究では、空調システムの</a:t>
            </a:r>
            <a:r>
              <a:rPr kumimoji="1" lang="ja-JP" altLang="en-US" sz="1200" kern="1200" dirty="0">
                <a:solidFill>
                  <a:schemeClr val="tx1"/>
                </a:solidFill>
                <a:effectLst/>
                <a:latin typeface="+mn-lt"/>
                <a:ea typeface="+mn-ea"/>
                <a:cs typeface="+mn-cs"/>
              </a:rPr>
              <a:t>不具合検知・診断</a:t>
            </a:r>
            <a:r>
              <a:rPr kumimoji="1" lang="ja-JP" altLang="ja-JP" sz="1200" kern="1200" dirty="0">
                <a:solidFill>
                  <a:schemeClr val="tx1"/>
                </a:solidFill>
                <a:effectLst/>
                <a:latin typeface="+mn-lt"/>
                <a:ea typeface="+mn-ea"/>
                <a:cs typeface="+mn-cs"/>
              </a:rPr>
              <a:t>に</a:t>
            </a:r>
            <a:r>
              <a:rPr kumimoji="1" lang="ja-JP" altLang="en-US" sz="1200" kern="1200" dirty="0">
                <a:solidFill>
                  <a:schemeClr val="tx1"/>
                </a:solidFill>
                <a:effectLst/>
                <a:latin typeface="+mn-lt"/>
                <a:ea typeface="+mn-ea"/>
                <a:cs typeface="+mn-cs"/>
              </a:rPr>
              <a:t>畳み込み</a:t>
            </a:r>
            <a:r>
              <a:rPr kumimoji="1" lang="en-US" altLang="ja-JP" sz="1200" kern="1200" dirty="0">
                <a:solidFill>
                  <a:schemeClr val="tx1"/>
                </a:solidFill>
                <a:effectLst/>
                <a:latin typeface="+mn-lt"/>
                <a:ea typeface="+mn-ea"/>
                <a:cs typeface="+mn-cs"/>
              </a:rPr>
              <a:t>neural network</a:t>
            </a:r>
            <a:r>
              <a:rPr kumimoji="1" lang="ja-JP" altLang="ja-JP" sz="1200" kern="1200" dirty="0">
                <a:solidFill>
                  <a:schemeClr val="tx1"/>
                </a:solidFill>
                <a:effectLst/>
                <a:latin typeface="+mn-lt"/>
                <a:ea typeface="+mn-ea"/>
                <a:cs typeface="+mn-cs"/>
              </a:rPr>
              <a:t>が適用可能であること</a:t>
            </a:r>
            <a:r>
              <a:rPr kumimoji="1" lang="ja-JP" altLang="ja-JP" sz="1200" kern="1200">
                <a:solidFill>
                  <a:schemeClr val="tx1"/>
                </a:solidFill>
                <a:effectLst/>
                <a:latin typeface="+mn-lt"/>
                <a:ea typeface="+mn-ea"/>
                <a:cs typeface="+mn-cs"/>
              </a:rPr>
              <a:t>を示し</a:t>
            </a:r>
            <a:r>
              <a:rPr kumimoji="1" lang="ja-JP" altLang="en-US" sz="1200" kern="120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さらに転移学習を応用することで標本が少ない場合であっても学習が可能であること</a:t>
            </a:r>
            <a:r>
              <a:rPr kumimoji="1" lang="ja-JP" altLang="ja-JP" sz="1200" kern="1200">
                <a:solidFill>
                  <a:schemeClr val="tx1"/>
                </a:solidFill>
                <a:effectLst/>
                <a:latin typeface="+mn-lt"/>
                <a:ea typeface="+mn-ea"/>
                <a:cs typeface="+mn-cs"/>
              </a:rPr>
              <a:t>を示し</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しかし、実際のシステムにおいてより精度</a:t>
            </a:r>
            <a:r>
              <a:rPr kumimoji="1" lang="ja-JP" altLang="ja-JP" sz="1200" kern="1200">
                <a:solidFill>
                  <a:schemeClr val="tx1"/>
                </a:solidFill>
                <a:effectLst/>
                <a:latin typeface="+mn-lt"/>
                <a:ea typeface="+mn-ea"/>
                <a:cs typeface="+mn-cs"/>
              </a:rPr>
              <a:t>の高い</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行うためには、より多様な不具合データを整備することが求</a:t>
            </a:r>
            <a:r>
              <a:rPr kumimoji="1" lang="ja-JP" altLang="en-US" sz="1200" kern="1200" dirty="0">
                <a:solidFill>
                  <a:schemeClr val="tx1"/>
                </a:solidFill>
                <a:effectLst/>
                <a:latin typeface="+mn-lt"/>
                <a:ea typeface="+mn-ea"/>
                <a:cs typeface="+mn-cs"/>
              </a:rPr>
              <a:t>（もと）</a:t>
            </a:r>
            <a:r>
              <a:rPr kumimoji="1" lang="ja-JP" altLang="ja-JP" sz="1200" kern="1200" dirty="0">
                <a:solidFill>
                  <a:schemeClr val="tx1"/>
                </a:solidFill>
                <a:effectLst/>
                <a:latin typeface="+mn-lt"/>
                <a:ea typeface="+mn-ea"/>
                <a:cs typeface="+mn-cs"/>
              </a:rPr>
              <a:t>められ</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今後</a:t>
            </a:r>
            <a:r>
              <a:rPr kumimoji="1" lang="ja-JP" altLang="en-US" sz="1200" kern="1200">
                <a:solidFill>
                  <a:schemeClr val="tx1"/>
                </a:solidFill>
                <a:effectLst/>
                <a:latin typeface="+mn-lt"/>
                <a:ea typeface="+mn-ea"/>
                <a:cs typeface="+mn-cs"/>
              </a:rPr>
              <a:t>で</a:t>
            </a:r>
            <a:r>
              <a:rPr kumimoji="1" lang="ja-JP" altLang="ja-JP" sz="1200" kern="1200">
                <a:solidFill>
                  <a:schemeClr val="tx1"/>
                </a:solidFill>
                <a:effectLst/>
                <a:latin typeface="+mn-lt"/>
                <a:ea typeface="+mn-ea"/>
                <a:cs typeface="+mn-cs"/>
              </a:rPr>
              <a:t>は</a:t>
            </a:r>
            <a:r>
              <a:rPr kumimoji="1" lang="ja-JP" altLang="ja-JP" sz="1200" kern="1200" dirty="0">
                <a:solidFill>
                  <a:schemeClr val="tx1"/>
                </a:solidFill>
                <a:effectLst/>
                <a:latin typeface="+mn-lt"/>
                <a:ea typeface="+mn-ea"/>
                <a:cs typeface="+mn-cs"/>
              </a:rPr>
              <a:t>、実システムにおける</a:t>
            </a:r>
            <a:r>
              <a:rPr kumimoji="1" lang="ja-JP" altLang="en-US" sz="1200" kern="1200" dirty="0">
                <a:solidFill>
                  <a:schemeClr val="tx1"/>
                </a:solidFill>
                <a:effectLst/>
                <a:latin typeface="+mn-lt"/>
                <a:ea typeface="+mn-ea"/>
                <a:cs typeface="+mn-cs"/>
              </a:rPr>
              <a:t>多様な</a:t>
            </a:r>
            <a:r>
              <a:rPr kumimoji="1" lang="ja-JP" altLang="ja-JP" sz="1200" kern="1200" dirty="0">
                <a:solidFill>
                  <a:schemeClr val="tx1"/>
                </a:solidFill>
                <a:effectLst/>
                <a:latin typeface="+mn-lt"/>
                <a:ea typeface="+mn-ea"/>
                <a:cs typeface="+mn-cs"/>
              </a:rPr>
              <a:t>不具合データの収集が必要であり、同時に転移学習の応用</a:t>
            </a:r>
            <a:r>
              <a:rPr kumimoji="1" lang="ja-JP" altLang="ja-JP" sz="1200" kern="1200">
                <a:solidFill>
                  <a:schemeClr val="tx1"/>
                </a:solidFill>
                <a:effectLst/>
                <a:latin typeface="+mn-lt"/>
                <a:ea typeface="+mn-ea"/>
                <a:cs typeface="+mn-cs"/>
              </a:rPr>
              <a:t>に基づいた</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発展が期待され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以上です。ご清聴ありがとうございました。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21</a:t>
            </a:fld>
            <a:endParaRPr kumimoji="1" lang="ja-JP" altLang="en-US"/>
          </a:p>
        </p:txBody>
      </p:sp>
    </p:spTree>
    <p:extLst>
      <p:ext uri="{BB962C8B-B14F-4D97-AF65-F5344CB8AC3E}">
        <p14:creationId xmlns:p14="http://schemas.microsoft.com/office/powerpoint/2010/main" val="386169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最初に、不具合と不具合検知・診断について説明します。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不具合とは、「システムにおいて設計意図（いと）通りの性能を発揮できなくする要因」と定義して、</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どこでどのような不具合が生じているのか明（あき）らかにすることを不具合検知・診断としました。</a:t>
            </a:r>
            <a:endParaRPr kumimoji="1" lang="en-US" altLang="ja-JP" sz="1200" kern="1200" dirty="0">
              <a:solidFill>
                <a:schemeClr val="tx1"/>
              </a:solidFill>
              <a:effectLst/>
              <a:latin typeface="+mn-lt"/>
              <a:ea typeface="+mn-ea"/>
              <a:cs typeface="+mn-cs"/>
            </a:endParaRPr>
          </a:p>
          <a:p>
            <a:r>
              <a:rPr lang="ja-JP" altLang="en-US" sz="1200" dirty="0"/>
              <a:t>ある文献によると、オフィスビルでは不具合によるエネルギーの無駄は</a:t>
            </a:r>
            <a:r>
              <a:rPr lang="en-US" altLang="ja-JP" sz="1200" dirty="0"/>
              <a:t>5</a:t>
            </a:r>
            <a:r>
              <a:rPr lang="ja-JP" altLang="en-US" sz="1200" dirty="0"/>
              <a:t>％から</a:t>
            </a:r>
            <a:r>
              <a:rPr lang="en-US" altLang="ja-JP" sz="1200" dirty="0"/>
              <a:t>30%</a:t>
            </a:r>
            <a:r>
              <a:rPr lang="ja-JP" altLang="en-US" sz="1200" dirty="0"/>
              <a:t>と言われているため、珍しくないことです。</a:t>
            </a:r>
            <a:endParaRPr lang="en-US" altLang="ja-JP" sz="1200" dirty="0"/>
          </a:p>
          <a:p>
            <a:r>
              <a:rPr lang="ja-JP" altLang="en-US" sz="1200" dirty="0"/>
              <a:t>だから、不具合検知・診断と適切な処理が非常に重要です。</a:t>
            </a:r>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23</a:t>
            </a:fld>
            <a:endParaRPr kumimoji="1" lang="ja-JP" altLang="en-US" dirty="0"/>
          </a:p>
        </p:txBody>
      </p:sp>
    </p:spTree>
    <p:extLst>
      <p:ext uri="{BB962C8B-B14F-4D97-AF65-F5344CB8AC3E}">
        <p14:creationId xmlns:p14="http://schemas.microsoft.com/office/powerpoint/2010/main" val="968370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ファンの制御が一番重要なので、詳しく説明します。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VAV</a:t>
            </a:r>
            <a:r>
              <a:rPr kumimoji="1" lang="ja-JP" altLang="ja-JP" sz="1200" kern="1200" dirty="0">
                <a:solidFill>
                  <a:schemeClr val="tx1"/>
                </a:solidFill>
                <a:effectLst/>
                <a:latin typeface="+mn-lt"/>
                <a:ea typeface="+mn-ea"/>
                <a:cs typeface="+mn-cs"/>
              </a:rPr>
              <a:t>ダンパ開度は室温によって制御され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が、ダクトは連結されているため、ある室の風量は他の室の</a:t>
            </a:r>
            <a:r>
              <a:rPr kumimoji="1" lang="ja-JP" altLang="en-US" sz="1200" kern="1200" dirty="0">
                <a:solidFill>
                  <a:schemeClr val="tx1"/>
                </a:solidFill>
                <a:effectLst/>
                <a:latin typeface="+mn-lt"/>
                <a:ea typeface="+mn-ea"/>
                <a:cs typeface="+mn-cs"/>
              </a:rPr>
              <a:t>制御状態の</a:t>
            </a:r>
            <a:r>
              <a:rPr kumimoji="1" lang="ja-JP" altLang="ja-JP" sz="1200" kern="1200" dirty="0">
                <a:solidFill>
                  <a:schemeClr val="tx1"/>
                </a:solidFill>
                <a:effectLst/>
                <a:latin typeface="+mn-lt"/>
                <a:ea typeface="+mn-ea"/>
                <a:cs typeface="+mn-cs"/>
              </a:rPr>
              <a:t>影響を受け</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定静圧制御はこの影響を小さくするために、ダクト内のある点の圧力を参照してファンのインバーターを制御</a:t>
            </a:r>
            <a:r>
              <a:rPr kumimoji="1" lang="ja-JP" altLang="en-US" sz="1200" kern="1200" dirty="0">
                <a:solidFill>
                  <a:schemeClr val="tx1"/>
                </a:solidFill>
                <a:effectLst/>
                <a:latin typeface="+mn-lt"/>
                <a:ea typeface="+mn-ea"/>
                <a:cs typeface="+mn-cs"/>
              </a:rPr>
              <a:t>します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例えば、</a:t>
            </a:r>
            <a:r>
              <a:rPr kumimoji="1" lang="en-US" altLang="ja-JP" sz="1200" kern="1200" dirty="0">
                <a:solidFill>
                  <a:schemeClr val="tx1"/>
                </a:solidFill>
                <a:effectLst/>
                <a:latin typeface="+mn-lt"/>
                <a:ea typeface="+mn-ea"/>
                <a:cs typeface="+mn-cs"/>
              </a:rPr>
              <a:t>p1</a:t>
            </a:r>
            <a:r>
              <a:rPr kumimoji="1" lang="ja-JP" altLang="ja-JP" sz="1200" kern="1200" dirty="0">
                <a:solidFill>
                  <a:schemeClr val="tx1"/>
                </a:solidFill>
                <a:effectLst/>
                <a:latin typeface="+mn-lt"/>
                <a:ea typeface="+mn-ea"/>
                <a:cs typeface="+mn-cs"/>
              </a:rPr>
              <a:t>を静圧制御点として設定すると、給気</a:t>
            </a:r>
            <a:r>
              <a:rPr kumimoji="1" lang="ja-JP" altLang="en-US" sz="1200" kern="1200" dirty="0">
                <a:solidFill>
                  <a:schemeClr val="tx1"/>
                </a:solidFill>
                <a:effectLst/>
                <a:latin typeface="+mn-lt"/>
                <a:ea typeface="+mn-ea"/>
                <a:cs typeface="+mn-cs"/>
              </a:rPr>
              <a:t>（きゅうき）</a:t>
            </a:r>
            <a:r>
              <a:rPr kumimoji="1" lang="ja-JP" altLang="ja-JP" sz="1200" kern="1200" dirty="0">
                <a:solidFill>
                  <a:schemeClr val="tx1"/>
                </a:solidFill>
                <a:effectLst/>
                <a:latin typeface="+mn-lt"/>
                <a:ea typeface="+mn-ea"/>
                <a:cs typeface="+mn-cs"/>
              </a:rPr>
              <a:t>ファンは</a:t>
            </a:r>
            <a:r>
              <a:rPr kumimoji="1" lang="en-US" altLang="ja-JP" sz="1200" kern="1200" dirty="0">
                <a:solidFill>
                  <a:schemeClr val="tx1"/>
                </a:solidFill>
                <a:effectLst/>
                <a:latin typeface="+mn-lt"/>
                <a:ea typeface="+mn-ea"/>
                <a:cs typeface="+mn-cs"/>
              </a:rPr>
              <a:t>p1</a:t>
            </a:r>
            <a:r>
              <a:rPr kumimoji="1" lang="ja-JP" altLang="ja-JP" sz="1200" kern="1200" dirty="0">
                <a:solidFill>
                  <a:schemeClr val="tx1"/>
                </a:solidFill>
                <a:effectLst/>
                <a:latin typeface="+mn-lt"/>
                <a:ea typeface="+mn-ea"/>
                <a:cs typeface="+mn-cs"/>
              </a:rPr>
              <a:t>の静圧を静圧設定値に維持するように制御され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p1</a:t>
            </a:r>
            <a:r>
              <a:rPr kumimoji="1" lang="ja-JP" altLang="ja-JP" sz="1200" kern="1200" dirty="0">
                <a:solidFill>
                  <a:schemeClr val="tx1"/>
                </a:solidFill>
                <a:effectLst/>
                <a:latin typeface="+mn-lt"/>
                <a:ea typeface="+mn-ea"/>
                <a:cs typeface="+mn-cs"/>
              </a:rPr>
              <a:t>の静圧が決まれば、室</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と室</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の風量は</a:t>
            </a:r>
            <a:r>
              <a:rPr kumimoji="1" lang="ja-JP" altLang="en-US" sz="1200" kern="1200" dirty="0">
                <a:solidFill>
                  <a:schemeClr val="tx1"/>
                </a:solidFill>
                <a:effectLst/>
                <a:latin typeface="+mn-lt"/>
                <a:ea typeface="+mn-ea"/>
                <a:cs typeface="+mn-cs"/>
              </a:rPr>
              <a:t>だるしーわいすばっは</a:t>
            </a:r>
            <a:r>
              <a:rPr kumimoji="1" lang="ja-JP" altLang="ja-JP" sz="1200" kern="1200" dirty="0">
                <a:solidFill>
                  <a:schemeClr val="tx1"/>
                </a:solidFill>
                <a:effectLst/>
                <a:latin typeface="+mn-lt"/>
                <a:ea typeface="+mn-ea"/>
                <a:cs typeface="+mn-cs"/>
              </a:rPr>
              <a:t>の式を用いてダンパ開度に応</a:t>
            </a:r>
            <a:r>
              <a:rPr kumimoji="1" lang="ja-JP" altLang="en-US" sz="1200" kern="1200" dirty="0">
                <a:solidFill>
                  <a:schemeClr val="tx1"/>
                </a:solidFill>
                <a:effectLst/>
                <a:latin typeface="+mn-lt"/>
                <a:ea typeface="+mn-ea"/>
                <a:cs typeface="+mn-cs"/>
              </a:rPr>
              <a:t>（おう）</a:t>
            </a:r>
            <a:r>
              <a:rPr kumimoji="1" lang="ja-JP" altLang="ja-JP" sz="1200" kern="1200" dirty="0">
                <a:solidFill>
                  <a:schemeClr val="tx1"/>
                </a:solidFill>
                <a:effectLst/>
                <a:latin typeface="+mn-lt"/>
                <a:ea typeface="+mn-ea"/>
                <a:cs typeface="+mn-cs"/>
              </a:rPr>
              <a:t>じて決定され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さらに、</a:t>
            </a:r>
            <a:r>
              <a:rPr kumimoji="1" lang="en-US" altLang="ja-JP" sz="1200" kern="1200" dirty="0">
                <a:solidFill>
                  <a:schemeClr val="tx1"/>
                </a:solidFill>
                <a:effectLst/>
                <a:latin typeface="+mn-lt"/>
                <a:ea typeface="+mn-ea"/>
                <a:cs typeface="+mn-cs"/>
              </a:rPr>
              <a:t>duct_12</a:t>
            </a:r>
            <a:r>
              <a:rPr kumimoji="1" lang="ja-JP" altLang="ja-JP" sz="1200" kern="1200" dirty="0">
                <a:solidFill>
                  <a:schemeClr val="tx1"/>
                </a:solidFill>
                <a:effectLst/>
                <a:latin typeface="+mn-lt"/>
                <a:ea typeface="+mn-ea"/>
                <a:cs typeface="+mn-cs"/>
              </a:rPr>
              <a:t>の圧力損失によって</a:t>
            </a:r>
            <a:r>
              <a:rPr kumimoji="1" lang="en-US" altLang="ja-JP" sz="1200" kern="1200" dirty="0">
                <a:solidFill>
                  <a:schemeClr val="tx1"/>
                </a:solidFill>
                <a:effectLst/>
                <a:latin typeface="+mn-lt"/>
                <a:ea typeface="+mn-ea"/>
                <a:cs typeface="+mn-cs"/>
              </a:rPr>
              <a:t>p2</a:t>
            </a:r>
            <a:r>
              <a:rPr kumimoji="1" lang="ja-JP" altLang="ja-JP" sz="1200" kern="1200" dirty="0">
                <a:solidFill>
                  <a:schemeClr val="tx1"/>
                </a:solidFill>
                <a:effectLst/>
                <a:latin typeface="+mn-lt"/>
                <a:ea typeface="+mn-ea"/>
                <a:cs typeface="+mn-cs"/>
              </a:rPr>
              <a:t>の静圧が決まり、室</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の風量も同様に決定され</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24</a:t>
            </a:fld>
            <a:endParaRPr kumimoji="1" lang="ja-JP" altLang="en-US"/>
          </a:p>
        </p:txBody>
      </p:sp>
    </p:spTree>
    <p:extLst>
      <p:ext uri="{BB962C8B-B14F-4D97-AF65-F5344CB8AC3E}">
        <p14:creationId xmlns:p14="http://schemas.microsoft.com/office/powerpoint/2010/main" val="4039704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定静圧制御の欠点は、静圧設定値の決定が難しいことで</a:t>
            </a:r>
            <a:r>
              <a:rPr kumimoji="1" lang="ja-JP" altLang="en-US" sz="1200" kern="1200" dirty="0">
                <a:solidFill>
                  <a:schemeClr val="tx1"/>
                </a:solidFill>
                <a:effectLst/>
                <a:latin typeface="+mn-lt"/>
                <a:ea typeface="+mn-ea"/>
                <a:cs typeface="+mn-cs"/>
              </a:rPr>
              <a:t>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例えば、静圧設定値が</a:t>
            </a:r>
            <a:r>
              <a:rPr kumimoji="1" lang="en-US" altLang="ja-JP" sz="1200" kern="1200" dirty="0">
                <a:solidFill>
                  <a:schemeClr val="tx1"/>
                </a:solidFill>
                <a:effectLst/>
                <a:latin typeface="+mn-lt"/>
                <a:ea typeface="+mn-ea"/>
                <a:cs typeface="+mn-cs"/>
              </a:rPr>
              <a:t>20Pa</a:t>
            </a:r>
            <a:r>
              <a:rPr kumimoji="1" lang="ja-JP" altLang="ja-JP" sz="1200" kern="1200" dirty="0">
                <a:solidFill>
                  <a:schemeClr val="tx1"/>
                </a:solidFill>
                <a:effectLst/>
                <a:latin typeface="+mn-lt"/>
                <a:ea typeface="+mn-ea"/>
                <a:cs typeface="+mn-cs"/>
              </a:rPr>
              <a:t>の場合、熱負荷が増加すると、室</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のダンパが全開しても室温が制御できない場合が生じ</a:t>
            </a:r>
            <a:r>
              <a:rPr kumimoji="1" lang="ja-JP" altLang="en-US" sz="1200" kern="1200" dirty="0">
                <a:solidFill>
                  <a:schemeClr val="tx1"/>
                </a:solidFill>
                <a:effectLst/>
                <a:latin typeface="+mn-lt"/>
                <a:ea typeface="+mn-ea"/>
                <a:cs typeface="+mn-cs"/>
              </a:rPr>
              <a:t>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そこで、静圧設定値をダンパ開度に応じて変化させる変静圧</a:t>
            </a:r>
            <a:r>
              <a:rPr kumimoji="1" lang="ja-JP" altLang="en-US" sz="1200" kern="1200" dirty="0">
                <a:solidFill>
                  <a:schemeClr val="tx1"/>
                </a:solidFill>
                <a:effectLst/>
                <a:latin typeface="+mn-lt"/>
                <a:ea typeface="+mn-ea"/>
                <a:cs typeface="+mn-cs"/>
              </a:rPr>
              <a:t>制御も検討しました</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加えて、ダンパ開度のハンチングや各室での空調開始時の制御不良</a:t>
            </a:r>
            <a:r>
              <a:rPr kumimoji="1" lang="ja-JP" altLang="ja-JP" sz="1200" kern="1200">
                <a:solidFill>
                  <a:schemeClr val="tx1"/>
                </a:solidFill>
                <a:effectLst/>
                <a:latin typeface="+mn-lt"/>
                <a:ea typeface="+mn-ea"/>
                <a:cs typeface="+mn-cs"/>
              </a:rPr>
              <a:t>を防ぐ</a:t>
            </a:r>
            <a:r>
              <a:rPr kumimoji="1" lang="ja-JP" altLang="en-US" sz="1200" kern="1200">
                <a:solidFill>
                  <a:schemeClr val="tx1"/>
                </a:solidFill>
                <a:effectLst/>
                <a:latin typeface="+mn-lt"/>
                <a:ea typeface="+mn-ea"/>
                <a:cs typeface="+mn-cs"/>
              </a:rPr>
              <a:t>（ふせぐ）</a:t>
            </a:r>
            <a:r>
              <a:rPr kumimoji="1" lang="ja-JP" altLang="ja-JP" sz="1200" kern="1200">
                <a:solidFill>
                  <a:schemeClr val="tx1"/>
                </a:solidFill>
                <a:effectLst/>
                <a:latin typeface="+mn-lt"/>
                <a:ea typeface="+mn-ea"/>
                <a:cs typeface="+mn-cs"/>
              </a:rPr>
              <a:t>ため</a:t>
            </a:r>
            <a:r>
              <a:rPr kumimoji="1" lang="ja-JP" altLang="ja-JP" sz="1200" kern="1200" dirty="0">
                <a:solidFill>
                  <a:schemeClr val="tx1"/>
                </a:solidFill>
                <a:effectLst/>
                <a:latin typeface="+mn-lt"/>
                <a:ea typeface="+mn-ea"/>
                <a:cs typeface="+mn-cs"/>
              </a:rPr>
              <a:t>に、</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15</a:t>
            </a:r>
            <a:r>
              <a:rPr kumimoji="1" lang="ja-JP" altLang="ja-JP" sz="1200" kern="1200" dirty="0">
                <a:solidFill>
                  <a:schemeClr val="tx1"/>
                </a:solidFill>
                <a:effectLst/>
                <a:latin typeface="+mn-lt"/>
                <a:ea typeface="+mn-ea"/>
                <a:cs typeface="+mn-cs"/>
              </a:rPr>
              <a:t>分の待ち時間と静圧設定値リセット</a:t>
            </a:r>
            <a:r>
              <a:rPr kumimoji="1" lang="ja-JP" altLang="en-US" sz="1200" kern="1200" dirty="0">
                <a:solidFill>
                  <a:schemeClr val="tx1"/>
                </a:solidFill>
                <a:effectLst/>
                <a:latin typeface="+mn-lt"/>
                <a:ea typeface="+mn-ea"/>
                <a:cs typeface="+mn-cs"/>
              </a:rPr>
              <a:t>といった工夫を取り込み</a:t>
            </a:r>
            <a:r>
              <a:rPr kumimoji="1" lang="ja-JP" altLang="ja-JP" sz="1200" kern="1200" dirty="0">
                <a:solidFill>
                  <a:schemeClr val="tx1"/>
                </a:solidFill>
                <a:effectLst/>
                <a:latin typeface="+mn-lt"/>
                <a:ea typeface="+mn-ea"/>
                <a:cs typeface="+mn-cs"/>
              </a:rPr>
              <a:t>、自動制御が適切になされるようにし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25</a:t>
            </a:fld>
            <a:endParaRPr kumimoji="1" lang="ja-JP" altLang="en-US"/>
          </a:p>
        </p:txBody>
      </p:sp>
    </p:spTree>
    <p:extLst>
      <p:ext uri="{BB962C8B-B14F-4D97-AF65-F5344CB8AC3E}">
        <p14:creationId xmlns:p14="http://schemas.microsoft.com/office/powerpoint/2010/main" val="2958858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変静圧制御で</a:t>
            </a:r>
            <a:r>
              <a:rPr kumimoji="1" lang="ja-JP" altLang="en-US" sz="1200" kern="1200" dirty="0">
                <a:solidFill>
                  <a:schemeClr val="tx1"/>
                </a:solidFill>
                <a:effectLst/>
                <a:latin typeface="+mn-lt"/>
                <a:ea typeface="+mn-ea"/>
                <a:cs typeface="+mn-cs"/>
              </a:rPr>
              <a:t>様々な工夫を</a:t>
            </a:r>
            <a:r>
              <a:rPr kumimoji="1" lang="ja-JP" altLang="en-US" sz="1200" kern="1200">
                <a:solidFill>
                  <a:schemeClr val="tx1"/>
                </a:solidFill>
                <a:effectLst/>
                <a:latin typeface="+mn-lt"/>
                <a:ea typeface="+mn-ea"/>
                <a:cs typeface="+mn-cs"/>
              </a:rPr>
              <a:t>組み込んだ</a:t>
            </a:r>
            <a:r>
              <a:rPr kumimoji="1" lang="en-US" altLang="ja-JP" sz="1200" kern="1200">
                <a:solidFill>
                  <a:schemeClr val="tx1"/>
                </a:solidFill>
                <a:effectLst/>
                <a:latin typeface="+mn-lt"/>
                <a:ea typeface="+mn-ea"/>
                <a:cs typeface="+mn-cs"/>
              </a:rPr>
              <a:t>Case7</a:t>
            </a:r>
            <a:r>
              <a:rPr kumimoji="1" lang="ja-JP" altLang="ja-JP" sz="1200" kern="120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場合は、全ての要求を満足し、エネルギー消費量も最も低い結果とな</a:t>
            </a:r>
            <a:r>
              <a:rPr kumimoji="1" lang="ja-JP" altLang="en-US" sz="1200" kern="1200" dirty="0">
                <a:solidFill>
                  <a:schemeClr val="tx1"/>
                </a:solidFill>
                <a:effectLst/>
                <a:latin typeface="+mn-lt"/>
                <a:ea typeface="+mn-ea"/>
                <a:cs typeface="+mn-cs"/>
              </a:rPr>
              <a:t>りまし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以降の検討ではこの制御ロジックを使用することとし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26</a:t>
            </a:fld>
            <a:endParaRPr kumimoji="1" lang="ja-JP" altLang="en-US"/>
          </a:p>
        </p:txBody>
      </p:sp>
    </p:spTree>
    <p:extLst>
      <p:ext uri="{BB962C8B-B14F-4D97-AF65-F5344CB8AC3E}">
        <p14:creationId xmlns:p14="http://schemas.microsoft.com/office/powerpoint/2010/main" val="195813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研究の流れが出できます</a:t>
            </a:r>
            <a:endParaRPr kumimoji="1" lang="en-US" altLang="ja-JP" sz="1200" kern="120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まず</a:t>
            </a:r>
            <a:r>
              <a:rPr kumimoji="1" lang="ja-JP" altLang="ja-JP" sz="1200" kern="1200" dirty="0">
                <a:solidFill>
                  <a:schemeClr val="tx1"/>
                </a:solidFill>
                <a:effectLst/>
                <a:latin typeface="+mn-lt"/>
                <a:ea typeface="+mn-ea"/>
                <a:cs typeface="+mn-cs"/>
              </a:rPr>
              <a:t>、建築と空調システムの設計仕様に基づいて、自動制御も含んだ詳細</a:t>
            </a:r>
            <a:r>
              <a:rPr kumimoji="1" lang="ja-JP" altLang="en-US" sz="1200" kern="1200" dirty="0">
                <a:solidFill>
                  <a:schemeClr val="tx1"/>
                </a:solidFill>
                <a:effectLst/>
                <a:latin typeface="+mn-lt"/>
                <a:ea typeface="+mn-ea"/>
                <a:cs typeface="+mn-cs"/>
              </a:rPr>
              <a:t>（しょうさい）</a:t>
            </a:r>
            <a:r>
              <a:rPr kumimoji="1" lang="ja-JP" altLang="ja-JP" sz="1200" kern="1200" dirty="0">
                <a:solidFill>
                  <a:schemeClr val="tx1"/>
                </a:solidFill>
                <a:effectLst/>
                <a:latin typeface="+mn-lt"/>
                <a:ea typeface="+mn-ea"/>
                <a:cs typeface="+mn-cs"/>
              </a:rPr>
              <a:t>なシミュレーションモデルを構築し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そのシミュレーション上で様々な不具合を再現し、不具合の教師データ</a:t>
            </a:r>
            <a:r>
              <a:rPr kumimoji="1" lang="ja-JP" altLang="en-US" sz="1200" kern="1200" dirty="0">
                <a:solidFill>
                  <a:schemeClr val="tx1"/>
                </a:solidFill>
                <a:effectLst/>
                <a:latin typeface="+mn-lt"/>
                <a:ea typeface="+mn-ea"/>
                <a:cs typeface="+mn-cs"/>
              </a:rPr>
              <a:t>を作成</a:t>
            </a:r>
            <a:r>
              <a:rPr kumimoji="1" lang="ja-JP" altLang="ja-JP" sz="1200" kern="1200" dirty="0">
                <a:solidFill>
                  <a:schemeClr val="tx1"/>
                </a:solidFill>
                <a:effectLst/>
                <a:latin typeface="+mn-lt"/>
                <a:ea typeface="+mn-ea"/>
                <a:cs typeface="+mn-cs"/>
              </a:rPr>
              <a:t>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そして、その教師データを用いて</a:t>
            </a:r>
            <a:r>
              <a:rPr kumimoji="1" lang="ja-JP" altLang="en-US" sz="1200" kern="1200" dirty="0">
                <a:solidFill>
                  <a:schemeClr val="tx1"/>
                </a:solidFill>
                <a:effectLst/>
                <a:latin typeface="+mn-lt"/>
                <a:ea typeface="+mn-ea"/>
                <a:cs typeface="+mn-cs"/>
              </a:rPr>
              <a:t>深層学習</a:t>
            </a:r>
            <a:r>
              <a:rPr kumimoji="1" lang="ja-JP" altLang="ja-JP" sz="1200" kern="1200" dirty="0">
                <a:solidFill>
                  <a:schemeClr val="tx1"/>
                </a:solidFill>
                <a:effectLst/>
                <a:latin typeface="+mn-lt"/>
                <a:ea typeface="+mn-ea"/>
                <a:cs typeface="+mn-cs"/>
              </a:rPr>
              <a:t>モデルを訓練し、空調</a:t>
            </a:r>
            <a:r>
              <a:rPr kumimoji="1" lang="ja-JP" altLang="ja-JP" sz="1200" kern="1200">
                <a:solidFill>
                  <a:schemeClr val="tx1"/>
                </a:solidFill>
                <a:effectLst/>
                <a:latin typeface="+mn-lt"/>
                <a:ea typeface="+mn-ea"/>
                <a:cs typeface="+mn-cs"/>
              </a:rPr>
              <a:t>システムの</a:t>
            </a:r>
            <a:r>
              <a:rPr kumimoji="1" lang="ja-JP" altLang="en-US" sz="1200" kern="1200">
                <a:solidFill>
                  <a:schemeClr val="tx1"/>
                </a:solidFill>
                <a:effectLst/>
                <a:latin typeface="+mn-lt"/>
                <a:ea typeface="+mn-ea"/>
                <a:cs typeface="+mn-cs"/>
              </a:rPr>
              <a:t>不具合検知・診断</a:t>
            </a:r>
            <a:r>
              <a:rPr kumimoji="1" lang="ja-JP" altLang="ja-JP" sz="1200" kern="120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試</a:t>
            </a:r>
            <a:r>
              <a:rPr kumimoji="1" lang="ja-JP" altLang="en-US" sz="1200" kern="1200" dirty="0">
                <a:solidFill>
                  <a:schemeClr val="tx1"/>
                </a:solidFill>
                <a:effectLst/>
                <a:latin typeface="+mn-lt"/>
                <a:ea typeface="+mn-ea"/>
                <a:cs typeface="+mn-cs"/>
              </a:rPr>
              <a:t>（こころ）</a:t>
            </a:r>
            <a:r>
              <a:rPr kumimoji="1" lang="ja-JP" altLang="ja-JP" sz="1200" kern="1200" dirty="0">
                <a:solidFill>
                  <a:schemeClr val="tx1"/>
                </a:solidFill>
                <a:effectLst/>
                <a:latin typeface="+mn-lt"/>
                <a:ea typeface="+mn-ea"/>
                <a:cs typeface="+mn-cs"/>
              </a:rPr>
              <a:t>み</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更に転移学習を利用して、異なる空調システム</a:t>
            </a:r>
            <a:r>
              <a:rPr kumimoji="1" lang="ja-JP" altLang="en-US" sz="1200" kern="1200">
                <a:solidFill>
                  <a:schemeClr val="tx1"/>
                </a:solidFill>
                <a:effectLst/>
                <a:latin typeface="+mn-lt"/>
                <a:ea typeface="+mn-ea"/>
                <a:cs typeface="+mn-cs"/>
              </a:rPr>
              <a:t>にも不具合検知・診断モデル</a:t>
            </a:r>
            <a:r>
              <a:rPr kumimoji="1" lang="ja-JP" altLang="en-US" sz="1200" kern="1200" dirty="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適用可能</a:t>
            </a:r>
            <a:r>
              <a:rPr kumimoji="1" lang="ja-JP" altLang="en-US" sz="1200" kern="1200" dirty="0">
                <a:solidFill>
                  <a:schemeClr val="tx1"/>
                </a:solidFill>
                <a:effectLst/>
                <a:latin typeface="+mn-lt"/>
                <a:ea typeface="+mn-ea"/>
                <a:cs typeface="+mn-cs"/>
              </a:rPr>
              <a:t>かどうかを</a:t>
            </a:r>
            <a:r>
              <a:rPr kumimoji="1" lang="ja-JP" altLang="ja-JP" sz="1200" kern="1200" dirty="0">
                <a:solidFill>
                  <a:schemeClr val="tx1"/>
                </a:solidFill>
                <a:effectLst/>
                <a:latin typeface="+mn-lt"/>
                <a:ea typeface="+mn-ea"/>
                <a:cs typeface="+mn-cs"/>
              </a:rPr>
              <a:t>検討し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dirty="0"/>
          </a:p>
        </p:txBody>
      </p:sp>
      <p:sp>
        <p:nvSpPr>
          <p:cNvPr id="4" name="スライド番号プレースホルダー 3"/>
          <p:cNvSpPr>
            <a:spLocks noGrp="1"/>
          </p:cNvSpPr>
          <p:nvPr>
            <p:ph type="sldNum" sz="quarter" idx="10"/>
          </p:nvPr>
        </p:nvSpPr>
        <p:spPr/>
        <p:txBody>
          <a:bodyPr/>
          <a:lstStyle/>
          <a:p>
            <a:fld id="{2EE96366-C52F-4397-9DA1-7FF9BF5E563C}" type="slidenum">
              <a:rPr kumimoji="1" lang="ja-JP" altLang="en-US" smtClean="0"/>
              <a:t>3</a:t>
            </a:fld>
            <a:endParaRPr kumimoji="1" lang="ja-JP" altLang="en-US" dirty="0"/>
          </a:p>
        </p:txBody>
      </p:sp>
    </p:spTree>
    <p:extLst>
      <p:ext uri="{BB962C8B-B14F-4D97-AF65-F5344CB8AC3E}">
        <p14:creationId xmlns:p14="http://schemas.microsoft.com/office/powerpoint/2010/main" val="130070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まず、シミュレーションモデルについて説明します。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4</a:t>
            </a:fld>
            <a:endParaRPr kumimoji="1" lang="ja-JP" altLang="en-US"/>
          </a:p>
        </p:txBody>
      </p:sp>
    </p:spTree>
    <p:extLst>
      <p:ext uri="{BB962C8B-B14F-4D97-AF65-F5344CB8AC3E}">
        <p14:creationId xmlns:p14="http://schemas.microsoft.com/office/powerpoint/2010/main" val="61312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複数室（ゾーン）での変風量</a:t>
            </a:r>
            <a:r>
              <a:rPr kumimoji="1" lang="en-US" altLang="ja-JP" sz="1200" kern="1200" dirty="0">
                <a:solidFill>
                  <a:schemeClr val="tx1"/>
                </a:solidFill>
                <a:effectLst/>
                <a:latin typeface="+mn-lt"/>
                <a:ea typeface="+mn-ea"/>
                <a:cs typeface="+mn-cs"/>
              </a:rPr>
              <a:t>VAV</a:t>
            </a:r>
            <a:r>
              <a:rPr kumimoji="1" lang="ja-JP" altLang="ja-JP" sz="1200" kern="1200" dirty="0">
                <a:solidFill>
                  <a:schemeClr val="tx1"/>
                </a:solidFill>
                <a:effectLst/>
                <a:latin typeface="+mn-lt"/>
                <a:ea typeface="+mn-ea"/>
                <a:cs typeface="+mn-cs"/>
              </a:rPr>
              <a:t>システム</a:t>
            </a:r>
            <a:r>
              <a:rPr kumimoji="1" lang="ja-JP" altLang="en-US" sz="1200" kern="1200" dirty="0">
                <a:solidFill>
                  <a:schemeClr val="tx1"/>
                </a:solidFill>
                <a:effectLst/>
                <a:latin typeface="+mn-lt"/>
                <a:ea typeface="+mn-ea"/>
                <a:cs typeface="+mn-cs"/>
              </a:rPr>
              <a:t>に対して</a:t>
            </a:r>
            <a:r>
              <a:rPr kumimoji="1" lang="ja-JP" altLang="ja-JP" sz="1200" kern="1200" dirty="0">
                <a:solidFill>
                  <a:schemeClr val="tx1"/>
                </a:solidFill>
                <a:effectLst/>
                <a:latin typeface="+mn-lt"/>
                <a:ea typeface="+mn-ea"/>
                <a:cs typeface="+mn-cs"/>
              </a:rPr>
              <a:t>、可能な限り物理モデルに忠実なシミュレーションモデルを構築し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想定したシステムは東・南・西向きの</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ゾーンを一つの</a:t>
            </a:r>
            <a:r>
              <a:rPr kumimoji="1" lang="en-US" altLang="ja-JP" sz="1200" kern="1200" dirty="0">
                <a:solidFill>
                  <a:schemeClr val="tx1"/>
                </a:solidFill>
                <a:effectLst/>
                <a:latin typeface="+mn-lt"/>
                <a:ea typeface="+mn-ea"/>
                <a:cs typeface="+mn-cs"/>
              </a:rPr>
              <a:t>AHU</a:t>
            </a:r>
            <a:r>
              <a:rPr kumimoji="1" lang="ja-JP" altLang="ja-JP" sz="1200" kern="1200" dirty="0">
                <a:solidFill>
                  <a:schemeClr val="tx1"/>
                </a:solidFill>
                <a:effectLst/>
                <a:latin typeface="+mn-lt"/>
                <a:ea typeface="+mn-ea"/>
                <a:cs typeface="+mn-cs"/>
              </a:rPr>
              <a:t>で賄</a:t>
            </a:r>
            <a:r>
              <a:rPr kumimoji="1" lang="ja-JP" altLang="en-US" sz="1200" kern="1200" dirty="0">
                <a:solidFill>
                  <a:schemeClr val="tx1"/>
                </a:solidFill>
                <a:effectLst/>
                <a:latin typeface="+mn-lt"/>
                <a:ea typeface="+mn-ea"/>
                <a:cs typeface="+mn-cs"/>
              </a:rPr>
              <a:t>（まかな）</a:t>
            </a:r>
            <a:r>
              <a:rPr kumimoji="1" lang="ja-JP" altLang="ja-JP" sz="1200" kern="1200" dirty="0">
                <a:solidFill>
                  <a:schemeClr val="tx1"/>
                </a:solidFill>
                <a:effectLst/>
                <a:latin typeface="+mn-lt"/>
                <a:ea typeface="+mn-ea"/>
                <a:cs typeface="+mn-cs"/>
              </a:rPr>
              <a:t>う</a:t>
            </a:r>
            <a:r>
              <a:rPr kumimoji="1" lang="en-US" altLang="ja-JP" sz="1200" kern="1200" dirty="0">
                <a:solidFill>
                  <a:schemeClr val="tx1"/>
                </a:solidFill>
                <a:effectLst/>
                <a:latin typeface="+mn-lt"/>
                <a:ea typeface="+mn-ea"/>
                <a:cs typeface="+mn-cs"/>
              </a:rPr>
              <a:t>VAV</a:t>
            </a:r>
            <a:r>
              <a:rPr kumimoji="1" lang="ja-JP" altLang="ja-JP" sz="1200" kern="1200" dirty="0">
                <a:solidFill>
                  <a:schemeClr val="tx1"/>
                </a:solidFill>
                <a:effectLst/>
                <a:latin typeface="+mn-lt"/>
                <a:ea typeface="+mn-ea"/>
                <a:cs typeface="+mn-cs"/>
              </a:rPr>
              <a:t>システムで</a:t>
            </a:r>
            <a:r>
              <a:rPr kumimoji="1" lang="ja-JP" altLang="en-US" sz="1200" kern="1200" dirty="0">
                <a:solidFill>
                  <a:schemeClr val="tx1"/>
                </a:solidFill>
                <a:effectLst/>
                <a:latin typeface="+mn-lt"/>
                <a:ea typeface="+mn-ea"/>
                <a:cs typeface="+mn-cs"/>
              </a:rPr>
              <a:t>す</a:t>
            </a:r>
            <a:r>
              <a:rPr kumimoji="1" lang="ja-JP" altLang="ja-JP" sz="1200" kern="1200" dirty="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4E828A70-B9C5-4E16-845C-D917D3010C58}" type="slidenum">
              <a:rPr kumimoji="1" lang="ja-JP" altLang="en-US" smtClean="0"/>
              <a:t>5</a:t>
            </a:fld>
            <a:endParaRPr kumimoji="1" lang="ja-JP" altLang="en-US"/>
          </a:p>
        </p:txBody>
      </p:sp>
    </p:spTree>
    <p:extLst>
      <p:ext uri="{BB962C8B-B14F-4D97-AF65-F5344CB8AC3E}">
        <p14:creationId xmlns:p14="http://schemas.microsoft.com/office/powerpoint/2010/main" val="747533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熱負荷は文献に従</a:t>
            </a:r>
            <a:r>
              <a:rPr kumimoji="1" lang="ja-JP" altLang="en-US" sz="1200" kern="1200" dirty="0">
                <a:solidFill>
                  <a:schemeClr val="tx1"/>
                </a:solidFill>
                <a:effectLst/>
                <a:latin typeface="+mn-lt"/>
                <a:ea typeface="+mn-ea"/>
                <a:cs typeface="+mn-cs"/>
              </a:rPr>
              <a:t>（したが）</a:t>
            </a:r>
            <a:r>
              <a:rPr kumimoji="1" lang="ja-JP" altLang="ja-JP" sz="1200" kern="1200" dirty="0">
                <a:solidFill>
                  <a:schemeClr val="tx1"/>
                </a:solidFill>
                <a:effectLst/>
                <a:latin typeface="+mn-lt"/>
                <a:ea typeface="+mn-ea"/>
                <a:cs typeface="+mn-cs"/>
              </a:rPr>
              <a:t>って計算し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ただし、顕熱</a:t>
            </a:r>
            <a:r>
              <a:rPr kumimoji="1" lang="ja-JP" altLang="en-US" sz="1200" kern="1200" dirty="0">
                <a:solidFill>
                  <a:schemeClr val="tx1"/>
                </a:solidFill>
                <a:effectLst/>
                <a:latin typeface="+mn-lt"/>
                <a:ea typeface="+mn-ea"/>
                <a:cs typeface="+mn-cs"/>
              </a:rPr>
              <a:t>（けんねつ）</a:t>
            </a:r>
            <a:r>
              <a:rPr kumimoji="1" lang="ja-JP" altLang="ja-JP" sz="1200" kern="1200" dirty="0">
                <a:solidFill>
                  <a:schemeClr val="tx1"/>
                </a:solidFill>
                <a:effectLst/>
                <a:latin typeface="+mn-lt"/>
                <a:ea typeface="+mn-ea"/>
                <a:cs typeface="+mn-cs"/>
              </a:rPr>
              <a:t>負荷だけでなく、潜熱</a:t>
            </a:r>
            <a:r>
              <a:rPr kumimoji="1" lang="ja-JP" altLang="en-US" sz="1200" kern="1200" dirty="0">
                <a:solidFill>
                  <a:schemeClr val="tx1"/>
                </a:solidFill>
                <a:effectLst/>
                <a:latin typeface="+mn-lt"/>
                <a:ea typeface="+mn-ea"/>
                <a:cs typeface="+mn-cs"/>
              </a:rPr>
              <a:t>（せんねつ）</a:t>
            </a:r>
            <a:r>
              <a:rPr kumimoji="1" lang="ja-JP" altLang="ja-JP" sz="1200" kern="1200" dirty="0">
                <a:solidFill>
                  <a:schemeClr val="tx1"/>
                </a:solidFill>
                <a:effectLst/>
                <a:latin typeface="+mn-lt"/>
                <a:ea typeface="+mn-ea"/>
                <a:cs typeface="+mn-cs"/>
              </a:rPr>
              <a:t>負荷や</a:t>
            </a:r>
            <a:r>
              <a:rPr kumimoji="1" lang="en-US" altLang="ja-JP" sz="1200" kern="1200" dirty="0">
                <a:solidFill>
                  <a:schemeClr val="tx1"/>
                </a:solidFill>
                <a:effectLst/>
                <a:latin typeface="+mn-lt"/>
                <a:ea typeface="+mn-ea"/>
                <a:cs typeface="+mn-cs"/>
              </a:rPr>
              <a:t>CO2</a:t>
            </a:r>
            <a:r>
              <a:rPr kumimoji="1" lang="ja-JP" altLang="ja-JP" sz="1200" kern="1200" dirty="0">
                <a:solidFill>
                  <a:schemeClr val="tx1"/>
                </a:solidFill>
                <a:effectLst/>
                <a:latin typeface="+mn-lt"/>
                <a:ea typeface="+mn-ea"/>
                <a:cs typeface="+mn-cs"/>
              </a:rPr>
              <a:t>濃度も同時に算出し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p>
        </p:txBody>
      </p:sp>
      <p:sp>
        <p:nvSpPr>
          <p:cNvPr id="4" name="スライド番号プレースホルダー 3"/>
          <p:cNvSpPr>
            <a:spLocks noGrp="1"/>
          </p:cNvSpPr>
          <p:nvPr>
            <p:ph type="sldNum" sz="quarter" idx="10"/>
          </p:nvPr>
        </p:nvSpPr>
        <p:spPr/>
        <p:txBody>
          <a:bodyPr/>
          <a:lstStyle/>
          <a:p>
            <a:fld id="{4E828A70-B9C5-4E16-845C-D917D3010C58}" type="slidenum">
              <a:rPr kumimoji="1" lang="ja-JP" altLang="en-US" smtClean="0"/>
              <a:t>6</a:t>
            </a:fld>
            <a:endParaRPr kumimoji="1" lang="ja-JP" altLang="en-US"/>
          </a:p>
        </p:txBody>
      </p:sp>
    </p:spTree>
    <p:extLst>
      <p:ext uri="{BB962C8B-B14F-4D97-AF65-F5344CB8AC3E}">
        <p14:creationId xmlns:p14="http://schemas.microsoft.com/office/powerpoint/2010/main" val="33849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熱負荷計算の精度を検証するために、</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ASHRAE Standard 140</a:t>
            </a:r>
            <a:r>
              <a:rPr kumimoji="1" lang="ja-JP" altLang="ja-JP" sz="1200" kern="1200" dirty="0">
                <a:solidFill>
                  <a:schemeClr val="tx1"/>
                </a:solidFill>
                <a:effectLst/>
                <a:latin typeface="+mn-lt"/>
                <a:ea typeface="+mn-ea"/>
                <a:cs typeface="+mn-cs"/>
              </a:rPr>
              <a:t>における</a:t>
            </a:r>
            <a:r>
              <a:rPr kumimoji="1" lang="en-US" altLang="ja-JP" sz="1200" kern="1200" dirty="0">
                <a:solidFill>
                  <a:schemeClr val="tx1"/>
                </a:solidFill>
                <a:effectLst/>
                <a:latin typeface="+mn-lt"/>
                <a:ea typeface="+mn-ea"/>
                <a:cs typeface="+mn-cs"/>
              </a:rPr>
              <a:t>Case600</a:t>
            </a:r>
            <a:r>
              <a:rPr kumimoji="1" lang="ja-JP" altLang="ja-JP" sz="1200" kern="1200" dirty="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Case900</a:t>
            </a:r>
            <a:r>
              <a:rPr kumimoji="1" lang="ja-JP" altLang="ja-JP" sz="1200" kern="1200" dirty="0">
                <a:solidFill>
                  <a:schemeClr val="tx1"/>
                </a:solidFill>
                <a:effectLst/>
                <a:latin typeface="+mn-lt"/>
                <a:ea typeface="+mn-ea"/>
                <a:cs typeface="+mn-cs"/>
              </a:rPr>
              <a:t>の条件で年間自然室温と熱負荷を計算し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他の様々なシミュレーションツールによる計算結果と比較して大きく外れた値はなかったため、</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作成した熱負荷計算モデルは一定の計算精度を有</a:t>
            </a:r>
            <a:r>
              <a:rPr kumimoji="1" lang="ja-JP" altLang="en-US" sz="1200" kern="1200" dirty="0">
                <a:solidFill>
                  <a:schemeClr val="tx1"/>
                </a:solidFill>
                <a:effectLst/>
                <a:latin typeface="+mn-lt"/>
                <a:ea typeface="+mn-ea"/>
                <a:cs typeface="+mn-cs"/>
              </a:rPr>
              <a:t>（いう）</a:t>
            </a:r>
            <a:r>
              <a:rPr kumimoji="1" lang="ja-JP" altLang="ja-JP" sz="1200" kern="1200" dirty="0">
                <a:solidFill>
                  <a:schemeClr val="tx1"/>
                </a:solidFill>
                <a:effectLst/>
                <a:latin typeface="+mn-lt"/>
                <a:ea typeface="+mn-ea"/>
                <a:cs typeface="+mn-cs"/>
              </a:rPr>
              <a:t>していると判断し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7</a:t>
            </a:fld>
            <a:endParaRPr kumimoji="1" lang="ja-JP" altLang="en-US" dirty="0"/>
          </a:p>
        </p:txBody>
      </p:sp>
    </p:spTree>
    <p:extLst>
      <p:ext uri="{BB962C8B-B14F-4D97-AF65-F5344CB8AC3E}">
        <p14:creationId xmlns:p14="http://schemas.microsoft.com/office/powerpoint/2010/main" val="234767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VAV</a:t>
            </a:r>
            <a:r>
              <a:rPr kumimoji="1" lang="ja-JP" altLang="ja-JP" sz="1200" kern="1200" dirty="0">
                <a:solidFill>
                  <a:schemeClr val="tx1"/>
                </a:solidFill>
                <a:effectLst/>
                <a:latin typeface="+mn-lt"/>
                <a:ea typeface="+mn-ea"/>
                <a:cs typeface="+mn-cs"/>
              </a:rPr>
              <a:t>システムの挙動</a:t>
            </a:r>
            <a:r>
              <a:rPr kumimoji="1" lang="ja-JP" altLang="en-US" sz="1200" kern="1200" dirty="0">
                <a:solidFill>
                  <a:schemeClr val="tx1"/>
                </a:solidFill>
                <a:effectLst/>
                <a:latin typeface="+mn-lt"/>
                <a:ea typeface="+mn-ea"/>
                <a:cs typeface="+mn-cs"/>
              </a:rPr>
              <a:t>（きょどう）</a:t>
            </a:r>
            <a:r>
              <a:rPr kumimoji="1" lang="ja-JP" altLang="ja-JP" sz="1200" kern="1200" dirty="0">
                <a:solidFill>
                  <a:schemeClr val="tx1"/>
                </a:solidFill>
                <a:effectLst/>
                <a:latin typeface="+mn-lt"/>
                <a:ea typeface="+mn-ea"/>
                <a:cs typeface="+mn-cs"/>
              </a:rPr>
              <a:t>を計算するために、</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AHU</a:t>
            </a:r>
            <a:r>
              <a:rPr kumimoji="1" lang="ja-JP" altLang="ja-JP" sz="1200" kern="1200" dirty="0">
                <a:solidFill>
                  <a:schemeClr val="tx1"/>
                </a:solidFill>
                <a:effectLst/>
                <a:latin typeface="+mn-lt"/>
                <a:ea typeface="+mn-ea"/>
                <a:cs typeface="+mn-cs"/>
              </a:rPr>
              <a:t>のファンやダンパ開度から各ダクトの風量を算出するモデルをオブジェクト指向</a:t>
            </a:r>
            <a:r>
              <a:rPr kumimoji="1" lang="ja-JP" altLang="en-US" sz="1200" kern="1200" dirty="0">
                <a:solidFill>
                  <a:schemeClr val="tx1"/>
                </a:solidFill>
                <a:effectLst/>
                <a:latin typeface="+mn-lt"/>
                <a:ea typeface="+mn-ea"/>
                <a:cs typeface="+mn-cs"/>
              </a:rPr>
              <a:t>（しこう）</a:t>
            </a:r>
            <a:r>
              <a:rPr kumimoji="1" lang="ja-JP" altLang="ja-JP" sz="1200" kern="1200" dirty="0">
                <a:solidFill>
                  <a:schemeClr val="tx1"/>
                </a:solidFill>
                <a:effectLst/>
                <a:latin typeface="+mn-lt"/>
                <a:ea typeface="+mn-ea"/>
                <a:cs typeface="+mn-cs"/>
              </a:rPr>
              <a:t>プログラミングにより構築し</a:t>
            </a:r>
            <a:r>
              <a:rPr kumimoji="1" lang="ja-JP" altLang="en-US" sz="1200" kern="1200" dirty="0">
                <a:solidFill>
                  <a:schemeClr val="tx1"/>
                </a:solidFill>
                <a:effectLst/>
                <a:latin typeface="+mn-lt"/>
                <a:ea typeface="+mn-ea"/>
                <a:cs typeface="+mn-cs"/>
              </a:rPr>
              <a:t>まし</a:t>
            </a:r>
            <a:r>
              <a:rPr kumimoji="1" lang="ja-JP" altLang="ja-JP" sz="1200" kern="1200" dirty="0">
                <a:solidFill>
                  <a:schemeClr val="tx1"/>
                </a:solidFill>
                <a:effectLst/>
                <a:latin typeface="+mn-lt"/>
                <a:ea typeface="+mn-ea"/>
                <a:cs typeface="+mn-cs"/>
              </a:rPr>
              <a:t>た。</a:t>
            </a:r>
            <a:endParaRPr kumimoji="1" lang="ja-JP" altLang="en-US" dirty="0"/>
          </a:p>
        </p:txBody>
      </p:sp>
      <p:sp>
        <p:nvSpPr>
          <p:cNvPr id="4" name="スライド番号プレースホルダー 3"/>
          <p:cNvSpPr>
            <a:spLocks noGrp="1"/>
          </p:cNvSpPr>
          <p:nvPr>
            <p:ph type="sldNum" sz="quarter" idx="10"/>
          </p:nvPr>
        </p:nvSpPr>
        <p:spPr/>
        <p:txBody>
          <a:bodyPr/>
          <a:lstStyle/>
          <a:p>
            <a:fld id="{4E828A70-B9C5-4E16-845C-D917D3010C58}" type="slidenum">
              <a:rPr kumimoji="1" lang="ja-JP" altLang="en-US" smtClean="0"/>
              <a:t>8</a:t>
            </a:fld>
            <a:endParaRPr kumimoji="1" lang="ja-JP" altLang="en-US"/>
          </a:p>
        </p:txBody>
      </p:sp>
    </p:spTree>
    <p:extLst>
      <p:ext uri="{BB962C8B-B14F-4D97-AF65-F5344CB8AC3E}">
        <p14:creationId xmlns:p14="http://schemas.microsoft.com/office/powerpoint/2010/main" val="177874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制御システムでは、</a:t>
            </a:r>
            <a:r>
              <a:rPr kumimoji="1" lang="en-US" altLang="ja-JP" sz="1200" kern="1200" dirty="0">
                <a:solidFill>
                  <a:schemeClr val="tx1"/>
                </a:solidFill>
                <a:effectLst/>
                <a:latin typeface="+mn-lt"/>
                <a:ea typeface="+mn-ea"/>
                <a:cs typeface="+mn-cs"/>
              </a:rPr>
              <a:t>4</a:t>
            </a:r>
            <a:r>
              <a:rPr kumimoji="1" lang="ja-JP" altLang="en-US" sz="1200" kern="1200" dirty="0">
                <a:solidFill>
                  <a:schemeClr val="tx1"/>
                </a:solidFill>
                <a:effectLst/>
                <a:latin typeface="+mn-lt"/>
                <a:ea typeface="+mn-ea"/>
                <a:cs typeface="+mn-cs"/>
              </a:rPr>
              <a:t>つの部分から組み合わせました。</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VAV</a:t>
            </a:r>
            <a:r>
              <a:rPr kumimoji="1" lang="ja-JP" altLang="en-US" sz="1200" kern="1200" dirty="0">
                <a:solidFill>
                  <a:schemeClr val="tx1"/>
                </a:solidFill>
                <a:effectLst/>
                <a:latin typeface="+mn-lt"/>
                <a:ea typeface="+mn-ea"/>
                <a:cs typeface="+mn-cs"/>
              </a:rPr>
              <a:t>ダンパから室内温度の</a:t>
            </a:r>
            <a:r>
              <a:rPr kumimoji="1" lang="ja-JP" altLang="en-US" sz="1200" kern="1200">
                <a:solidFill>
                  <a:schemeClr val="tx1"/>
                </a:solidFill>
                <a:effectLst/>
                <a:latin typeface="+mn-lt"/>
                <a:ea typeface="+mn-ea"/>
                <a:cs typeface="+mn-cs"/>
              </a:rPr>
              <a:t>制御、</a:t>
            </a:r>
            <a:endParaRPr kumimoji="1" lang="en-US" altLang="ja-JP" sz="1200" kern="1200">
              <a:solidFill>
                <a:schemeClr val="tx1"/>
              </a:solidFill>
              <a:effectLst/>
              <a:latin typeface="+mn-lt"/>
              <a:ea typeface="+mn-ea"/>
              <a:cs typeface="+mn-cs"/>
            </a:endParaRPr>
          </a:p>
          <a:p>
            <a:r>
              <a:rPr kumimoji="1" lang="en-US" altLang="ja-JP" sz="1200" kern="1200">
                <a:solidFill>
                  <a:schemeClr val="tx1"/>
                </a:solidFill>
                <a:effectLst/>
                <a:latin typeface="+mn-lt"/>
                <a:ea typeface="+mn-ea"/>
                <a:cs typeface="+mn-cs"/>
              </a:rPr>
              <a:t>AHU</a:t>
            </a:r>
            <a:r>
              <a:rPr kumimoji="1" lang="ja-JP" altLang="en-US" sz="1200" kern="1200" dirty="0">
                <a:solidFill>
                  <a:schemeClr val="tx1"/>
                </a:solidFill>
                <a:effectLst/>
                <a:latin typeface="+mn-lt"/>
                <a:ea typeface="+mn-ea"/>
                <a:cs typeface="+mn-cs"/>
              </a:rPr>
              <a:t>のファンからダクト内の圧力や風量の制御、</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バイパスダンパから室内の</a:t>
            </a:r>
            <a:r>
              <a:rPr kumimoji="1" lang="en-US" altLang="ja-JP" sz="1200" kern="1200" dirty="0">
                <a:solidFill>
                  <a:schemeClr val="tx1"/>
                </a:solidFill>
                <a:effectLst/>
                <a:latin typeface="+mn-lt"/>
                <a:ea typeface="+mn-ea"/>
                <a:cs typeface="+mn-cs"/>
              </a:rPr>
              <a:t>CO2</a:t>
            </a:r>
            <a:r>
              <a:rPr kumimoji="1" lang="ja-JP" altLang="en-US" sz="1200" kern="1200" dirty="0">
                <a:solidFill>
                  <a:schemeClr val="tx1"/>
                </a:solidFill>
                <a:effectLst/>
                <a:latin typeface="+mn-lt"/>
                <a:ea typeface="+mn-ea"/>
                <a:cs typeface="+mn-cs"/>
              </a:rPr>
              <a:t>濃度の</a:t>
            </a:r>
            <a:r>
              <a:rPr kumimoji="1" lang="ja-JP" altLang="en-US" sz="1200" kern="1200">
                <a:solidFill>
                  <a:schemeClr val="tx1"/>
                </a:solidFill>
                <a:effectLst/>
                <a:latin typeface="+mn-lt"/>
                <a:ea typeface="+mn-ea"/>
                <a:cs typeface="+mn-cs"/>
              </a:rPr>
              <a:t>制御と</a:t>
            </a:r>
            <a:endParaRPr kumimoji="1" lang="en-US" altLang="ja-JP"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冷</a:t>
            </a:r>
            <a:r>
              <a:rPr kumimoji="1" lang="ja-JP" altLang="en-US" sz="1200" kern="1200" dirty="0">
                <a:solidFill>
                  <a:schemeClr val="tx1"/>
                </a:solidFill>
                <a:effectLst/>
                <a:latin typeface="+mn-lt"/>
                <a:ea typeface="+mn-ea"/>
                <a:cs typeface="+mn-cs"/>
              </a:rPr>
              <a:t>温水バルブから送風温度の制御です。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なお、全ての制御方式が</a:t>
            </a:r>
            <a:r>
              <a:rPr kumimoji="1" lang="en-US" altLang="ja-JP" sz="1200" kern="1200" dirty="0">
                <a:solidFill>
                  <a:schemeClr val="tx1"/>
                </a:solidFill>
                <a:effectLst/>
                <a:latin typeface="+mn-lt"/>
                <a:ea typeface="+mn-ea"/>
                <a:cs typeface="+mn-cs"/>
              </a:rPr>
              <a:t>PID</a:t>
            </a:r>
            <a:r>
              <a:rPr kumimoji="1" lang="ja-JP" altLang="ja-JP" sz="1200" kern="1200" dirty="0">
                <a:solidFill>
                  <a:schemeClr val="tx1"/>
                </a:solidFill>
                <a:effectLst/>
                <a:latin typeface="+mn-lt"/>
                <a:ea typeface="+mn-ea"/>
                <a:cs typeface="+mn-cs"/>
              </a:rPr>
              <a:t>制御</a:t>
            </a:r>
            <a:r>
              <a:rPr kumimoji="1" lang="ja-JP" altLang="en-US" sz="1200" kern="1200" dirty="0">
                <a:solidFill>
                  <a:schemeClr val="tx1"/>
                </a:solidFill>
                <a:effectLst/>
                <a:latin typeface="+mn-lt"/>
                <a:ea typeface="+mn-ea"/>
                <a:cs typeface="+mn-cs"/>
              </a:rPr>
              <a:t>を利用します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D800A6E9-B275-472C-8485-027A630B0560}" type="slidenum">
              <a:rPr kumimoji="1" lang="ja-JP" altLang="en-US" smtClean="0"/>
              <a:t>9</a:t>
            </a:fld>
            <a:endParaRPr kumimoji="1" lang="ja-JP" altLang="en-US"/>
          </a:p>
        </p:txBody>
      </p:sp>
    </p:spTree>
    <p:extLst>
      <p:ext uri="{BB962C8B-B14F-4D97-AF65-F5344CB8AC3E}">
        <p14:creationId xmlns:p14="http://schemas.microsoft.com/office/powerpoint/2010/main" val="215607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615FE-5E9C-49DE-B794-AB7774E483A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72EE9D9-C5DD-412B-A2C3-E5A02B9ADC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E4E8D7B-EA31-4313-872B-FB4FA26B001E}"/>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5" name="フッター プレースホルダー 4">
            <a:extLst>
              <a:ext uri="{FF2B5EF4-FFF2-40B4-BE49-F238E27FC236}">
                <a16:creationId xmlns:a16="http://schemas.microsoft.com/office/drawing/2014/main" id="{BCE06662-3BD3-4F61-B443-BFE2A824B36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B87832-1B5E-4AC0-B03D-2A6076721285}"/>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2504031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3E25B9-4658-48BE-9EF9-E500217D6824}"/>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0981A9-E84A-482C-B205-36E073C8AB27}"/>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DFC2DBA-BDD7-46A4-A139-B7B850CF28A1}"/>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5" name="フッター プレースホルダー 4">
            <a:extLst>
              <a:ext uri="{FF2B5EF4-FFF2-40B4-BE49-F238E27FC236}">
                <a16:creationId xmlns:a16="http://schemas.microsoft.com/office/drawing/2014/main" id="{3DB0372F-D839-4E2A-B74B-E2EE476A6F3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31D9BF-2866-425E-898D-CC57339375AC}"/>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4227188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CBF5483-3845-4B6D-BEE5-939E714143A8}"/>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FA9938-BA3A-4375-8EF5-377A60D78430}"/>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FAA118-B1A1-4AFD-8E16-FD8B7CC04889}"/>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5" name="フッター プレースホルダー 4">
            <a:extLst>
              <a:ext uri="{FF2B5EF4-FFF2-40B4-BE49-F238E27FC236}">
                <a16:creationId xmlns:a16="http://schemas.microsoft.com/office/drawing/2014/main" id="{D90D1883-9F10-47C1-8A65-14CB7817461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16AAB1-9D87-4687-B0D2-6C34C4990AF5}"/>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320587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0" y="326981"/>
            <a:ext cx="1725284"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262687" y="399335"/>
            <a:ext cx="1462597"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はじめに</a:t>
            </a:r>
          </a:p>
        </p:txBody>
      </p:sp>
    </p:spTree>
    <p:extLst>
      <p:ext uri="{BB962C8B-B14F-4D97-AF65-F5344CB8AC3E}">
        <p14:creationId xmlns:p14="http://schemas.microsoft.com/office/powerpoint/2010/main" val="3436030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1561382" y="326981"/>
            <a:ext cx="3122761"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1677837" y="399335"/>
            <a:ext cx="2889849"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シミュレーションモデル</a:t>
            </a:r>
          </a:p>
        </p:txBody>
      </p:sp>
    </p:spTree>
    <p:extLst>
      <p:ext uri="{BB962C8B-B14F-4D97-AF65-F5344CB8AC3E}">
        <p14:creationId xmlns:p14="http://schemas.microsoft.com/office/powerpoint/2010/main" val="684958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4501556" y="326981"/>
            <a:ext cx="2666996"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4651075" y="399335"/>
            <a:ext cx="2889849"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不具合の教師データ</a:t>
            </a:r>
          </a:p>
        </p:txBody>
      </p:sp>
    </p:spTree>
    <p:extLst>
      <p:ext uri="{BB962C8B-B14F-4D97-AF65-F5344CB8AC3E}">
        <p14:creationId xmlns:p14="http://schemas.microsoft.com/office/powerpoint/2010/main" val="3143167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7013274" y="326981"/>
            <a:ext cx="1923692"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7420155" y="399335"/>
            <a:ext cx="2889849"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深層学習</a:t>
            </a:r>
          </a:p>
        </p:txBody>
      </p:sp>
    </p:spTree>
    <p:extLst>
      <p:ext uri="{BB962C8B-B14F-4D97-AF65-F5344CB8AC3E}">
        <p14:creationId xmlns:p14="http://schemas.microsoft.com/office/powerpoint/2010/main" val="132646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8755810" y="326981"/>
            <a:ext cx="1854681"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9067800" y="399335"/>
            <a:ext cx="2889849"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転移学習</a:t>
            </a:r>
          </a:p>
        </p:txBody>
      </p:sp>
    </p:spTree>
    <p:extLst>
      <p:ext uri="{BB962C8B-B14F-4D97-AF65-F5344CB8AC3E}">
        <p14:creationId xmlns:p14="http://schemas.microsoft.com/office/powerpoint/2010/main" val="906881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10394830" y="326981"/>
            <a:ext cx="1797170"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10811773" y="399335"/>
            <a:ext cx="1040922"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まとめ</a:t>
            </a:r>
          </a:p>
        </p:txBody>
      </p:sp>
    </p:spTree>
    <p:extLst>
      <p:ext uri="{BB962C8B-B14F-4D97-AF65-F5344CB8AC3E}">
        <p14:creationId xmlns:p14="http://schemas.microsoft.com/office/powerpoint/2010/main" val="2873211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タイトルとコンテンツ">
    <p:spTree>
      <p:nvGrpSpPr>
        <p:cNvPr id="1" name=""/>
        <p:cNvGrpSpPr/>
        <p:nvPr/>
      </p:nvGrpSpPr>
      <p:grpSpPr>
        <a:xfrm>
          <a:off x="0" y="0"/>
          <a:ext cx="0" cy="0"/>
          <a:chOff x="0" y="0"/>
          <a:chExt cx="0" cy="0"/>
        </a:xfrm>
      </p:grpSpPr>
      <p:sp>
        <p:nvSpPr>
          <p:cNvPr id="26" name="ホームベース 10">
            <a:extLst>
              <a:ext uri="{FF2B5EF4-FFF2-40B4-BE49-F238E27FC236}">
                <a16:creationId xmlns:a16="http://schemas.microsoft.com/office/drawing/2014/main" id="{50AF4FBD-6E3C-428D-A0AB-8A0D1C813F24}"/>
              </a:ext>
            </a:extLst>
          </p:cNvPr>
          <p:cNvSpPr/>
          <p:nvPr userDrawn="1"/>
        </p:nvSpPr>
        <p:spPr>
          <a:xfrm>
            <a:off x="5796951" y="326981"/>
            <a:ext cx="4761781" cy="452486"/>
          </a:xfrm>
          <a:prstGeom prst="homePlat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テキスト ボックス 32"/>
          <p:cNvSpPr txBox="1"/>
          <p:nvPr/>
        </p:nvSpPr>
        <p:spPr>
          <a:xfrm>
            <a:off x="7174301" y="399335"/>
            <a:ext cx="2889849" cy="307777"/>
          </a:xfrm>
          <a:prstGeom prst="rect">
            <a:avLst/>
          </a:prstGeom>
          <a:noFill/>
        </p:spPr>
        <p:txBody>
          <a:bodyPr wrap="square" lIns="0" tIns="0" rIns="0" bIns="0" rtlCol="0">
            <a:spAutoFit/>
          </a:bodyPr>
          <a:lstStyle/>
          <a:p>
            <a:r>
              <a:rPr kumimoji="1" lang="ja-JP" altLang="en-US" sz="2000" b="1">
                <a:solidFill>
                  <a:schemeClr val="bg1"/>
                </a:solidFill>
                <a:latin typeface="游ゴシック Medium" panose="020B0500000000000000" pitchFamily="50" charset="-128"/>
                <a:ea typeface="游ゴシック Medium" panose="020B0500000000000000" pitchFamily="50" charset="-128"/>
              </a:rPr>
              <a:t>不具合検知・診断</a:t>
            </a:r>
          </a:p>
        </p:txBody>
      </p:sp>
    </p:spTree>
    <p:extLst>
      <p:ext uri="{BB962C8B-B14F-4D97-AF65-F5344CB8AC3E}">
        <p14:creationId xmlns:p14="http://schemas.microsoft.com/office/powerpoint/2010/main" val="1949022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A48F919-D39D-49F7-A9B9-FDBB3AADFB8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5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DBD06-E1BD-4E12-939A-CF999E671BE9}"/>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5BAD99-1C47-4BD1-BFE9-3391D9D83F1D}"/>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E4E456-B215-44FE-9D6F-2729871B690C}"/>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5" name="フッター プレースホルダー 4">
            <a:extLst>
              <a:ext uri="{FF2B5EF4-FFF2-40B4-BE49-F238E27FC236}">
                <a16:creationId xmlns:a16="http://schemas.microsoft.com/office/drawing/2014/main" id="{A196300F-18C9-429B-976B-3280684BBE2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49CAFF-5028-42AE-B50F-41F15B8A4457}"/>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248982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1BFE5-233B-414F-B27C-4FE5040E001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0FD5BA-8F9A-4F0C-A647-E0A1F974787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D3C8F32-EBB0-4752-B5DF-78F086AB68DB}"/>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5" name="フッター プレースホルダー 4">
            <a:extLst>
              <a:ext uri="{FF2B5EF4-FFF2-40B4-BE49-F238E27FC236}">
                <a16:creationId xmlns:a16="http://schemas.microsoft.com/office/drawing/2014/main" id="{E1B5870A-2DD2-4F5F-B730-1A0D15B7E28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E03A58-7110-4967-B2B4-86D91ED4E048}"/>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256266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5D47D0-8562-4F37-9F8B-1EFF381657AD}"/>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C356A7-86EC-4F3C-AF3E-CA97C4BA2742}"/>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42D4E5D-FCB8-4D56-AC5C-0F723C99F550}"/>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449B0FD-B3D4-42B8-AFC4-CEAB687D84AB}"/>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6" name="フッター プレースホルダー 5">
            <a:extLst>
              <a:ext uri="{FF2B5EF4-FFF2-40B4-BE49-F238E27FC236}">
                <a16:creationId xmlns:a16="http://schemas.microsoft.com/office/drawing/2014/main" id="{1AA2595D-CE47-4C43-8051-0D371FDAB80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07AFAB4-986F-4A06-81F0-AC6431C01CC4}"/>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2250996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C5D535-4593-49DE-A2C4-2902B7EA67FB}"/>
              </a:ext>
            </a:extLst>
          </p:cNvPr>
          <p:cNvSpPr>
            <a:spLocks noGrp="1"/>
          </p:cNvSpPr>
          <p:nvPr>
            <p:ph type="title"/>
          </p:nvPr>
        </p:nvSpPr>
        <p:spPr>
          <a:xfrm>
            <a:off x="839788" y="365125"/>
            <a:ext cx="10515600" cy="1325563"/>
          </a:xfrm>
          <a:prstGeom prst="rect">
            <a:avLst/>
          </a:prstGeom>
        </p:spPr>
        <p:txBody>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DDC3D637-5C4D-428A-8B77-8CCAC730DD3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C9D2F2C-A85B-4D84-AA1B-33DD1D4CF15C}"/>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73BBDA8-0CE4-440D-A1D0-8979C7BF6D2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DF78B9-5118-4D56-ADB5-34949480FC31}"/>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37E3633-295E-4711-B4D6-8E7431FC6B6F}"/>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8" name="フッター プレースホルダー 7">
            <a:extLst>
              <a:ext uri="{FF2B5EF4-FFF2-40B4-BE49-F238E27FC236}">
                <a16:creationId xmlns:a16="http://schemas.microsoft.com/office/drawing/2014/main" id="{B67AFC25-8D38-48F8-802C-41636A8AF8CB}"/>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49FC418-3CC6-4585-8FD7-12D90D59FF90}"/>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9264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2A360C-EB5E-422A-9BDB-58FCA52CB8FC}"/>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1AD86FD-D7A3-4CE2-B4ED-3284BAE3F3C8}"/>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4" name="フッター プレースホルダー 3">
            <a:extLst>
              <a:ext uri="{FF2B5EF4-FFF2-40B4-BE49-F238E27FC236}">
                <a16:creationId xmlns:a16="http://schemas.microsoft.com/office/drawing/2014/main" id="{521AA717-C0B6-4D84-95EA-3180C2500FD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B14E67E-2CFA-4094-B943-D33DFBC55F66}"/>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361050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6587179-F403-443C-B2FF-572FB4EA52DC}"/>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3" name="フッター プレースホルダー 2">
            <a:extLst>
              <a:ext uri="{FF2B5EF4-FFF2-40B4-BE49-F238E27FC236}">
                <a16:creationId xmlns:a16="http://schemas.microsoft.com/office/drawing/2014/main" id="{11764AA5-01B5-42A2-BE85-404D2D82C84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4B9C942-2981-4C08-BA2C-FC6B4A2CDDA9}"/>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419454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52743F-221D-442C-B5ED-5AC3B735E61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3BACC7-1367-40A9-B1F9-87A9AA1FC89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1781EFB-FBFB-42F4-B108-2268910E871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2CADE03-C7C2-4B2A-9933-6ABD37EEAF0A}"/>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6" name="フッター プレースホルダー 5">
            <a:extLst>
              <a:ext uri="{FF2B5EF4-FFF2-40B4-BE49-F238E27FC236}">
                <a16:creationId xmlns:a16="http://schemas.microsoft.com/office/drawing/2014/main" id="{9CE216B9-F7FC-4AB8-844A-21B190BF82B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E4AA0C2-C531-49C0-BF1E-2B98F5673197}"/>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203446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E17E5-B9E3-4E4E-8660-9C96956286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7D9BCA-D2CE-4D0C-BCFE-59F0C2C16DB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36ED8E-A42C-43FB-A3D6-7C31120E881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3187E6-6107-4540-BE32-9C7D36ABA0B2}"/>
              </a:ext>
            </a:extLst>
          </p:cNvPr>
          <p:cNvSpPr>
            <a:spLocks noGrp="1"/>
          </p:cNvSpPr>
          <p:nvPr>
            <p:ph type="dt" sz="half" idx="10"/>
          </p:nvPr>
        </p:nvSpPr>
        <p:spPr>
          <a:xfrm>
            <a:off x="838200" y="6356350"/>
            <a:ext cx="2743200" cy="365125"/>
          </a:xfrm>
          <a:prstGeom prst="rect">
            <a:avLst/>
          </a:prstGeom>
        </p:spPr>
        <p:txBody>
          <a:bodyPr/>
          <a:lstStyle/>
          <a:p>
            <a:fld id="{8430DD23-BC17-43BC-B2C2-9C1EE0995645}" type="datetimeFigureOut">
              <a:rPr kumimoji="1" lang="ja-JP" altLang="en-US" smtClean="0"/>
              <a:t>2018/7/16</a:t>
            </a:fld>
            <a:endParaRPr kumimoji="1" lang="ja-JP" altLang="en-US"/>
          </a:p>
        </p:txBody>
      </p:sp>
      <p:sp>
        <p:nvSpPr>
          <p:cNvPr id="6" name="フッター プレースホルダー 5">
            <a:extLst>
              <a:ext uri="{FF2B5EF4-FFF2-40B4-BE49-F238E27FC236}">
                <a16:creationId xmlns:a16="http://schemas.microsoft.com/office/drawing/2014/main" id="{7992825B-D97E-4A9C-B0B1-26D07723194A}"/>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A4DAB8-A717-41CD-86B6-92CD87DB3769}"/>
              </a:ext>
            </a:extLst>
          </p:cNvPr>
          <p:cNvSpPr>
            <a:spLocks noGrp="1"/>
          </p:cNvSpPr>
          <p:nvPr>
            <p:ph type="sldNum" sz="quarter" idx="12"/>
          </p:nvPr>
        </p:nvSpPr>
        <p:spPr>
          <a:xfrm>
            <a:off x="8610600" y="6356350"/>
            <a:ext cx="2743200" cy="365125"/>
          </a:xfrm>
          <a:prstGeom prst="rect">
            <a:avLst/>
          </a:prstGeom>
        </p:spPr>
        <p:txBody>
          <a:bodyPr/>
          <a:lstStyle/>
          <a:p>
            <a:fld id="{C8F112D3-57E2-44FF-8322-1297CF67C68D}" type="slidenum">
              <a:rPr kumimoji="1" lang="ja-JP" altLang="en-US" smtClean="0"/>
              <a:t>‹#›</a:t>
            </a:fld>
            <a:endParaRPr kumimoji="1" lang="ja-JP" altLang="en-US"/>
          </a:p>
        </p:txBody>
      </p:sp>
    </p:spTree>
    <p:extLst>
      <p:ext uri="{BB962C8B-B14F-4D97-AF65-F5344CB8AC3E}">
        <p14:creationId xmlns:p14="http://schemas.microsoft.com/office/powerpoint/2010/main" val="1498937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6BC13BE-7760-4611-BBD6-858D2C0BA818}"/>
              </a:ext>
            </a:extLst>
          </p:cNvPr>
          <p:cNvSpPr/>
          <p:nvPr userDrawn="1"/>
        </p:nvSpPr>
        <p:spPr>
          <a:xfrm>
            <a:off x="0" y="6382922"/>
            <a:ext cx="12192000" cy="4750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5" name="テキスト ボックス 14">
            <a:extLst>
              <a:ext uri="{FF2B5EF4-FFF2-40B4-BE49-F238E27FC236}">
                <a16:creationId xmlns:a16="http://schemas.microsoft.com/office/drawing/2014/main" id="{A4AE7DF3-13BC-484A-B8A0-1CE72FA0625C}"/>
              </a:ext>
            </a:extLst>
          </p:cNvPr>
          <p:cNvSpPr txBox="1"/>
          <p:nvPr userDrawn="1"/>
        </p:nvSpPr>
        <p:spPr>
          <a:xfrm>
            <a:off x="0" y="122"/>
            <a:ext cx="1219200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深層学習</a:t>
            </a:r>
            <a:r>
              <a:rPr lang="ja-JP" altLang="ja-JP"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を用いた</a:t>
            </a:r>
            <a:r>
              <a:rPr lang="ja-JP" altLang="en-US"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マルチゾーン</a:t>
            </a:r>
            <a:r>
              <a:rPr lang="en-US" altLang="ja-JP"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VAV</a:t>
            </a:r>
            <a:r>
              <a:rPr lang="ja-JP" altLang="ja-JP"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システム</a:t>
            </a:r>
            <a:r>
              <a:rPr lang="ja-JP" altLang="en-US"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の不具合検知・診断に関する研究 </a:t>
            </a:r>
            <a:endParaRPr lang="ja-JP" altLang="ja-JP" sz="1400" b="1" kern="100" dirty="0">
              <a:solidFill>
                <a:schemeClr val="tx1">
                  <a:lumMod val="50000"/>
                  <a:lumOff val="50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p:txBody>
      </p:sp>
      <p:sp>
        <p:nvSpPr>
          <p:cNvPr id="16" name="正方形/長方形 15">
            <a:extLst>
              <a:ext uri="{FF2B5EF4-FFF2-40B4-BE49-F238E27FC236}">
                <a16:creationId xmlns:a16="http://schemas.microsoft.com/office/drawing/2014/main" id="{40F83FFD-5B27-46EC-B4DD-971F31862527}"/>
              </a:ext>
            </a:extLst>
          </p:cNvPr>
          <p:cNvSpPr/>
          <p:nvPr userDrawn="1"/>
        </p:nvSpPr>
        <p:spPr>
          <a:xfrm>
            <a:off x="217698" y="6481964"/>
            <a:ext cx="1777358" cy="307777"/>
          </a:xfrm>
          <a:prstGeom prst="rect">
            <a:avLst/>
          </a:prstGeom>
        </p:spPr>
        <p:txBody>
          <a:bodyPr wrap="square">
            <a:spAutoFit/>
          </a:bodyPr>
          <a:lstStyle/>
          <a:p>
            <a:r>
              <a:rPr lang="en-US" altLang="ja-JP" sz="1400" b="1">
                <a:solidFill>
                  <a:schemeClr val="tx1">
                    <a:lumMod val="75000"/>
                    <a:lumOff val="25000"/>
                  </a:schemeClr>
                </a:solidFill>
                <a:latin typeface="Arial" panose="020B0604020202020204" pitchFamily="34" charset="0"/>
                <a:ea typeface="ＭＳ ゴシック" panose="020B0609070205080204" pitchFamily="49" charset="-128"/>
                <a:cs typeface="Arial" panose="020B0604020202020204" pitchFamily="34" charset="0"/>
              </a:rPr>
              <a:t>2018.07.17</a:t>
            </a:r>
            <a:r>
              <a:rPr lang="ja-JP" altLang="en-US" sz="1400" b="1" dirty="0">
                <a:solidFill>
                  <a:schemeClr val="tx1">
                    <a:lumMod val="75000"/>
                    <a:lumOff val="25000"/>
                  </a:schemeClr>
                </a:solidFill>
                <a:latin typeface="Arial" panose="020B0604020202020204" pitchFamily="34" charset="0"/>
                <a:ea typeface="ＭＳ ゴシック" panose="020B0609070205080204" pitchFamily="49" charset="-128"/>
                <a:cs typeface="Arial" panose="020B0604020202020204" pitchFamily="34" charset="0"/>
              </a:rPr>
              <a:t>　</a:t>
            </a:r>
          </a:p>
        </p:txBody>
      </p:sp>
      <p:sp>
        <p:nvSpPr>
          <p:cNvPr id="21" name="正方形/長方形 20">
            <a:extLst>
              <a:ext uri="{FF2B5EF4-FFF2-40B4-BE49-F238E27FC236}">
                <a16:creationId xmlns:a16="http://schemas.microsoft.com/office/drawing/2014/main" id="{A880E14F-98AD-4E94-8907-DE828424C281}"/>
              </a:ext>
            </a:extLst>
          </p:cNvPr>
          <p:cNvSpPr/>
          <p:nvPr userDrawn="1"/>
        </p:nvSpPr>
        <p:spPr>
          <a:xfrm>
            <a:off x="10371667" y="6466572"/>
            <a:ext cx="902811" cy="307777"/>
          </a:xfrm>
          <a:prstGeom prst="rect">
            <a:avLst/>
          </a:prstGeom>
        </p:spPr>
        <p:txBody>
          <a:bodyPr wrap="none">
            <a:spAutoFit/>
          </a:bodyPr>
          <a:lstStyle/>
          <a:p>
            <a:r>
              <a:rPr lang="ja-JP" altLang="en-US" sz="1400" b="1" kern="100" dirty="0">
                <a:solidFill>
                  <a:schemeClr val="tx1">
                    <a:lumMod val="75000"/>
                    <a:lumOff val="25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rPr>
              <a:t>呉　楊駿</a:t>
            </a:r>
            <a:endParaRPr lang="ja-JP" altLang="ja-JP" sz="1400" b="1" kern="100" dirty="0">
              <a:solidFill>
                <a:schemeClr val="tx1">
                  <a:lumMod val="75000"/>
                  <a:lumOff val="25000"/>
                </a:schemeClr>
              </a:solidFill>
              <a:latin typeface="游ゴシック Medium" panose="020B0500000000000000" pitchFamily="50" charset="-128"/>
              <a:ea typeface="游ゴシック Medium" panose="020B0500000000000000" pitchFamily="50" charset="-128"/>
              <a:cs typeface="Times New Roman" panose="02020603050405020304" pitchFamily="18" charset="0"/>
            </a:endParaRPr>
          </a:p>
        </p:txBody>
      </p:sp>
      <p:sp>
        <p:nvSpPr>
          <p:cNvPr id="22" name="スライド番号プレースホルダー 21">
            <a:extLst>
              <a:ext uri="{FF2B5EF4-FFF2-40B4-BE49-F238E27FC236}">
                <a16:creationId xmlns:a16="http://schemas.microsoft.com/office/drawing/2014/main" id="{A3C0C9D9-5AE9-43E2-8044-BBA46E8156CC}"/>
              </a:ext>
            </a:extLst>
          </p:cNvPr>
          <p:cNvSpPr txBox="1">
            <a:spLocks/>
          </p:cNvSpPr>
          <p:nvPr userDrawn="1"/>
        </p:nvSpPr>
        <p:spPr>
          <a:xfrm>
            <a:off x="9041744" y="6443666"/>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F802204-EE08-49D1-AC5A-FF87ACF8DC3D}" type="slidenum">
              <a:rPr lang="ja-JP" altLang="en-US" sz="1200" b="1" smtClean="0">
                <a:solidFill>
                  <a:schemeClr val="tx1">
                    <a:lumMod val="75000"/>
                    <a:lumOff val="25000"/>
                  </a:schemeClr>
                </a:solidFill>
              </a:rPr>
              <a:pPr/>
              <a:t>‹#›</a:t>
            </a:fld>
            <a:endParaRPr lang="ja-JP" altLang="en-US" sz="1200" b="1" dirty="0">
              <a:solidFill>
                <a:schemeClr val="tx1">
                  <a:lumMod val="75000"/>
                  <a:lumOff val="25000"/>
                </a:schemeClr>
              </a:solidFill>
            </a:endParaRPr>
          </a:p>
        </p:txBody>
      </p:sp>
      <p:sp>
        <p:nvSpPr>
          <p:cNvPr id="26" name="ホームベース 30">
            <a:extLst>
              <a:ext uri="{FF2B5EF4-FFF2-40B4-BE49-F238E27FC236}">
                <a16:creationId xmlns:a16="http://schemas.microsoft.com/office/drawing/2014/main" id="{041DB914-97ED-49AF-9E50-8F015F0A872B}"/>
              </a:ext>
            </a:extLst>
          </p:cNvPr>
          <p:cNvSpPr/>
          <p:nvPr userDrawn="1"/>
        </p:nvSpPr>
        <p:spPr>
          <a:xfrm>
            <a:off x="10371667" y="394370"/>
            <a:ext cx="1820333"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ホームベース 30">
            <a:extLst>
              <a:ext uri="{FF2B5EF4-FFF2-40B4-BE49-F238E27FC236}">
                <a16:creationId xmlns:a16="http://schemas.microsoft.com/office/drawing/2014/main" id="{57917104-67FB-4EF4-843F-E4CC526571B0}"/>
              </a:ext>
            </a:extLst>
          </p:cNvPr>
          <p:cNvSpPr/>
          <p:nvPr userDrawn="1"/>
        </p:nvSpPr>
        <p:spPr>
          <a:xfrm>
            <a:off x="8764439" y="394370"/>
            <a:ext cx="1820334"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49" name="テキスト ボックス 48">
            <a:extLst>
              <a:ext uri="{FF2B5EF4-FFF2-40B4-BE49-F238E27FC236}">
                <a16:creationId xmlns:a16="http://schemas.microsoft.com/office/drawing/2014/main" id="{5A7BA17A-91AC-4C70-9060-98C971E27249}"/>
              </a:ext>
            </a:extLst>
          </p:cNvPr>
          <p:cNvSpPr txBox="1"/>
          <p:nvPr userDrawn="1"/>
        </p:nvSpPr>
        <p:spPr>
          <a:xfrm>
            <a:off x="10823072" y="419821"/>
            <a:ext cx="1595720" cy="307777"/>
          </a:xfrm>
          <a:prstGeom prst="rect">
            <a:avLst/>
          </a:prstGeom>
          <a:noFill/>
        </p:spPr>
        <p:txBody>
          <a:bodyPr wrap="square" lIns="0" tIns="0" rIns="0" bIns="0" rtlCol="0">
            <a:spAutoFit/>
          </a:bodyPr>
          <a:lstStyle/>
          <a:p>
            <a:pPr marL="0" algn="l" defTabSz="914400" rtl="0" eaLnBrk="1" latinLnBrk="0" hangingPunct="1"/>
            <a:r>
              <a:rPr kumimoji="1" lang="zh-CN"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まとめ</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
        <p:nvSpPr>
          <p:cNvPr id="18" name="ホームベース 30">
            <a:extLst>
              <a:ext uri="{FF2B5EF4-FFF2-40B4-BE49-F238E27FC236}">
                <a16:creationId xmlns:a16="http://schemas.microsoft.com/office/drawing/2014/main" id="{BA732546-BC81-4970-8A07-1D5B26993072}"/>
              </a:ext>
            </a:extLst>
          </p:cNvPr>
          <p:cNvSpPr/>
          <p:nvPr userDrawn="1"/>
        </p:nvSpPr>
        <p:spPr>
          <a:xfrm>
            <a:off x="7014705" y="394370"/>
            <a:ext cx="1920360"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19" name="ホームベース 30">
            <a:extLst>
              <a:ext uri="{FF2B5EF4-FFF2-40B4-BE49-F238E27FC236}">
                <a16:creationId xmlns:a16="http://schemas.microsoft.com/office/drawing/2014/main" id="{D0397748-B10A-4450-8EE0-67109580D613}"/>
              </a:ext>
            </a:extLst>
          </p:cNvPr>
          <p:cNvSpPr/>
          <p:nvPr userDrawn="1"/>
        </p:nvSpPr>
        <p:spPr>
          <a:xfrm>
            <a:off x="4512076" y="394370"/>
            <a:ext cx="2666829"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ホームベース 30">
            <a:extLst>
              <a:ext uri="{FF2B5EF4-FFF2-40B4-BE49-F238E27FC236}">
                <a16:creationId xmlns:a16="http://schemas.microsoft.com/office/drawing/2014/main" id="{6CED3DDD-A55F-47A5-A21C-E59C0BFF381F}"/>
              </a:ext>
            </a:extLst>
          </p:cNvPr>
          <p:cNvSpPr/>
          <p:nvPr userDrawn="1"/>
        </p:nvSpPr>
        <p:spPr>
          <a:xfrm>
            <a:off x="1551186" y="394370"/>
            <a:ext cx="3132958"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13" name="ホームベース 30">
            <a:extLst>
              <a:ext uri="{FF2B5EF4-FFF2-40B4-BE49-F238E27FC236}">
                <a16:creationId xmlns:a16="http://schemas.microsoft.com/office/drawing/2014/main" id="{D0AC17E8-CDDA-48E3-9900-5E10B1684348}"/>
              </a:ext>
            </a:extLst>
          </p:cNvPr>
          <p:cNvSpPr/>
          <p:nvPr userDrawn="1"/>
        </p:nvSpPr>
        <p:spPr>
          <a:xfrm>
            <a:off x="-8626" y="394370"/>
            <a:ext cx="1733910" cy="340254"/>
          </a:xfrm>
          <a:prstGeom prst="homePlat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17" name="テキスト ボックス 16">
            <a:extLst>
              <a:ext uri="{FF2B5EF4-FFF2-40B4-BE49-F238E27FC236}">
                <a16:creationId xmlns:a16="http://schemas.microsoft.com/office/drawing/2014/main" id="{6F9CF5CC-AA3A-49BC-9573-C01900B14F86}"/>
              </a:ext>
            </a:extLst>
          </p:cNvPr>
          <p:cNvSpPr txBox="1"/>
          <p:nvPr userDrawn="1"/>
        </p:nvSpPr>
        <p:spPr>
          <a:xfrm>
            <a:off x="327672" y="410609"/>
            <a:ext cx="1363707" cy="307777"/>
          </a:xfrm>
          <a:prstGeom prst="rect">
            <a:avLst/>
          </a:prstGeom>
          <a:noFill/>
        </p:spPr>
        <p:txBody>
          <a:bodyPr wrap="square" lIns="0" tIns="0" rIns="0" bIns="0" rtlCol="0">
            <a:spAutoFit/>
          </a:bodyPr>
          <a:lstStyle/>
          <a:p>
            <a:pPr marL="0" algn="l" defTabSz="914400" rtl="0" eaLnBrk="1" latinLnBrk="0" hangingPunct="1"/>
            <a:r>
              <a:rPr kumimoji="1" lang="ja-JP"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はじめに</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
        <p:nvSpPr>
          <p:cNvPr id="45" name="テキスト ボックス 44">
            <a:extLst>
              <a:ext uri="{FF2B5EF4-FFF2-40B4-BE49-F238E27FC236}">
                <a16:creationId xmlns:a16="http://schemas.microsoft.com/office/drawing/2014/main" id="{04E550CE-4256-4D6C-9769-3DC53C1D0A78}"/>
              </a:ext>
            </a:extLst>
          </p:cNvPr>
          <p:cNvSpPr txBox="1"/>
          <p:nvPr userDrawn="1"/>
        </p:nvSpPr>
        <p:spPr>
          <a:xfrm>
            <a:off x="1760938" y="410609"/>
            <a:ext cx="3252159" cy="307777"/>
          </a:xfrm>
          <a:prstGeom prst="rect">
            <a:avLst/>
          </a:prstGeom>
          <a:noFill/>
        </p:spPr>
        <p:txBody>
          <a:bodyPr wrap="square" lIns="0" tIns="0" rIns="0" bIns="0" rtlCol="0">
            <a:spAutoFit/>
          </a:bodyPr>
          <a:lstStyle/>
          <a:p>
            <a:pPr marL="0" algn="l" defTabSz="914400" rtl="0" eaLnBrk="1" latinLnBrk="0" hangingPunct="1"/>
            <a:r>
              <a:rPr kumimoji="1" lang="ja-JP"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シミュレーションモデル</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
        <p:nvSpPr>
          <p:cNvPr id="48" name="テキスト ボックス 47">
            <a:extLst>
              <a:ext uri="{FF2B5EF4-FFF2-40B4-BE49-F238E27FC236}">
                <a16:creationId xmlns:a16="http://schemas.microsoft.com/office/drawing/2014/main" id="{383E198C-B346-4CB7-9E7B-69398586F691}"/>
              </a:ext>
            </a:extLst>
          </p:cNvPr>
          <p:cNvSpPr txBox="1"/>
          <p:nvPr userDrawn="1"/>
        </p:nvSpPr>
        <p:spPr>
          <a:xfrm>
            <a:off x="4743092" y="410609"/>
            <a:ext cx="2329132" cy="307777"/>
          </a:xfrm>
          <a:prstGeom prst="rect">
            <a:avLst/>
          </a:prstGeom>
          <a:noFill/>
        </p:spPr>
        <p:txBody>
          <a:bodyPr wrap="square" lIns="0" tIns="0" rIns="0" bIns="0" rtlCol="0">
            <a:spAutoFit/>
          </a:bodyPr>
          <a:lstStyle/>
          <a:p>
            <a:pPr marL="0" algn="l" defTabSz="914400" rtl="0" eaLnBrk="1" latinLnBrk="0" hangingPunct="1"/>
            <a:r>
              <a:rPr kumimoji="1" lang="ja-JP"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不具合の教師データ</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
        <p:nvSpPr>
          <p:cNvPr id="20" name="テキスト ボックス 19">
            <a:extLst>
              <a:ext uri="{FF2B5EF4-FFF2-40B4-BE49-F238E27FC236}">
                <a16:creationId xmlns:a16="http://schemas.microsoft.com/office/drawing/2014/main" id="{A79AF6F5-2BEA-459F-82EB-531253E952EE}"/>
              </a:ext>
            </a:extLst>
          </p:cNvPr>
          <p:cNvSpPr txBox="1"/>
          <p:nvPr userDrawn="1"/>
        </p:nvSpPr>
        <p:spPr>
          <a:xfrm>
            <a:off x="7440859" y="410609"/>
            <a:ext cx="1252841" cy="307777"/>
          </a:xfrm>
          <a:prstGeom prst="rect">
            <a:avLst/>
          </a:prstGeom>
          <a:noFill/>
        </p:spPr>
        <p:txBody>
          <a:bodyPr wrap="square" lIns="0" tIns="0" rIns="0" bIns="0" rtlCol="0">
            <a:spAutoFit/>
          </a:bodyPr>
          <a:lstStyle/>
          <a:p>
            <a:pPr marL="0" algn="l" defTabSz="914400" rtl="0" eaLnBrk="1" latinLnBrk="0" hangingPunct="1"/>
            <a:r>
              <a:rPr kumimoji="1" lang="ja-JP"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深層学習</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
        <p:nvSpPr>
          <p:cNvPr id="23" name="テキスト ボックス 22">
            <a:extLst>
              <a:ext uri="{FF2B5EF4-FFF2-40B4-BE49-F238E27FC236}">
                <a16:creationId xmlns:a16="http://schemas.microsoft.com/office/drawing/2014/main" id="{128C37F9-5586-4B0B-BE7F-BFE3AA7884B3}"/>
              </a:ext>
            </a:extLst>
          </p:cNvPr>
          <p:cNvSpPr txBox="1"/>
          <p:nvPr userDrawn="1"/>
        </p:nvSpPr>
        <p:spPr>
          <a:xfrm>
            <a:off x="9154098" y="410609"/>
            <a:ext cx="1252841" cy="307777"/>
          </a:xfrm>
          <a:prstGeom prst="rect">
            <a:avLst/>
          </a:prstGeom>
          <a:noFill/>
        </p:spPr>
        <p:txBody>
          <a:bodyPr wrap="square" lIns="0" tIns="0" rIns="0" bIns="0" rtlCol="0">
            <a:spAutoFit/>
          </a:bodyPr>
          <a:lstStyle/>
          <a:p>
            <a:pPr marL="0" algn="l" defTabSz="914400" rtl="0" eaLnBrk="1" latinLnBrk="0" hangingPunct="1"/>
            <a:r>
              <a:rPr kumimoji="1" lang="ja-JP" altLang="en-US"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rPr>
              <a:t>転移学習</a:t>
            </a:r>
            <a:endParaRPr kumimoji="1" lang="en-US" altLang="zh-CN" sz="2000" b="1" kern="1200">
              <a:solidFill>
                <a:schemeClr val="tx1">
                  <a:lumMod val="85000"/>
                  <a:lumOff val="15000"/>
                </a:schemeClr>
              </a:solidFill>
              <a:latin typeface="游ゴシック Medium" panose="020B0500000000000000" pitchFamily="50" charset="-128"/>
              <a:ea typeface="游ゴシック Medium" panose="020B0500000000000000" pitchFamily="50" charset="-128"/>
              <a:cs typeface="+mn-cs"/>
            </a:endParaRPr>
          </a:p>
        </p:txBody>
      </p:sp>
    </p:spTree>
    <p:extLst>
      <p:ext uri="{BB962C8B-B14F-4D97-AF65-F5344CB8AC3E}">
        <p14:creationId xmlns:p14="http://schemas.microsoft.com/office/powerpoint/2010/main" val="401939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70" r:id="rId15"/>
    <p:sldLayoutId id="2147483671" r:id="rId16"/>
    <p:sldLayoutId id="2147483668" r:id="rId17"/>
    <p:sldLayoutId id="2147483667" r:id="rId18"/>
    <p:sldLayoutId id="2147483672" r:id="rId19"/>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D7181E4-406D-401A-B263-1E31B554E0EC}"/>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サブタイトル 2">
            <a:extLst>
              <a:ext uri="{FF2B5EF4-FFF2-40B4-BE49-F238E27FC236}">
                <a16:creationId xmlns:a16="http://schemas.microsoft.com/office/drawing/2014/main" id="{CACEFB9B-F9CC-4D86-9DF7-EF319F521F3B}"/>
              </a:ext>
            </a:extLst>
          </p:cNvPr>
          <p:cNvSpPr>
            <a:spLocks noGrp="1"/>
          </p:cNvSpPr>
          <p:nvPr>
            <p:ph type="subTitle" idx="1"/>
          </p:nvPr>
        </p:nvSpPr>
        <p:spPr>
          <a:xfrm>
            <a:off x="1524000" y="3735858"/>
            <a:ext cx="9144000" cy="2765511"/>
          </a:xfrm>
        </p:spPr>
        <p:txBody>
          <a:bodyPr>
            <a:normAutofit/>
          </a:bodyPr>
          <a:lstStyle/>
          <a:p>
            <a:pPr algn="r"/>
            <a:endParaRPr kumimoji="1" lang="en-US" altLang="ja-JP" dirty="0"/>
          </a:p>
          <a:p>
            <a:pPr algn="r"/>
            <a:endParaRPr lang="en-US" altLang="ja-JP" dirty="0"/>
          </a:p>
          <a:p>
            <a:pPr algn="r"/>
            <a:r>
              <a:rPr lang="en-US" altLang="ja-JP" sz="2000" b="1" dirty="0"/>
              <a:t>2018.07.17</a:t>
            </a:r>
          </a:p>
          <a:p>
            <a:pPr algn="r"/>
            <a:r>
              <a:rPr lang="ja-JP" altLang="en-US" sz="2000" b="1" dirty="0"/>
              <a:t>赤司研究室　修士２年　呉　楊駿</a:t>
            </a:r>
          </a:p>
        </p:txBody>
      </p:sp>
      <p:sp>
        <p:nvSpPr>
          <p:cNvPr id="4" name="正方形/長方形 3">
            <a:extLst>
              <a:ext uri="{FF2B5EF4-FFF2-40B4-BE49-F238E27FC236}">
                <a16:creationId xmlns:a16="http://schemas.microsoft.com/office/drawing/2014/main" id="{A2BCE6E0-EE72-48D2-9533-1286ECE5D33F}"/>
              </a:ext>
            </a:extLst>
          </p:cNvPr>
          <p:cNvSpPr/>
          <p:nvPr/>
        </p:nvSpPr>
        <p:spPr>
          <a:xfrm>
            <a:off x="1792948" y="2135420"/>
            <a:ext cx="8606108" cy="1600438"/>
          </a:xfrm>
          <a:prstGeom prst="rect">
            <a:avLst/>
          </a:prstGeom>
        </p:spPr>
        <p:txBody>
          <a:bodyPr wrap="square">
            <a:spAutoFit/>
          </a:bodyPr>
          <a:lstStyle/>
          <a:p>
            <a:pPr algn="ctr"/>
            <a:r>
              <a:rPr lang="ja-JP" altLang="ja-JP" sz="2800" b="1" dirty="0"/>
              <a:t>深層学習を用いた</a:t>
            </a:r>
            <a:r>
              <a:rPr lang="ja-JP" altLang="en-US" sz="2800" b="1" dirty="0"/>
              <a:t>マルチゾーン</a:t>
            </a:r>
            <a:r>
              <a:rPr lang="en-US" altLang="ja-JP" sz="2800" b="1" dirty="0"/>
              <a:t>VAV</a:t>
            </a:r>
            <a:r>
              <a:rPr lang="ja-JP" altLang="ja-JP" sz="2800" b="1" dirty="0"/>
              <a:t>システムの</a:t>
            </a:r>
            <a:endParaRPr lang="en-US" altLang="ja-JP" sz="2800" b="1" dirty="0"/>
          </a:p>
          <a:p>
            <a:pPr algn="ctr"/>
            <a:r>
              <a:rPr lang="ja-JP" altLang="ja-JP" sz="2800" b="1" dirty="0"/>
              <a:t>不具合検知・診断に関する研究</a:t>
            </a:r>
            <a:endParaRPr lang="en-US" altLang="ja-JP" sz="2800" b="1" dirty="0"/>
          </a:p>
          <a:p>
            <a:pPr algn="ctr"/>
            <a:r>
              <a:rPr lang="en-US" altLang="ja-JP" sz="2100" b="1" dirty="0">
                <a:latin typeface="Arial" panose="020B0604020202020204" pitchFamily="34" charset="0"/>
                <a:ea typeface="游ゴシック Medium" panose="020B0500000000000000" pitchFamily="50" charset="-128"/>
                <a:cs typeface="Arial" panose="020B0604020202020204" pitchFamily="34" charset="0"/>
              </a:rPr>
              <a:t>Fault Detection and Diagnosis(FDD) in multi zone VAV System</a:t>
            </a:r>
          </a:p>
          <a:p>
            <a:pPr algn="ctr"/>
            <a:r>
              <a:rPr lang="en-US" altLang="zh-CN" sz="2100" b="1" dirty="0">
                <a:latin typeface="Arial" panose="020B0604020202020204" pitchFamily="34" charset="0"/>
                <a:ea typeface="游ゴシック Medium" panose="020B0500000000000000" pitchFamily="50" charset="-128"/>
                <a:cs typeface="Arial" panose="020B0604020202020204" pitchFamily="34" charset="0"/>
              </a:rPr>
              <a:t>by</a:t>
            </a:r>
            <a:r>
              <a:rPr lang="en-US" altLang="ja-JP" sz="2100" b="1" dirty="0">
                <a:latin typeface="Arial" panose="020B0604020202020204" pitchFamily="34" charset="0"/>
                <a:ea typeface="游ゴシック Medium" panose="020B0500000000000000" pitchFamily="50" charset="-128"/>
                <a:cs typeface="Arial" panose="020B0604020202020204" pitchFamily="34" charset="0"/>
              </a:rPr>
              <a:t> Deep Learning </a:t>
            </a:r>
          </a:p>
        </p:txBody>
      </p:sp>
    </p:spTree>
    <p:extLst>
      <p:ext uri="{BB962C8B-B14F-4D97-AF65-F5344CB8AC3E}">
        <p14:creationId xmlns:p14="http://schemas.microsoft.com/office/powerpoint/2010/main" val="3648915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21B4595-13BC-4227-91AE-F75DBE4D07AB}"/>
              </a:ext>
            </a:extLst>
          </p:cNvPr>
          <p:cNvSpPr/>
          <p:nvPr/>
        </p:nvSpPr>
        <p:spPr>
          <a:xfrm>
            <a:off x="272333" y="979397"/>
            <a:ext cx="2640988" cy="461665"/>
          </a:xfrm>
          <a:prstGeom prst="rect">
            <a:avLst/>
          </a:prstGeom>
        </p:spPr>
        <p:txBody>
          <a:bodyPr wrap="square">
            <a:spAutoFit/>
          </a:bodyPr>
          <a:lstStyle/>
          <a:p>
            <a:r>
              <a:rPr lang="ja-JP" altLang="en-US" sz="2400" b="1" dirty="0"/>
              <a:t>研究の流れ</a:t>
            </a:r>
            <a:endParaRPr lang="en-US" altLang="zh-CN" sz="2400" b="1" dirty="0"/>
          </a:p>
        </p:txBody>
      </p:sp>
      <p:sp>
        <p:nvSpPr>
          <p:cNvPr id="5" name="正方形/長方形 4">
            <a:extLst>
              <a:ext uri="{FF2B5EF4-FFF2-40B4-BE49-F238E27FC236}">
                <a16:creationId xmlns:a16="http://schemas.microsoft.com/office/drawing/2014/main" id="{6F60256D-08E2-431A-9104-14847D3FD79C}"/>
              </a:ext>
            </a:extLst>
          </p:cNvPr>
          <p:cNvSpPr/>
          <p:nvPr/>
        </p:nvSpPr>
        <p:spPr>
          <a:xfrm>
            <a:off x="4157137" y="1637061"/>
            <a:ext cx="2893741" cy="830996"/>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設計仕様</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制御ロジックなど</a:t>
            </a:r>
            <a:r>
              <a:rPr lang="en-US" altLang="ja-JP" sz="2400" b="1" dirty="0">
                <a:solidFill>
                  <a:schemeClr val="bg1">
                    <a:lumMod val="75000"/>
                  </a:schemeClr>
                </a:solidFill>
                <a:latin typeface="+mn-ea"/>
                <a:cs typeface="Arial" panose="020B0604020202020204" pitchFamily="34" charset="0"/>
              </a:rPr>
              <a:t>)</a:t>
            </a:r>
          </a:p>
        </p:txBody>
      </p:sp>
      <p:sp>
        <p:nvSpPr>
          <p:cNvPr id="6" name="正方形/長方形 5">
            <a:extLst>
              <a:ext uri="{FF2B5EF4-FFF2-40B4-BE49-F238E27FC236}">
                <a16:creationId xmlns:a16="http://schemas.microsoft.com/office/drawing/2014/main" id="{72DAAB45-D010-4CF9-806E-73579F5D5597}"/>
              </a:ext>
            </a:extLst>
          </p:cNvPr>
          <p:cNvSpPr/>
          <p:nvPr/>
        </p:nvSpPr>
        <p:spPr>
          <a:xfrm>
            <a:off x="899650" y="1642536"/>
            <a:ext cx="2031326" cy="830996"/>
          </a:xfrm>
          <a:prstGeom prst="rect">
            <a:avLst/>
          </a:prstGeom>
          <a:solidFill>
            <a:schemeClr val="bg1">
              <a:lumMod val="85000"/>
            </a:schemeClr>
          </a:solidFill>
          <a:ln w="28575">
            <a:solidFill>
              <a:schemeClr val="tx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建築</a:t>
            </a:r>
            <a:endParaRPr lang="en-US" altLang="ja-JP" sz="2400" b="1" dirty="0">
              <a:solidFill>
                <a:schemeClr val="bg1">
                  <a:lumMod val="75000"/>
                </a:schemeClr>
              </a:solidFill>
              <a:latin typeface="+mn-ea"/>
              <a:cs typeface="Arial" panose="020B0604020202020204" pitchFamily="34" charset="0"/>
            </a:endParaRPr>
          </a:p>
          <a:p>
            <a:pPr algn="ctr"/>
            <a:r>
              <a:rPr lang="ja-JP" altLang="en-US" sz="2400" b="1" dirty="0">
                <a:solidFill>
                  <a:schemeClr val="bg1">
                    <a:lumMod val="75000"/>
                  </a:schemeClr>
                </a:solidFill>
                <a:latin typeface="+mn-ea"/>
                <a:cs typeface="Arial" panose="020B0604020202020204" pitchFamily="34" charset="0"/>
              </a:rPr>
              <a:t>空調システム</a:t>
            </a:r>
            <a:endParaRPr lang="en-US" altLang="ja-JP" sz="2400" b="1" dirty="0">
              <a:solidFill>
                <a:schemeClr val="bg1">
                  <a:lumMod val="75000"/>
                </a:schemeClr>
              </a:solidFill>
              <a:latin typeface="+mn-ea"/>
              <a:cs typeface="Arial" panose="020B0604020202020204" pitchFamily="34" charset="0"/>
            </a:endParaRPr>
          </a:p>
        </p:txBody>
      </p:sp>
      <p:sp>
        <p:nvSpPr>
          <p:cNvPr id="7" name="正方形/長方形 6">
            <a:extLst>
              <a:ext uri="{FF2B5EF4-FFF2-40B4-BE49-F238E27FC236}">
                <a16:creationId xmlns:a16="http://schemas.microsoft.com/office/drawing/2014/main" id="{7FCFA18E-D6D8-4681-821F-F64015F1F326}"/>
              </a:ext>
            </a:extLst>
          </p:cNvPr>
          <p:cNvSpPr/>
          <p:nvPr/>
        </p:nvSpPr>
        <p:spPr>
          <a:xfrm>
            <a:off x="1745044" y="2728203"/>
            <a:ext cx="3570208"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シミュレーションモデル</a:t>
            </a:r>
            <a:endParaRPr lang="en-US" altLang="ja-JP" sz="2400" b="1" dirty="0">
              <a:latin typeface="+mn-ea"/>
              <a:cs typeface="Arial" panose="020B0604020202020204" pitchFamily="34" charset="0"/>
            </a:endParaRPr>
          </a:p>
        </p:txBody>
      </p:sp>
      <p:sp>
        <p:nvSpPr>
          <p:cNvPr id="8" name="正方形/長方形 7">
            <a:extLst>
              <a:ext uri="{FF2B5EF4-FFF2-40B4-BE49-F238E27FC236}">
                <a16:creationId xmlns:a16="http://schemas.microsoft.com/office/drawing/2014/main" id="{6A997EF3-2294-4623-8851-0229883D6B29}"/>
              </a:ext>
            </a:extLst>
          </p:cNvPr>
          <p:cNvSpPr/>
          <p:nvPr/>
        </p:nvSpPr>
        <p:spPr>
          <a:xfrm>
            <a:off x="4413763" y="3652596"/>
            <a:ext cx="2954655"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不具合の教師データ</a:t>
            </a:r>
            <a:endParaRPr lang="en-US" altLang="ja-JP" sz="2400" b="1" dirty="0">
              <a:latin typeface="+mn-ea"/>
              <a:cs typeface="Arial" panose="020B0604020202020204" pitchFamily="34" charset="0"/>
            </a:endParaRPr>
          </a:p>
        </p:txBody>
      </p:sp>
      <p:sp>
        <p:nvSpPr>
          <p:cNvPr id="9" name="正方形/長方形 8">
            <a:extLst>
              <a:ext uri="{FF2B5EF4-FFF2-40B4-BE49-F238E27FC236}">
                <a16:creationId xmlns:a16="http://schemas.microsoft.com/office/drawing/2014/main" id="{2EF553DD-0058-46CB-9158-3523ADA06429}"/>
              </a:ext>
            </a:extLst>
          </p:cNvPr>
          <p:cNvSpPr/>
          <p:nvPr/>
        </p:nvSpPr>
        <p:spPr>
          <a:xfrm>
            <a:off x="6511121" y="4576428"/>
            <a:ext cx="2396810" cy="461665"/>
          </a:xfrm>
          <a:prstGeom prst="rect">
            <a:avLst/>
          </a:prstGeom>
          <a:solidFill>
            <a:schemeClr val="bg1">
              <a:lumMod val="85000"/>
            </a:schemeClr>
          </a:solidFill>
          <a:ln w="28575">
            <a:solidFill>
              <a:schemeClr val="tx1"/>
            </a:solidFill>
          </a:ln>
        </p:spPr>
        <p:txBody>
          <a:bodyPr wrap="none">
            <a:spAutoFit/>
          </a:bodyPr>
          <a:lstStyle/>
          <a:p>
            <a:r>
              <a:rPr lang="en-US" altLang="ja-JP" sz="2400" b="1" dirty="0">
                <a:solidFill>
                  <a:schemeClr val="bg1">
                    <a:lumMod val="75000"/>
                  </a:schemeClr>
                </a:solidFill>
                <a:latin typeface="+mn-ea"/>
                <a:cs typeface="Arial" panose="020B0604020202020204" pitchFamily="34" charset="0"/>
              </a:rPr>
              <a:t>FDD</a:t>
            </a:r>
            <a:r>
              <a:rPr lang="ja-JP" altLang="en-US" sz="2400" b="1" dirty="0">
                <a:solidFill>
                  <a:schemeClr val="bg1">
                    <a:lumMod val="75000"/>
                  </a:schemeClr>
                </a:solidFill>
                <a:latin typeface="+mn-ea"/>
                <a:cs typeface="Arial" panose="020B0604020202020204" pitchFamily="34" charset="0"/>
              </a:rPr>
              <a:t>用</a:t>
            </a:r>
            <a:r>
              <a:rPr lang="en-US" altLang="ja-JP" sz="2400" b="1" dirty="0">
                <a:solidFill>
                  <a:schemeClr val="bg1">
                    <a:lumMod val="75000"/>
                  </a:schemeClr>
                </a:solidFill>
                <a:latin typeface="+mn-ea"/>
                <a:cs typeface="Arial" panose="020B0604020202020204" pitchFamily="34" charset="0"/>
              </a:rPr>
              <a:t>AI</a:t>
            </a:r>
            <a:r>
              <a:rPr lang="ja-JP" altLang="en-US" sz="2400" b="1" dirty="0">
                <a:solidFill>
                  <a:schemeClr val="bg1">
                    <a:lumMod val="75000"/>
                  </a:schemeClr>
                </a:solidFill>
                <a:latin typeface="+mn-ea"/>
                <a:cs typeface="Arial" panose="020B0604020202020204" pitchFamily="34" charset="0"/>
              </a:rPr>
              <a:t>モデル</a:t>
            </a:r>
            <a:endParaRPr lang="en-US" altLang="ja-JP" sz="2400" b="1" dirty="0">
              <a:solidFill>
                <a:schemeClr val="bg1">
                  <a:lumMod val="75000"/>
                </a:schemeClr>
              </a:solidFill>
              <a:latin typeface="+mn-ea"/>
              <a:cs typeface="Arial" panose="020B0604020202020204" pitchFamily="34" charset="0"/>
            </a:endParaRPr>
          </a:p>
        </p:txBody>
      </p:sp>
      <p:sp>
        <p:nvSpPr>
          <p:cNvPr id="10" name="正方形/長方形 9">
            <a:extLst>
              <a:ext uri="{FF2B5EF4-FFF2-40B4-BE49-F238E27FC236}">
                <a16:creationId xmlns:a16="http://schemas.microsoft.com/office/drawing/2014/main" id="{5F59C578-080D-4371-A5A7-847C7AD831B8}"/>
              </a:ext>
            </a:extLst>
          </p:cNvPr>
          <p:cNvSpPr/>
          <p:nvPr/>
        </p:nvSpPr>
        <p:spPr>
          <a:xfrm>
            <a:off x="8333782" y="5489684"/>
            <a:ext cx="3262432"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他のシステムへの展開</a:t>
            </a:r>
            <a:endParaRPr lang="en-US" altLang="ja-JP" sz="2400" b="1" dirty="0">
              <a:solidFill>
                <a:schemeClr val="bg1">
                  <a:lumMod val="75000"/>
                </a:schemeClr>
              </a:solidFill>
              <a:latin typeface="+mn-ea"/>
              <a:cs typeface="Arial" panose="020B0604020202020204" pitchFamily="34" charset="0"/>
            </a:endParaRPr>
          </a:p>
        </p:txBody>
      </p:sp>
      <p:sp>
        <p:nvSpPr>
          <p:cNvPr id="11" name="正方形/長方形 10">
            <a:extLst>
              <a:ext uri="{FF2B5EF4-FFF2-40B4-BE49-F238E27FC236}">
                <a16:creationId xmlns:a16="http://schemas.microsoft.com/office/drawing/2014/main" id="{11E45E4E-24FA-4DDF-9F62-5B6FC9E67BF3}"/>
              </a:ext>
            </a:extLst>
          </p:cNvPr>
          <p:cNvSpPr/>
          <p:nvPr/>
        </p:nvSpPr>
        <p:spPr>
          <a:xfrm>
            <a:off x="6527832" y="2716758"/>
            <a:ext cx="1107996" cy="461665"/>
          </a:xfrm>
          <a:prstGeom prst="rect">
            <a:avLst/>
          </a:prstGeom>
          <a:noFill/>
          <a:ln w="28575">
            <a:solidFill>
              <a:schemeClr val="bg1"/>
            </a:solidFill>
          </a:ln>
        </p:spPr>
        <p:txBody>
          <a:bodyPr wrap="none">
            <a:spAutoFit/>
          </a:bodyPr>
          <a:lstStyle/>
          <a:p>
            <a:r>
              <a:rPr lang="ja-JP" altLang="en-US" sz="2400" b="1" dirty="0">
                <a:latin typeface="+mn-ea"/>
                <a:cs typeface="Arial" panose="020B0604020202020204" pitchFamily="34" charset="0"/>
              </a:rPr>
              <a:t>不具合</a:t>
            </a:r>
            <a:endParaRPr lang="en-US" altLang="ja-JP" sz="2400" b="1" dirty="0">
              <a:latin typeface="+mn-ea"/>
              <a:cs typeface="Arial" panose="020B0604020202020204" pitchFamily="34" charset="0"/>
            </a:endParaRPr>
          </a:p>
        </p:txBody>
      </p:sp>
      <p:sp>
        <p:nvSpPr>
          <p:cNvPr id="12" name="正方形/長方形 11">
            <a:extLst>
              <a:ext uri="{FF2B5EF4-FFF2-40B4-BE49-F238E27FC236}">
                <a16:creationId xmlns:a16="http://schemas.microsoft.com/office/drawing/2014/main" id="{8AE89CFD-2528-4B01-9DE7-239466E97B67}"/>
              </a:ext>
            </a:extLst>
          </p:cNvPr>
          <p:cNvSpPr/>
          <p:nvPr/>
        </p:nvSpPr>
        <p:spPr>
          <a:xfrm>
            <a:off x="5538736" y="5512266"/>
            <a:ext cx="1415773"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転移学習</a:t>
            </a:r>
            <a:endParaRPr lang="en-US" altLang="ja-JP" sz="2400" b="1" dirty="0">
              <a:solidFill>
                <a:schemeClr val="bg1">
                  <a:lumMod val="75000"/>
                </a:schemeClr>
              </a:solidFill>
              <a:latin typeface="+mn-ea"/>
              <a:cs typeface="Arial" panose="020B0604020202020204" pitchFamily="34" charset="0"/>
            </a:endParaRPr>
          </a:p>
        </p:txBody>
      </p:sp>
      <p:cxnSp>
        <p:nvCxnSpPr>
          <p:cNvPr id="13" name="直線矢印コネクタ 12">
            <a:extLst>
              <a:ext uri="{FF2B5EF4-FFF2-40B4-BE49-F238E27FC236}">
                <a16:creationId xmlns:a16="http://schemas.microsoft.com/office/drawing/2014/main" id="{3E1D9247-66DC-464C-AB18-251E6864AF82}"/>
              </a:ext>
            </a:extLst>
          </p:cNvPr>
          <p:cNvCxnSpPr>
            <a:cxnSpLocks/>
          </p:cNvCxnSpPr>
          <p:nvPr/>
        </p:nvCxnSpPr>
        <p:spPr>
          <a:xfrm flipH="1">
            <a:off x="6018607" y="2955753"/>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4" name="コネクタ: カギ線 13">
            <a:extLst>
              <a:ext uri="{FF2B5EF4-FFF2-40B4-BE49-F238E27FC236}">
                <a16:creationId xmlns:a16="http://schemas.microsoft.com/office/drawing/2014/main" id="{A85D0CA9-5BAD-43CB-BA82-2EF8387890F6}"/>
              </a:ext>
            </a:extLst>
          </p:cNvPr>
          <p:cNvCxnSpPr>
            <a:cxnSpLocks/>
            <a:stCxn id="6" idx="3"/>
            <a:endCxn id="7" idx="0"/>
          </p:cNvCxnSpPr>
          <p:nvPr/>
        </p:nvCxnSpPr>
        <p:spPr>
          <a:xfrm>
            <a:off x="2930976" y="2058034"/>
            <a:ext cx="599172" cy="670169"/>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5" name="コネクタ: カギ線 14">
            <a:extLst>
              <a:ext uri="{FF2B5EF4-FFF2-40B4-BE49-F238E27FC236}">
                <a16:creationId xmlns:a16="http://schemas.microsoft.com/office/drawing/2014/main" id="{8B837297-E991-4837-B5A1-2022FE7F3E73}"/>
              </a:ext>
            </a:extLst>
          </p:cNvPr>
          <p:cNvCxnSpPr>
            <a:cxnSpLocks/>
            <a:stCxn id="7" idx="3"/>
            <a:endCxn id="8" idx="0"/>
          </p:cNvCxnSpPr>
          <p:nvPr/>
        </p:nvCxnSpPr>
        <p:spPr>
          <a:xfrm>
            <a:off x="5315252" y="2959036"/>
            <a:ext cx="575839" cy="693560"/>
          </a:xfrm>
          <a:prstGeom prst="bentConnector2">
            <a:avLst/>
          </a:prstGeom>
          <a:solidFill>
            <a:schemeClr val="bg1">
              <a:lumMod val="85000"/>
            </a:schemeClr>
          </a:solidFill>
          <a:ln w="28575">
            <a:solidFill>
              <a:schemeClr val="tx1"/>
            </a:solidFill>
            <a:headEnd type="none" w="med" len="med"/>
            <a:tailEnd type="triangle" w="med" len="med"/>
          </a:ln>
        </p:spPr>
      </p:cxnSp>
      <p:sp>
        <p:nvSpPr>
          <p:cNvPr id="16" name="正方形/長方形 15">
            <a:extLst>
              <a:ext uri="{FF2B5EF4-FFF2-40B4-BE49-F238E27FC236}">
                <a16:creationId xmlns:a16="http://schemas.microsoft.com/office/drawing/2014/main" id="{89722D63-7BEC-4679-A5A8-EE5EF3F6AC7A}"/>
              </a:ext>
            </a:extLst>
          </p:cNvPr>
          <p:cNvSpPr/>
          <p:nvPr/>
        </p:nvSpPr>
        <p:spPr>
          <a:xfrm>
            <a:off x="2569984" y="4391761"/>
            <a:ext cx="2672527" cy="830997"/>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深層学習</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(CNN</a:t>
            </a:r>
            <a:r>
              <a:rPr lang="ja-JP" altLang="en-US" sz="2400" b="1" dirty="0">
                <a:solidFill>
                  <a:schemeClr val="bg1">
                    <a:lumMod val="75000"/>
                  </a:schemeClr>
                </a:solidFill>
                <a:latin typeface="+mn-ea"/>
                <a:cs typeface="Arial" panose="020B0604020202020204" pitchFamily="34" charset="0"/>
              </a:rPr>
              <a:t>など</a:t>
            </a: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の訓練</a:t>
            </a:r>
            <a:endParaRPr lang="en-US" altLang="ja-JP" sz="2400" b="1" dirty="0">
              <a:solidFill>
                <a:schemeClr val="bg1">
                  <a:lumMod val="75000"/>
                </a:schemeClr>
              </a:solidFill>
              <a:latin typeface="+mn-ea"/>
              <a:cs typeface="Arial" panose="020B0604020202020204" pitchFamily="34" charset="0"/>
            </a:endParaRPr>
          </a:p>
        </p:txBody>
      </p:sp>
      <p:cxnSp>
        <p:nvCxnSpPr>
          <p:cNvPr id="17" name="直線矢印コネクタ 16">
            <a:extLst>
              <a:ext uri="{FF2B5EF4-FFF2-40B4-BE49-F238E27FC236}">
                <a16:creationId xmlns:a16="http://schemas.microsoft.com/office/drawing/2014/main" id="{357AA34D-2737-47ED-A806-0701EF3EC589}"/>
              </a:ext>
            </a:extLst>
          </p:cNvPr>
          <p:cNvCxnSpPr>
            <a:cxnSpLocks/>
          </p:cNvCxnSpPr>
          <p:nvPr/>
        </p:nvCxnSpPr>
        <p:spPr>
          <a:xfrm flipH="1">
            <a:off x="3714134" y="2078552"/>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8" name="コネクタ: カギ線 17">
            <a:extLst>
              <a:ext uri="{FF2B5EF4-FFF2-40B4-BE49-F238E27FC236}">
                <a16:creationId xmlns:a16="http://schemas.microsoft.com/office/drawing/2014/main" id="{F34721A6-411B-460E-AC95-AD1618E73E81}"/>
              </a:ext>
            </a:extLst>
          </p:cNvPr>
          <p:cNvCxnSpPr>
            <a:cxnSpLocks/>
            <a:stCxn id="8" idx="2"/>
            <a:endCxn id="9" idx="1"/>
          </p:cNvCxnSpPr>
          <p:nvPr/>
        </p:nvCxnSpPr>
        <p:spPr>
          <a:xfrm rot="16200000" flipH="1">
            <a:off x="5854606" y="4150746"/>
            <a:ext cx="693000" cy="620030"/>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9" name="コネクタ: カギ線 18">
            <a:extLst>
              <a:ext uri="{FF2B5EF4-FFF2-40B4-BE49-F238E27FC236}">
                <a16:creationId xmlns:a16="http://schemas.microsoft.com/office/drawing/2014/main" id="{A27A1C49-9585-4B10-92F3-D2F315C977E7}"/>
              </a:ext>
            </a:extLst>
          </p:cNvPr>
          <p:cNvCxnSpPr>
            <a:cxnSpLocks/>
            <a:stCxn id="9" idx="2"/>
            <a:endCxn id="10" idx="1"/>
          </p:cNvCxnSpPr>
          <p:nvPr/>
        </p:nvCxnSpPr>
        <p:spPr>
          <a:xfrm rot="16200000" flipH="1">
            <a:off x="7680442" y="5067177"/>
            <a:ext cx="682424" cy="624256"/>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20" name="直線矢印コネクタ 19">
            <a:extLst>
              <a:ext uri="{FF2B5EF4-FFF2-40B4-BE49-F238E27FC236}">
                <a16:creationId xmlns:a16="http://schemas.microsoft.com/office/drawing/2014/main" id="{F2180AA1-093D-4390-92BF-5361A9F056D0}"/>
              </a:ext>
            </a:extLst>
          </p:cNvPr>
          <p:cNvCxnSpPr>
            <a:cxnSpLocks/>
          </p:cNvCxnSpPr>
          <p:nvPr/>
        </p:nvCxnSpPr>
        <p:spPr>
          <a:xfrm>
            <a:off x="5242511" y="4807259"/>
            <a:ext cx="519157"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21" name="直線矢印コネクタ 20">
            <a:extLst>
              <a:ext uri="{FF2B5EF4-FFF2-40B4-BE49-F238E27FC236}">
                <a16:creationId xmlns:a16="http://schemas.microsoft.com/office/drawing/2014/main" id="{D2FDD755-09B6-452E-9571-967D51A88FEF}"/>
              </a:ext>
            </a:extLst>
          </p:cNvPr>
          <p:cNvCxnSpPr>
            <a:cxnSpLocks/>
          </p:cNvCxnSpPr>
          <p:nvPr/>
        </p:nvCxnSpPr>
        <p:spPr>
          <a:xfrm>
            <a:off x="7039298" y="5739833"/>
            <a:ext cx="519157" cy="0"/>
          </a:xfrm>
          <a:prstGeom prst="straightConnector1">
            <a:avLst/>
          </a:prstGeom>
          <a:solidFill>
            <a:schemeClr val="bg1">
              <a:lumMod val="85000"/>
            </a:schemeClr>
          </a:solidFill>
          <a:ln w="28575">
            <a:solidFill>
              <a:schemeClr val="tx1"/>
            </a:solidFill>
            <a:headEnd type="none" w="med" len="med"/>
            <a:tailEnd type="triangle" w="med" len="med"/>
          </a:ln>
        </p:spPr>
      </p:cxnSp>
    </p:spTree>
    <p:extLst>
      <p:ext uri="{BB962C8B-B14F-4D97-AF65-F5344CB8AC3E}">
        <p14:creationId xmlns:p14="http://schemas.microsoft.com/office/powerpoint/2010/main" val="231769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87E46F0-E27F-47B8-A8CB-7D03DA13C463}"/>
              </a:ext>
            </a:extLst>
          </p:cNvPr>
          <p:cNvSpPr/>
          <p:nvPr/>
        </p:nvSpPr>
        <p:spPr>
          <a:xfrm>
            <a:off x="2852738" y="1441062"/>
            <a:ext cx="8248650" cy="369332"/>
          </a:xfrm>
          <a:prstGeom prst="rect">
            <a:avLst/>
          </a:prstGeom>
        </p:spPr>
        <p:txBody>
          <a:bodyPr wrap="square">
            <a:spAutoFit/>
          </a:bodyPr>
          <a:lstStyle/>
          <a:p>
            <a:pPr marL="13" algn="r"/>
            <a:r>
              <a:rPr lang="ja-JP" altLang="en-US" kern="100" dirty="0">
                <a:latin typeface="Arial" panose="020B0604020202020204" pitchFamily="34" charset="0"/>
                <a:ea typeface="ＭＳ ゴシック" panose="020B0609070205080204" pitchFamily="49" charset="-128"/>
                <a:cs typeface="Arial" panose="020B0604020202020204" pitchFamily="34" charset="0"/>
              </a:rPr>
              <a:t>ある部屋で不具合が発生する場合のシステム全体のエネルギー消費量</a:t>
            </a:r>
            <a:r>
              <a:rPr lang="en-US" altLang="ja-JP" kern="100" dirty="0">
                <a:latin typeface="Arial" panose="020B0604020202020204" pitchFamily="34" charset="0"/>
                <a:ea typeface="ＭＳ ゴシック" panose="020B0609070205080204" pitchFamily="49" charset="-128"/>
                <a:cs typeface="Arial" panose="020B0604020202020204" pitchFamily="34" charset="0"/>
              </a:rPr>
              <a:t>[kW</a:t>
            </a:r>
            <a:r>
              <a:rPr lang="en-US" altLang="zh-CN" kern="100" dirty="0">
                <a:latin typeface="Arial" panose="020B0604020202020204" pitchFamily="34" charset="0"/>
                <a:ea typeface="ＭＳ ゴシック" panose="020B0609070205080204" pitchFamily="49" charset="-128"/>
                <a:cs typeface="Arial" panose="020B0604020202020204" pitchFamily="34" charset="0"/>
              </a:rPr>
              <a:t>h</a:t>
            </a:r>
            <a:r>
              <a:rPr lang="en-US" altLang="ja-JP" kern="100" dirty="0">
                <a:latin typeface="Arial" panose="020B0604020202020204" pitchFamily="34" charset="0"/>
                <a:ea typeface="ＭＳ ゴシック" panose="020B0609070205080204" pitchFamily="49" charset="-128"/>
                <a:cs typeface="Arial" panose="020B0604020202020204" pitchFamily="34" charset="0"/>
              </a:rPr>
              <a:t>]</a:t>
            </a:r>
            <a:endParaRPr lang="ja-JP" altLang="en-US" kern="100" dirty="0">
              <a:latin typeface="Arial" panose="020B0604020202020204" pitchFamily="34" charset="0"/>
              <a:ea typeface="ＭＳ ゴシック" panose="020B0609070205080204" pitchFamily="49" charset="-128"/>
              <a:cs typeface="Arial" panose="020B0604020202020204" pitchFamily="34" charset="0"/>
            </a:endParaRPr>
          </a:p>
        </p:txBody>
      </p:sp>
      <p:sp>
        <p:nvSpPr>
          <p:cNvPr id="7" name="正方形/長方形 6">
            <a:extLst>
              <a:ext uri="{FF2B5EF4-FFF2-40B4-BE49-F238E27FC236}">
                <a16:creationId xmlns:a16="http://schemas.microsoft.com/office/drawing/2014/main" id="{2F5616DC-021A-4E24-8573-980969F95468}"/>
              </a:ext>
            </a:extLst>
          </p:cNvPr>
          <p:cNvSpPr/>
          <p:nvPr/>
        </p:nvSpPr>
        <p:spPr>
          <a:xfrm>
            <a:off x="272332" y="979397"/>
            <a:ext cx="5823667" cy="461665"/>
          </a:xfrm>
          <a:prstGeom prst="rect">
            <a:avLst/>
          </a:prstGeom>
        </p:spPr>
        <p:txBody>
          <a:bodyPr wrap="square">
            <a:spAutoFit/>
          </a:bodyPr>
          <a:lstStyle/>
          <a:p>
            <a:r>
              <a:rPr lang="en-US" altLang="ja-JP" sz="2400" b="1"/>
              <a:t>3.1 </a:t>
            </a:r>
            <a:r>
              <a:rPr lang="ja-JP" altLang="en-US" sz="2400" b="1"/>
              <a:t>不具合データの作成</a:t>
            </a:r>
          </a:p>
        </p:txBody>
      </p:sp>
      <p:pic>
        <p:nvPicPr>
          <p:cNvPr id="3" name="図 2">
            <a:extLst>
              <a:ext uri="{FF2B5EF4-FFF2-40B4-BE49-F238E27FC236}">
                <a16:creationId xmlns:a16="http://schemas.microsoft.com/office/drawing/2014/main" id="{6EC86540-4AD0-423E-8F3E-BE03C85BC3F3}"/>
              </a:ext>
            </a:extLst>
          </p:cNvPr>
          <p:cNvPicPr>
            <a:picLocks noChangeAspect="1"/>
          </p:cNvPicPr>
          <p:nvPr/>
        </p:nvPicPr>
        <p:blipFill rotWithShape="1">
          <a:blip r:embed="rId3"/>
          <a:srcRect r="17790"/>
          <a:stretch/>
        </p:blipFill>
        <p:spPr>
          <a:xfrm>
            <a:off x="1078373" y="1810394"/>
            <a:ext cx="10023015" cy="4550680"/>
          </a:xfrm>
          <a:prstGeom prst="rect">
            <a:avLst/>
          </a:prstGeom>
        </p:spPr>
      </p:pic>
    </p:spTree>
    <p:extLst>
      <p:ext uri="{BB962C8B-B14F-4D97-AF65-F5344CB8AC3E}">
        <p14:creationId xmlns:p14="http://schemas.microsoft.com/office/powerpoint/2010/main" val="232599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9CA98A5-5B16-4783-9EBE-361C14D5C213}"/>
              </a:ext>
            </a:extLst>
          </p:cNvPr>
          <p:cNvPicPr>
            <a:picLocks noChangeAspect="1"/>
          </p:cNvPicPr>
          <p:nvPr/>
        </p:nvPicPr>
        <p:blipFill>
          <a:blip r:embed="rId3"/>
          <a:stretch>
            <a:fillRect/>
          </a:stretch>
        </p:blipFill>
        <p:spPr>
          <a:xfrm>
            <a:off x="4774747" y="1218502"/>
            <a:ext cx="6466262" cy="2067394"/>
          </a:xfrm>
          <a:prstGeom prst="rect">
            <a:avLst/>
          </a:prstGeom>
        </p:spPr>
      </p:pic>
      <p:sp>
        <p:nvSpPr>
          <p:cNvPr id="10" name="テキスト ボックス 9">
            <a:extLst>
              <a:ext uri="{FF2B5EF4-FFF2-40B4-BE49-F238E27FC236}">
                <a16:creationId xmlns:a16="http://schemas.microsoft.com/office/drawing/2014/main" id="{7A1875BA-2F1D-4541-99D0-AA4732958097}"/>
              </a:ext>
            </a:extLst>
          </p:cNvPr>
          <p:cNvSpPr txBox="1"/>
          <p:nvPr/>
        </p:nvSpPr>
        <p:spPr>
          <a:xfrm>
            <a:off x="3685640" y="2079586"/>
            <a:ext cx="1252266" cy="584775"/>
          </a:xfrm>
          <a:prstGeom prst="rect">
            <a:avLst/>
          </a:prstGeom>
          <a:noFill/>
        </p:spPr>
        <p:txBody>
          <a:bodyPr wrap="none" rtlCol="0">
            <a:spAutoFit/>
          </a:bodyPr>
          <a:lstStyle/>
          <a:p>
            <a:r>
              <a:rPr kumimoji="1" lang="en-US" altLang="ja-JP" sz="1600" b="1"/>
              <a:t>damper_θ</a:t>
            </a:r>
          </a:p>
          <a:p>
            <a:r>
              <a:rPr kumimoji="1" lang="en-US" altLang="ja-JP" sz="1600" b="1"/>
              <a:t>(deg)</a:t>
            </a:r>
            <a:endParaRPr kumimoji="1" lang="ja-JP" altLang="en-US" sz="1600" b="1"/>
          </a:p>
        </p:txBody>
      </p:sp>
      <p:sp>
        <p:nvSpPr>
          <p:cNvPr id="13" name="正方形/長方形 12">
            <a:extLst>
              <a:ext uri="{FF2B5EF4-FFF2-40B4-BE49-F238E27FC236}">
                <a16:creationId xmlns:a16="http://schemas.microsoft.com/office/drawing/2014/main" id="{03D2CA83-D1FB-42A8-B099-AFBC391F0277}"/>
              </a:ext>
            </a:extLst>
          </p:cNvPr>
          <p:cNvSpPr/>
          <p:nvPr/>
        </p:nvSpPr>
        <p:spPr>
          <a:xfrm>
            <a:off x="6129893" y="3370268"/>
            <a:ext cx="241569" cy="334530"/>
          </a:xfrm>
          <a:prstGeom prst="rect">
            <a:avLst/>
          </a:prstGeom>
          <a:solidFill>
            <a:schemeClr val="bg1"/>
          </a:solidFill>
          <a:ln w="28575">
            <a:noFill/>
          </a:ln>
        </p:spPr>
        <p:txBody>
          <a:bodyPr wrap="square" rtlCol="0" anchor="ctr">
            <a:spAutoFit/>
          </a:bodyPr>
          <a:lstStyle/>
          <a:p>
            <a:pPr algn="l"/>
            <a:endParaRPr kumimoji="1" lang="ja-JP" altLang="en-US" sz="2400"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6DBD92CC-86D3-4102-88B8-8B7CB46B45CD}"/>
              </a:ext>
            </a:extLst>
          </p:cNvPr>
          <p:cNvSpPr txBox="1"/>
          <p:nvPr/>
        </p:nvSpPr>
        <p:spPr>
          <a:xfrm>
            <a:off x="783029" y="2148844"/>
            <a:ext cx="1000595" cy="646331"/>
          </a:xfrm>
          <a:prstGeom prst="rect">
            <a:avLst/>
          </a:prstGeom>
          <a:noFill/>
        </p:spPr>
        <p:txBody>
          <a:bodyPr wrap="none" rtlCol="0">
            <a:spAutoFit/>
          </a:bodyPr>
          <a:lstStyle/>
          <a:p>
            <a:r>
              <a:rPr kumimoji="1" lang="en-US" altLang="ja-JP" b="1"/>
              <a:t>F0</a:t>
            </a:r>
          </a:p>
          <a:p>
            <a:r>
              <a:rPr lang="en-US" altLang="ja-JP" b="1"/>
              <a:t>Normal</a:t>
            </a:r>
            <a:endParaRPr kumimoji="1" lang="ja-JP" altLang="en-US" b="1"/>
          </a:p>
        </p:txBody>
      </p:sp>
      <p:sp>
        <p:nvSpPr>
          <p:cNvPr id="15" name="テキスト ボックス 14">
            <a:extLst>
              <a:ext uri="{FF2B5EF4-FFF2-40B4-BE49-F238E27FC236}">
                <a16:creationId xmlns:a16="http://schemas.microsoft.com/office/drawing/2014/main" id="{C32498F0-806D-4534-B6CA-3AC8293AA2DD}"/>
              </a:ext>
            </a:extLst>
          </p:cNvPr>
          <p:cNvSpPr txBox="1"/>
          <p:nvPr/>
        </p:nvSpPr>
        <p:spPr>
          <a:xfrm>
            <a:off x="783029" y="4444049"/>
            <a:ext cx="2669320" cy="923330"/>
          </a:xfrm>
          <a:prstGeom prst="rect">
            <a:avLst/>
          </a:prstGeom>
          <a:noFill/>
        </p:spPr>
        <p:txBody>
          <a:bodyPr wrap="none" rtlCol="0">
            <a:spAutoFit/>
          </a:bodyPr>
          <a:lstStyle/>
          <a:p>
            <a:r>
              <a:rPr kumimoji="1" lang="en-US" altLang="ja-JP" b="1"/>
              <a:t>F1</a:t>
            </a:r>
          </a:p>
          <a:p>
            <a:r>
              <a:rPr lang="en-US" altLang="ja-JP" b="1"/>
              <a:t>Indoor temp sensor</a:t>
            </a:r>
          </a:p>
          <a:p>
            <a:r>
              <a:rPr kumimoji="1" lang="en-US" altLang="ja-JP" b="1"/>
              <a:t>2</a:t>
            </a:r>
            <a:r>
              <a:rPr kumimoji="1" lang="zh-CN" altLang="en-US" b="1"/>
              <a:t>℃</a:t>
            </a:r>
            <a:r>
              <a:rPr kumimoji="1" lang="en-US" altLang="ja-JP" b="1"/>
              <a:t> higher than reality</a:t>
            </a:r>
            <a:endParaRPr kumimoji="1" lang="ja-JP" altLang="en-US" b="1"/>
          </a:p>
        </p:txBody>
      </p:sp>
      <p:sp>
        <p:nvSpPr>
          <p:cNvPr id="16" name="テキスト ボックス 15">
            <a:extLst>
              <a:ext uri="{FF2B5EF4-FFF2-40B4-BE49-F238E27FC236}">
                <a16:creationId xmlns:a16="http://schemas.microsoft.com/office/drawing/2014/main" id="{E19E9774-035B-4897-91D0-6A26D4253413}"/>
              </a:ext>
            </a:extLst>
          </p:cNvPr>
          <p:cNvSpPr txBox="1"/>
          <p:nvPr/>
        </p:nvSpPr>
        <p:spPr>
          <a:xfrm>
            <a:off x="3685640" y="2757479"/>
            <a:ext cx="1116011" cy="584775"/>
          </a:xfrm>
          <a:prstGeom prst="rect">
            <a:avLst/>
          </a:prstGeom>
          <a:noFill/>
        </p:spPr>
        <p:txBody>
          <a:bodyPr wrap="none" rtlCol="0">
            <a:spAutoFit/>
          </a:bodyPr>
          <a:lstStyle/>
          <a:p>
            <a:r>
              <a:rPr kumimoji="1" lang="en-US" altLang="ja-JP" sz="1600" b="1"/>
              <a:t>flow_rate</a:t>
            </a:r>
          </a:p>
          <a:p>
            <a:r>
              <a:rPr kumimoji="1" lang="en-US" altLang="ja-JP" sz="1600" b="1"/>
              <a:t>(m</a:t>
            </a:r>
            <a:r>
              <a:rPr kumimoji="1" lang="en-US" altLang="ja-JP" sz="1600" b="1" baseline="30000"/>
              <a:t>3</a:t>
            </a:r>
            <a:r>
              <a:rPr kumimoji="1" lang="en-US" altLang="ja-JP" sz="1600" b="1"/>
              <a:t>/h)</a:t>
            </a:r>
            <a:endParaRPr kumimoji="1" lang="ja-JP" altLang="en-US" sz="1600" b="1"/>
          </a:p>
        </p:txBody>
      </p:sp>
      <p:sp>
        <p:nvSpPr>
          <p:cNvPr id="17" name="テキスト ボックス 16">
            <a:extLst>
              <a:ext uri="{FF2B5EF4-FFF2-40B4-BE49-F238E27FC236}">
                <a16:creationId xmlns:a16="http://schemas.microsoft.com/office/drawing/2014/main" id="{58DEE40E-EE70-47FE-A7E6-8448E287A37C}"/>
              </a:ext>
            </a:extLst>
          </p:cNvPr>
          <p:cNvSpPr txBox="1"/>
          <p:nvPr/>
        </p:nvSpPr>
        <p:spPr>
          <a:xfrm>
            <a:off x="3677148" y="1395410"/>
            <a:ext cx="1064715" cy="584775"/>
          </a:xfrm>
          <a:prstGeom prst="rect">
            <a:avLst/>
          </a:prstGeom>
          <a:noFill/>
        </p:spPr>
        <p:txBody>
          <a:bodyPr wrap="none" rtlCol="0">
            <a:spAutoFit/>
          </a:bodyPr>
          <a:lstStyle/>
          <a:p>
            <a:r>
              <a:rPr kumimoji="1" lang="en-US" altLang="ja-JP" sz="1600" b="1"/>
              <a:t>indoor_</a:t>
            </a:r>
          </a:p>
          <a:p>
            <a:r>
              <a:rPr kumimoji="1" lang="en-US" altLang="ja-JP" sz="1600" b="1"/>
              <a:t>temp(℃)</a:t>
            </a:r>
            <a:endParaRPr kumimoji="1" lang="ja-JP" altLang="en-US" sz="1600" b="1"/>
          </a:p>
        </p:txBody>
      </p:sp>
      <p:sp>
        <p:nvSpPr>
          <p:cNvPr id="19" name="正方形/長方形 18">
            <a:extLst>
              <a:ext uri="{FF2B5EF4-FFF2-40B4-BE49-F238E27FC236}">
                <a16:creationId xmlns:a16="http://schemas.microsoft.com/office/drawing/2014/main" id="{21FEB15D-5251-4552-B9AB-87BA711B1354}"/>
              </a:ext>
            </a:extLst>
          </p:cNvPr>
          <p:cNvSpPr/>
          <p:nvPr/>
        </p:nvSpPr>
        <p:spPr>
          <a:xfrm>
            <a:off x="272332" y="979397"/>
            <a:ext cx="5823667" cy="461665"/>
          </a:xfrm>
          <a:prstGeom prst="rect">
            <a:avLst/>
          </a:prstGeom>
        </p:spPr>
        <p:txBody>
          <a:bodyPr wrap="square">
            <a:spAutoFit/>
          </a:bodyPr>
          <a:lstStyle/>
          <a:p>
            <a:r>
              <a:rPr lang="en-US" altLang="ja-JP" sz="2400" b="1"/>
              <a:t>3.2 </a:t>
            </a:r>
            <a:r>
              <a:rPr lang="ja-JP" altLang="en-US" sz="2400" b="1"/>
              <a:t>不具合データの分析</a:t>
            </a:r>
          </a:p>
        </p:txBody>
      </p:sp>
      <p:pic>
        <p:nvPicPr>
          <p:cNvPr id="11" name="図 10">
            <a:extLst>
              <a:ext uri="{FF2B5EF4-FFF2-40B4-BE49-F238E27FC236}">
                <a16:creationId xmlns:a16="http://schemas.microsoft.com/office/drawing/2014/main" id="{56169D93-69F6-4DBD-97DB-E154C5DDC59C}"/>
              </a:ext>
            </a:extLst>
          </p:cNvPr>
          <p:cNvPicPr>
            <a:picLocks noChangeAspect="1"/>
          </p:cNvPicPr>
          <p:nvPr/>
        </p:nvPicPr>
        <p:blipFill>
          <a:blip r:embed="rId4"/>
          <a:stretch>
            <a:fillRect/>
          </a:stretch>
        </p:blipFill>
        <p:spPr>
          <a:xfrm>
            <a:off x="5206976" y="3277107"/>
            <a:ext cx="6016859" cy="398868"/>
          </a:xfrm>
          <a:prstGeom prst="rect">
            <a:avLst/>
          </a:prstGeom>
        </p:spPr>
      </p:pic>
      <p:pic>
        <p:nvPicPr>
          <p:cNvPr id="12" name="図 11">
            <a:extLst>
              <a:ext uri="{FF2B5EF4-FFF2-40B4-BE49-F238E27FC236}">
                <a16:creationId xmlns:a16="http://schemas.microsoft.com/office/drawing/2014/main" id="{072FEA7B-93D3-46EC-9AC3-299B8C4ED947}"/>
              </a:ext>
            </a:extLst>
          </p:cNvPr>
          <p:cNvPicPr>
            <a:picLocks noChangeAspect="1"/>
          </p:cNvPicPr>
          <p:nvPr/>
        </p:nvPicPr>
        <p:blipFill>
          <a:blip r:embed="rId4"/>
          <a:stretch>
            <a:fillRect/>
          </a:stretch>
        </p:blipFill>
        <p:spPr>
          <a:xfrm>
            <a:off x="5224150" y="5886375"/>
            <a:ext cx="6016859" cy="398868"/>
          </a:xfrm>
          <a:prstGeom prst="rect">
            <a:avLst/>
          </a:prstGeom>
        </p:spPr>
      </p:pic>
      <p:pic>
        <p:nvPicPr>
          <p:cNvPr id="7" name="図 6">
            <a:extLst>
              <a:ext uri="{FF2B5EF4-FFF2-40B4-BE49-F238E27FC236}">
                <a16:creationId xmlns:a16="http://schemas.microsoft.com/office/drawing/2014/main" id="{0309F639-6994-432B-976B-6A956537D5E9}"/>
              </a:ext>
            </a:extLst>
          </p:cNvPr>
          <p:cNvPicPr>
            <a:picLocks noChangeAspect="1"/>
          </p:cNvPicPr>
          <p:nvPr/>
        </p:nvPicPr>
        <p:blipFill>
          <a:blip r:embed="rId5"/>
          <a:stretch>
            <a:fillRect/>
          </a:stretch>
        </p:blipFill>
        <p:spPr>
          <a:xfrm>
            <a:off x="4937906" y="3812164"/>
            <a:ext cx="6303103" cy="2077074"/>
          </a:xfrm>
          <a:prstGeom prst="rect">
            <a:avLst/>
          </a:prstGeom>
        </p:spPr>
      </p:pic>
      <p:pic>
        <p:nvPicPr>
          <p:cNvPr id="6" name="図 5">
            <a:extLst>
              <a:ext uri="{FF2B5EF4-FFF2-40B4-BE49-F238E27FC236}">
                <a16:creationId xmlns:a16="http://schemas.microsoft.com/office/drawing/2014/main" id="{4EC28D23-D67D-4E51-A5AF-19816635F58C}"/>
              </a:ext>
            </a:extLst>
          </p:cNvPr>
          <p:cNvPicPr>
            <a:picLocks noChangeAspect="1"/>
          </p:cNvPicPr>
          <p:nvPr/>
        </p:nvPicPr>
        <p:blipFill rotWithShape="1">
          <a:blip r:embed="rId6"/>
          <a:srcRect t="61109" r="51676" b="27462"/>
          <a:stretch/>
        </p:blipFill>
        <p:spPr>
          <a:xfrm>
            <a:off x="4418302" y="5243642"/>
            <a:ext cx="248948" cy="247474"/>
          </a:xfrm>
          <a:prstGeom prst="rect">
            <a:avLst/>
          </a:prstGeom>
        </p:spPr>
      </p:pic>
      <p:sp>
        <p:nvSpPr>
          <p:cNvPr id="30" name="テキスト ボックス 29">
            <a:extLst>
              <a:ext uri="{FF2B5EF4-FFF2-40B4-BE49-F238E27FC236}">
                <a16:creationId xmlns:a16="http://schemas.microsoft.com/office/drawing/2014/main" id="{5918B234-03BC-4066-AE71-35CB9C79798C}"/>
              </a:ext>
            </a:extLst>
          </p:cNvPr>
          <p:cNvSpPr txBox="1"/>
          <p:nvPr/>
        </p:nvSpPr>
        <p:spPr>
          <a:xfrm>
            <a:off x="5224150" y="3568996"/>
            <a:ext cx="3294492" cy="307777"/>
          </a:xfrm>
          <a:prstGeom prst="rect">
            <a:avLst/>
          </a:prstGeom>
          <a:noFill/>
        </p:spPr>
        <p:txBody>
          <a:bodyPr wrap="none" rtlCol="0">
            <a:spAutoFit/>
          </a:bodyPr>
          <a:lstStyle/>
          <a:p>
            <a:r>
              <a:rPr lang="en-US" altLang="ja-JP" sz="1400" b="1">
                <a:solidFill>
                  <a:srgbClr val="2078B4"/>
                </a:solidFill>
              </a:rPr>
              <a:t>—room1</a:t>
            </a:r>
            <a:r>
              <a:rPr lang="en-US" altLang="ja-JP" sz="1400" b="1">
                <a:solidFill>
                  <a:srgbClr val="FF800F"/>
                </a:solidFill>
              </a:rPr>
              <a:t>—room2</a:t>
            </a:r>
            <a:r>
              <a:rPr lang="en-US" altLang="ja-JP" sz="1400" b="1">
                <a:solidFill>
                  <a:srgbClr val="219B21"/>
                </a:solidFill>
              </a:rPr>
              <a:t>—room3</a:t>
            </a:r>
            <a:r>
              <a:rPr lang="en-US" altLang="ja-JP" sz="1400" b="1">
                <a:solidFill>
                  <a:srgbClr val="E377C2"/>
                </a:solidFill>
              </a:rPr>
              <a:t>—outdoor</a:t>
            </a:r>
            <a:endParaRPr kumimoji="1" lang="ja-JP" altLang="en-US" sz="1400" b="1"/>
          </a:p>
        </p:txBody>
      </p:sp>
      <p:sp>
        <p:nvSpPr>
          <p:cNvPr id="35" name="テキスト ボックス 34">
            <a:extLst>
              <a:ext uri="{FF2B5EF4-FFF2-40B4-BE49-F238E27FC236}">
                <a16:creationId xmlns:a16="http://schemas.microsoft.com/office/drawing/2014/main" id="{B6702EB2-D08F-4F7A-AE94-516BE6FFF3E5}"/>
              </a:ext>
            </a:extLst>
          </p:cNvPr>
          <p:cNvSpPr txBox="1"/>
          <p:nvPr/>
        </p:nvSpPr>
        <p:spPr>
          <a:xfrm>
            <a:off x="3666977" y="4616999"/>
            <a:ext cx="1252266" cy="584775"/>
          </a:xfrm>
          <a:prstGeom prst="rect">
            <a:avLst/>
          </a:prstGeom>
          <a:noFill/>
        </p:spPr>
        <p:txBody>
          <a:bodyPr wrap="none" rtlCol="0">
            <a:spAutoFit/>
          </a:bodyPr>
          <a:lstStyle/>
          <a:p>
            <a:r>
              <a:rPr kumimoji="1" lang="en-US" altLang="ja-JP" sz="1600" b="1"/>
              <a:t>damper_θ</a:t>
            </a:r>
          </a:p>
          <a:p>
            <a:r>
              <a:rPr kumimoji="1" lang="en-US" altLang="ja-JP" sz="1600" b="1"/>
              <a:t>(deg)</a:t>
            </a:r>
            <a:endParaRPr kumimoji="1" lang="ja-JP" altLang="en-US" sz="1600" b="1"/>
          </a:p>
        </p:txBody>
      </p:sp>
      <p:sp>
        <p:nvSpPr>
          <p:cNvPr id="36" name="テキスト ボックス 35">
            <a:extLst>
              <a:ext uri="{FF2B5EF4-FFF2-40B4-BE49-F238E27FC236}">
                <a16:creationId xmlns:a16="http://schemas.microsoft.com/office/drawing/2014/main" id="{C34F183E-7DA2-4581-B8A3-145FF75D9A58}"/>
              </a:ext>
            </a:extLst>
          </p:cNvPr>
          <p:cNvSpPr txBox="1"/>
          <p:nvPr/>
        </p:nvSpPr>
        <p:spPr>
          <a:xfrm>
            <a:off x="3666977" y="5294892"/>
            <a:ext cx="1116011" cy="584775"/>
          </a:xfrm>
          <a:prstGeom prst="rect">
            <a:avLst/>
          </a:prstGeom>
          <a:noFill/>
        </p:spPr>
        <p:txBody>
          <a:bodyPr wrap="none" rtlCol="0">
            <a:spAutoFit/>
          </a:bodyPr>
          <a:lstStyle/>
          <a:p>
            <a:r>
              <a:rPr kumimoji="1" lang="en-US" altLang="ja-JP" sz="1600" b="1"/>
              <a:t>flow_rate</a:t>
            </a:r>
          </a:p>
          <a:p>
            <a:r>
              <a:rPr kumimoji="1" lang="en-US" altLang="ja-JP" sz="1600" b="1"/>
              <a:t>(m</a:t>
            </a:r>
            <a:r>
              <a:rPr kumimoji="1" lang="en-US" altLang="ja-JP" sz="1600" b="1" baseline="30000"/>
              <a:t>3</a:t>
            </a:r>
            <a:r>
              <a:rPr kumimoji="1" lang="en-US" altLang="ja-JP" sz="1600" b="1"/>
              <a:t>/h)</a:t>
            </a:r>
            <a:endParaRPr kumimoji="1" lang="ja-JP" altLang="en-US" sz="1600" b="1"/>
          </a:p>
        </p:txBody>
      </p:sp>
      <p:sp>
        <p:nvSpPr>
          <p:cNvPr id="37" name="テキスト ボックス 36">
            <a:extLst>
              <a:ext uri="{FF2B5EF4-FFF2-40B4-BE49-F238E27FC236}">
                <a16:creationId xmlns:a16="http://schemas.microsoft.com/office/drawing/2014/main" id="{B2E8DF93-E1E3-489C-A7FF-BFBA4958B2A6}"/>
              </a:ext>
            </a:extLst>
          </p:cNvPr>
          <p:cNvSpPr txBox="1"/>
          <p:nvPr/>
        </p:nvSpPr>
        <p:spPr>
          <a:xfrm>
            <a:off x="3658485" y="3932823"/>
            <a:ext cx="1064715" cy="584775"/>
          </a:xfrm>
          <a:prstGeom prst="rect">
            <a:avLst/>
          </a:prstGeom>
          <a:noFill/>
        </p:spPr>
        <p:txBody>
          <a:bodyPr wrap="none" rtlCol="0">
            <a:spAutoFit/>
          </a:bodyPr>
          <a:lstStyle/>
          <a:p>
            <a:r>
              <a:rPr kumimoji="1" lang="en-US" altLang="ja-JP" sz="1600" b="1"/>
              <a:t>indoor_</a:t>
            </a:r>
          </a:p>
          <a:p>
            <a:r>
              <a:rPr kumimoji="1" lang="en-US" altLang="ja-JP" sz="1600" b="1"/>
              <a:t>temp(℃)</a:t>
            </a:r>
            <a:endParaRPr kumimoji="1" lang="ja-JP" altLang="en-US" sz="1600" b="1"/>
          </a:p>
        </p:txBody>
      </p:sp>
      <p:sp>
        <p:nvSpPr>
          <p:cNvPr id="39" name="テキスト ボックス 38">
            <a:extLst>
              <a:ext uri="{FF2B5EF4-FFF2-40B4-BE49-F238E27FC236}">
                <a16:creationId xmlns:a16="http://schemas.microsoft.com/office/drawing/2014/main" id="{DC8E8CC1-C7D5-4759-B6C9-91757D2EDEA5}"/>
              </a:ext>
            </a:extLst>
          </p:cNvPr>
          <p:cNvSpPr txBox="1"/>
          <p:nvPr/>
        </p:nvSpPr>
        <p:spPr>
          <a:xfrm>
            <a:off x="5224150" y="935402"/>
            <a:ext cx="3294492" cy="307777"/>
          </a:xfrm>
          <a:prstGeom prst="rect">
            <a:avLst/>
          </a:prstGeom>
          <a:noFill/>
        </p:spPr>
        <p:txBody>
          <a:bodyPr wrap="none" rtlCol="0">
            <a:spAutoFit/>
          </a:bodyPr>
          <a:lstStyle/>
          <a:p>
            <a:r>
              <a:rPr lang="en-US" altLang="ja-JP" sz="1400" b="1">
                <a:solidFill>
                  <a:srgbClr val="2078B4"/>
                </a:solidFill>
              </a:rPr>
              <a:t>—room1</a:t>
            </a:r>
            <a:r>
              <a:rPr lang="en-US" altLang="ja-JP" sz="1400" b="1">
                <a:solidFill>
                  <a:srgbClr val="FF800F"/>
                </a:solidFill>
              </a:rPr>
              <a:t>—room2</a:t>
            </a:r>
            <a:r>
              <a:rPr lang="en-US" altLang="ja-JP" sz="1400" b="1">
                <a:solidFill>
                  <a:srgbClr val="219B21"/>
                </a:solidFill>
              </a:rPr>
              <a:t>—room3</a:t>
            </a:r>
            <a:r>
              <a:rPr lang="en-US" altLang="ja-JP" sz="1400" b="1">
                <a:solidFill>
                  <a:srgbClr val="E377C2"/>
                </a:solidFill>
              </a:rPr>
              <a:t>—outdoor</a:t>
            </a:r>
            <a:endParaRPr kumimoji="1" lang="ja-JP" altLang="en-US" sz="1400" b="1"/>
          </a:p>
        </p:txBody>
      </p:sp>
    </p:spTree>
    <p:extLst>
      <p:ext uri="{BB962C8B-B14F-4D97-AF65-F5344CB8AC3E}">
        <p14:creationId xmlns:p14="http://schemas.microsoft.com/office/powerpoint/2010/main" val="77071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21B4595-13BC-4227-91AE-F75DBE4D07AB}"/>
              </a:ext>
            </a:extLst>
          </p:cNvPr>
          <p:cNvSpPr/>
          <p:nvPr/>
        </p:nvSpPr>
        <p:spPr>
          <a:xfrm>
            <a:off x="272333" y="979397"/>
            <a:ext cx="2640988" cy="461665"/>
          </a:xfrm>
          <a:prstGeom prst="rect">
            <a:avLst/>
          </a:prstGeom>
        </p:spPr>
        <p:txBody>
          <a:bodyPr wrap="square">
            <a:spAutoFit/>
          </a:bodyPr>
          <a:lstStyle/>
          <a:p>
            <a:r>
              <a:rPr lang="ja-JP" altLang="en-US" sz="2400" b="1" dirty="0"/>
              <a:t>研究の流れ</a:t>
            </a:r>
            <a:endParaRPr lang="en-US" altLang="zh-CN" sz="2400" b="1" dirty="0"/>
          </a:p>
        </p:txBody>
      </p:sp>
      <p:sp>
        <p:nvSpPr>
          <p:cNvPr id="5" name="正方形/長方形 4">
            <a:extLst>
              <a:ext uri="{FF2B5EF4-FFF2-40B4-BE49-F238E27FC236}">
                <a16:creationId xmlns:a16="http://schemas.microsoft.com/office/drawing/2014/main" id="{6F60256D-08E2-431A-9104-14847D3FD79C}"/>
              </a:ext>
            </a:extLst>
          </p:cNvPr>
          <p:cNvSpPr/>
          <p:nvPr/>
        </p:nvSpPr>
        <p:spPr>
          <a:xfrm>
            <a:off x="4157137" y="1637061"/>
            <a:ext cx="2893741" cy="830996"/>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設計仕様</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制御ロジックなど</a:t>
            </a:r>
            <a:r>
              <a:rPr lang="en-US" altLang="ja-JP" sz="2400" b="1" dirty="0">
                <a:solidFill>
                  <a:schemeClr val="bg1">
                    <a:lumMod val="75000"/>
                  </a:schemeClr>
                </a:solidFill>
                <a:latin typeface="+mn-ea"/>
                <a:cs typeface="Arial" panose="020B0604020202020204" pitchFamily="34" charset="0"/>
              </a:rPr>
              <a:t>)</a:t>
            </a:r>
          </a:p>
        </p:txBody>
      </p:sp>
      <p:sp>
        <p:nvSpPr>
          <p:cNvPr id="6" name="正方形/長方形 5">
            <a:extLst>
              <a:ext uri="{FF2B5EF4-FFF2-40B4-BE49-F238E27FC236}">
                <a16:creationId xmlns:a16="http://schemas.microsoft.com/office/drawing/2014/main" id="{72DAAB45-D010-4CF9-806E-73579F5D5597}"/>
              </a:ext>
            </a:extLst>
          </p:cNvPr>
          <p:cNvSpPr/>
          <p:nvPr/>
        </p:nvSpPr>
        <p:spPr>
          <a:xfrm>
            <a:off x="899650" y="1642536"/>
            <a:ext cx="2031326" cy="830996"/>
          </a:xfrm>
          <a:prstGeom prst="rect">
            <a:avLst/>
          </a:prstGeom>
          <a:solidFill>
            <a:schemeClr val="bg1">
              <a:lumMod val="85000"/>
            </a:schemeClr>
          </a:solidFill>
          <a:ln w="28575">
            <a:solidFill>
              <a:schemeClr val="tx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建築</a:t>
            </a:r>
            <a:endParaRPr lang="en-US" altLang="ja-JP" sz="2400" b="1" dirty="0">
              <a:solidFill>
                <a:schemeClr val="bg1">
                  <a:lumMod val="75000"/>
                </a:schemeClr>
              </a:solidFill>
              <a:latin typeface="+mn-ea"/>
              <a:cs typeface="Arial" panose="020B0604020202020204" pitchFamily="34" charset="0"/>
            </a:endParaRPr>
          </a:p>
          <a:p>
            <a:pPr algn="ctr"/>
            <a:r>
              <a:rPr lang="ja-JP" altLang="en-US" sz="2400" b="1" dirty="0">
                <a:solidFill>
                  <a:schemeClr val="bg1">
                    <a:lumMod val="75000"/>
                  </a:schemeClr>
                </a:solidFill>
                <a:latin typeface="+mn-ea"/>
                <a:cs typeface="Arial" panose="020B0604020202020204" pitchFamily="34" charset="0"/>
              </a:rPr>
              <a:t>空調システム</a:t>
            </a:r>
            <a:endParaRPr lang="en-US" altLang="ja-JP" sz="2400" b="1" dirty="0">
              <a:solidFill>
                <a:schemeClr val="bg1">
                  <a:lumMod val="75000"/>
                </a:schemeClr>
              </a:solidFill>
              <a:latin typeface="+mn-ea"/>
              <a:cs typeface="Arial" panose="020B0604020202020204" pitchFamily="34" charset="0"/>
            </a:endParaRPr>
          </a:p>
        </p:txBody>
      </p:sp>
      <p:sp>
        <p:nvSpPr>
          <p:cNvPr id="7" name="正方形/長方形 6">
            <a:extLst>
              <a:ext uri="{FF2B5EF4-FFF2-40B4-BE49-F238E27FC236}">
                <a16:creationId xmlns:a16="http://schemas.microsoft.com/office/drawing/2014/main" id="{7FCFA18E-D6D8-4681-821F-F64015F1F326}"/>
              </a:ext>
            </a:extLst>
          </p:cNvPr>
          <p:cNvSpPr/>
          <p:nvPr/>
        </p:nvSpPr>
        <p:spPr>
          <a:xfrm>
            <a:off x="1745044" y="2728203"/>
            <a:ext cx="3570208"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シミュレーションモデル</a:t>
            </a:r>
            <a:endParaRPr lang="en-US" altLang="ja-JP" sz="2400" b="1" dirty="0">
              <a:solidFill>
                <a:schemeClr val="bg1">
                  <a:lumMod val="75000"/>
                </a:schemeClr>
              </a:solidFill>
              <a:latin typeface="+mn-ea"/>
              <a:cs typeface="Arial" panose="020B0604020202020204" pitchFamily="34" charset="0"/>
            </a:endParaRPr>
          </a:p>
        </p:txBody>
      </p:sp>
      <p:sp>
        <p:nvSpPr>
          <p:cNvPr id="8" name="正方形/長方形 7">
            <a:extLst>
              <a:ext uri="{FF2B5EF4-FFF2-40B4-BE49-F238E27FC236}">
                <a16:creationId xmlns:a16="http://schemas.microsoft.com/office/drawing/2014/main" id="{6A997EF3-2294-4623-8851-0229883D6B29}"/>
              </a:ext>
            </a:extLst>
          </p:cNvPr>
          <p:cNvSpPr/>
          <p:nvPr/>
        </p:nvSpPr>
        <p:spPr>
          <a:xfrm>
            <a:off x="4413763" y="3652596"/>
            <a:ext cx="2954655"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不具合の教師データ</a:t>
            </a:r>
            <a:endParaRPr lang="en-US" altLang="ja-JP" sz="2400" b="1" dirty="0">
              <a:latin typeface="+mn-ea"/>
              <a:cs typeface="Arial" panose="020B0604020202020204" pitchFamily="34" charset="0"/>
            </a:endParaRPr>
          </a:p>
        </p:txBody>
      </p:sp>
      <p:sp>
        <p:nvSpPr>
          <p:cNvPr id="9" name="正方形/長方形 8">
            <a:extLst>
              <a:ext uri="{FF2B5EF4-FFF2-40B4-BE49-F238E27FC236}">
                <a16:creationId xmlns:a16="http://schemas.microsoft.com/office/drawing/2014/main" id="{2EF553DD-0058-46CB-9158-3523ADA06429}"/>
              </a:ext>
            </a:extLst>
          </p:cNvPr>
          <p:cNvSpPr/>
          <p:nvPr/>
        </p:nvSpPr>
        <p:spPr>
          <a:xfrm>
            <a:off x="6511121" y="4576428"/>
            <a:ext cx="2396810" cy="461665"/>
          </a:xfrm>
          <a:prstGeom prst="rect">
            <a:avLst/>
          </a:prstGeom>
          <a:solidFill>
            <a:schemeClr val="bg1">
              <a:lumMod val="85000"/>
            </a:schemeClr>
          </a:solidFill>
          <a:ln w="28575">
            <a:solidFill>
              <a:schemeClr val="tx1"/>
            </a:solidFill>
          </a:ln>
        </p:spPr>
        <p:txBody>
          <a:bodyPr wrap="none">
            <a:spAutoFit/>
          </a:bodyPr>
          <a:lstStyle/>
          <a:p>
            <a:r>
              <a:rPr lang="en-US" altLang="ja-JP" sz="2400" b="1" dirty="0">
                <a:latin typeface="+mn-ea"/>
                <a:cs typeface="Arial" panose="020B0604020202020204" pitchFamily="34" charset="0"/>
              </a:rPr>
              <a:t>FDD</a:t>
            </a:r>
            <a:r>
              <a:rPr lang="ja-JP" altLang="en-US" sz="2400" b="1" dirty="0">
                <a:latin typeface="+mn-ea"/>
                <a:cs typeface="Arial" panose="020B0604020202020204" pitchFamily="34" charset="0"/>
              </a:rPr>
              <a:t>用</a:t>
            </a:r>
            <a:r>
              <a:rPr lang="en-US" altLang="ja-JP" sz="2400" b="1" dirty="0">
                <a:latin typeface="+mn-ea"/>
                <a:cs typeface="Arial" panose="020B0604020202020204" pitchFamily="34" charset="0"/>
              </a:rPr>
              <a:t>AI</a:t>
            </a:r>
            <a:r>
              <a:rPr lang="ja-JP" altLang="en-US" sz="2400" b="1" dirty="0">
                <a:latin typeface="+mn-ea"/>
                <a:cs typeface="Arial" panose="020B0604020202020204" pitchFamily="34" charset="0"/>
              </a:rPr>
              <a:t>モデル</a:t>
            </a:r>
            <a:endParaRPr lang="en-US" altLang="ja-JP" sz="2400" b="1" dirty="0">
              <a:latin typeface="+mn-ea"/>
              <a:cs typeface="Arial" panose="020B0604020202020204" pitchFamily="34" charset="0"/>
            </a:endParaRPr>
          </a:p>
        </p:txBody>
      </p:sp>
      <p:sp>
        <p:nvSpPr>
          <p:cNvPr id="10" name="正方形/長方形 9">
            <a:extLst>
              <a:ext uri="{FF2B5EF4-FFF2-40B4-BE49-F238E27FC236}">
                <a16:creationId xmlns:a16="http://schemas.microsoft.com/office/drawing/2014/main" id="{5F59C578-080D-4371-A5A7-847C7AD831B8}"/>
              </a:ext>
            </a:extLst>
          </p:cNvPr>
          <p:cNvSpPr/>
          <p:nvPr/>
        </p:nvSpPr>
        <p:spPr>
          <a:xfrm>
            <a:off x="8333782" y="5489684"/>
            <a:ext cx="3262432"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他のシステムへの展開</a:t>
            </a:r>
            <a:endParaRPr lang="en-US" altLang="ja-JP" sz="2400" b="1" dirty="0">
              <a:solidFill>
                <a:schemeClr val="bg1">
                  <a:lumMod val="75000"/>
                </a:schemeClr>
              </a:solidFill>
              <a:latin typeface="+mn-ea"/>
              <a:cs typeface="Arial" panose="020B0604020202020204" pitchFamily="34" charset="0"/>
            </a:endParaRPr>
          </a:p>
        </p:txBody>
      </p:sp>
      <p:sp>
        <p:nvSpPr>
          <p:cNvPr id="11" name="正方形/長方形 10">
            <a:extLst>
              <a:ext uri="{FF2B5EF4-FFF2-40B4-BE49-F238E27FC236}">
                <a16:creationId xmlns:a16="http://schemas.microsoft.com/office/drawing/2014/main" id="{11E45E4E-24FA-4DDF-9F62-5B6FC9E67BF3}"/>
              </a:ext>
            </a:extLst>
          </p:cNvPr>
          <p:cNvSpPr/>
          <p:nvPr/>
        </p:nvSpPr>
        <p:spPr>
          <a:xfrm>
            <a:off x="6527832" y="2716758"/>
            <a:ext cx="1107996"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不具合</a:t>
            </a:r>
            <a:endParaRPr lang="en-US" altLang="ja-JP" sz="2400" b="1" dirty="0">
              <a:solidFill>
                <a:schemeClr val="bg1">
                  <a:lumMod val="75000"/>
                </a:schemeClr>
              </a:solidFill>
              <a:latin typeface="+mn-ea"/>
              <a:cs typeface="Arial" panose="020B0604020202020204" pitchFamily="34" charset="0"/>
            </a:endParaRPr>
          </a:p>
        </p:txBody>
      </p:sp>
      <p:sp>
        <p:nvSpPr>
          <p:cNvPr id="12" name="正方形/長方形 11">
            <a:extLst>
              <a:ext uri="{FF2B5EF4-FFF2-40B4-BE49-F238E27FC236}">
                <a16:creationId xmlns:a16="http://schemas.microsoft.com/office/drawing/2014/main" id="{8AE89CFD-2528-4B01-9DE7-239466E97B67}"/>
              </a:ext>
            </a:extLst>
          </p:cNvPr>
          <p:cNvSpPr/>
          <p:nvPr/>
        </p:nvSpPr>
        <p:spPr>
          <a:xfrm>
            <a:off x="5538736" y="5512266"/>
            <a:ext cx="1415773"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転移学習</a:t>
            </a:r>
            <a:endParaRPr lang="en-US" altLang="ja-JP" sz="2400" b="1" dirty="0">
              <a:solidFill>
                <a:schemeClr val="bg1">
                  <a:lumMod val="75000"/>
                </a:schemeClr>
              </a:solidFill>
              <a:latin typeface="+mn-ea"/>
              <a:cs typeface="Arial" panose="020B0604020202020204" pitchFamily="34" charset="0"/>
            </a:endParaRPr>
          </a:p>
        </p:txBody>
      </p:sp>
      <p:cxnSp>
        <p:nvCxnSpPr>
          <p:cNvPr id="13" name="直線矢印コネクタ 12">
            <a:extLst>
              <a:ext uri="{FF2B5EF4-FFF2-40B4-BE49-F238E27FC236}">
                <a16:creationId xmlns:a16="http://schemas.microsoft.com/office/drawing/2014/main" id="{3E1D9247-66DC-464C-AB18-251E6864AF82}"/>
              </a:ext>
            </a:extLst>
          </p:cNvPr>
          <p:cNvCxnSpPr>
            <a:cxnSpLocks/>
          </p:cNvCxnSpPr>
          <p:nvPr/>
        </p:nvCxnSpPr>
        <p:spPr>
          <a:xfrm flipH="1">
            <a:off x="6018607" y="2955753"/>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4" name="コネクタ: カギ線 13">
            <a:extLst>
              <a:ext uri="{FF2B5EF4-FFF2-40B4-BE49-F238E27FC236}">
                <a16:creationId xmlns:a16="http://schemas.microsoft.com/office/drawing/2014/main" id="{A85D0CA9-5BAD-43CB-BA82-2EF8387890F6}"/>
              </a:ext>
            </a:extLst>
          </p:cNvPr>
          <p:cNvCxnSpPr>
            <a:cxnSpLocks/>
            <a:stCxn id="6" idx="3"/>
            <a:endCxn id="7" idx="0"/>
          </p:cNvCxnSpPr>
          <p:nvPr/>
        </p:nvCxnSpPr>
        <p:spPr>
          <a:xfrm>
            <a:off x="2930976" y="2058034"/>
            <a:ext cx="599172" cy="670169"/>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5" name="コネクタ: カギ線 14">
            <a:extLst>
              <a:ext uri="{FF2B5EF4-FFF2-40B4-BE49-F238E27FC236}">
                <a16:creationId xmlns:a16="http://schemas.microsoft.com/office/drawing/2014/main" id="{8B837297-E991-4837-B5A1-2022FE7F3E73}"/>
              </a:ext>
            </a:extLst>
          </p:cNvPr>
          <p:cNvCxnSpPr>
            <a:cxnSpLocks/>
            <a:stCxn id="7" idx="3"/>
            <a:endCxn id="8" idx="0"/>
          </p:cNvCxnSpPr>
          <p:nvPr/>
        </p:nvCxnSpPr>
        <p:spPr>
          <a:xfrm>
            <a:off x="5315252" y="2959036"/>
            <a:ext cx="575839" cy="693560"/>
          </a:xfrm>
          <a:prstGeom prst="bentConnector2">
            <a:avLst/>
          </a:prstGeom>
          <a:solidFill>
            <a:schemeClr val="bg1">
              <a:lumMod val="85000"/>
            </a:schemeClr>
          </a:solidFill>
          <a:ln w="28575">
            <a:solidFill>
              <a:schemeClr val="tx1"/>
            </a:solidFill>
            <a:headEnd type="none" w="med" len="med"/>
            <a:tailEnd type="triangle" w="med" len="med"/>
          </a:ln>
        </p:spPr>
      </p:cxnSp>
      <p:sp>
        <p:nvSpPr>
          <p:cNvPr id="16" name="正方形/長方形 15">
            <a:extLst>
              <a:ext uri="{FF2B5EF4-FFF2-40B4-BE49-F238E27FC236}">
                <a16:creationId xmlns:a16="http://schemas.microsoft.com/office/drawing/2014/main" id="{89722D63-7BEC-4679-A5A8-EE5EF3F6AC7A}"/>
              </a:ext>
            </a:extLst>
          </p:cNvPr>
          <p:cNvSpPr/>
          <p:nvPr/>
        </p:nvSpPr>
        <p:spPr>
          <a:xfrm>
            <a:off x="2569984" y="4391761"/>
            <a:ext cx="2672527" cy="830997"/>
          </a:xfrm>
          <a:prstGeom prst="rect">
            <a:avLst/>
          </a:prstGeom>
          <a:noFill/>
          <a:ln w="28575">
            <a:solidFill>
              <a:schemeClr val="bg1"/>
            </a:solidFill>
          </a:ln>
        </p:spPr>
        <p:txBody>
          <a:bodyPr wrap="none">
            <a:spAutoFit/>
          </a:bodyPr>
          <a:lstStyle/>
          <a:p>
            <a:pPr algn="ctr"/>
            <a:r>
              <a:rPr lang="ja-JP" altLang="en-US" sz="2400" b="1" dirty="0">
                <a:latin typeface="+mn-ea"/>
                <a:cs typeface="Arial" panose="020B0604020202020204" pitchFamily="34" charset="0"/>
              </a:rPr>
              <a:t>深層学習</a:t>
            </a:r>
            <a:endParaRPr lang="en-US" altLang="ja-JP" sz="2400" b="1" dirty="0">
              <a:latin typeface="+mn-ea"/>
              <a:cs typeface="Arial" panose="020B0604020202020204" pitchFamily="34" charset="0"/>
            </a:endParaRPr>
          </a:p>
          <a:p>
            <a:pPr algn="ctr"/>
            <a:r>
              <a:rPr lang="en-US" altLang="ja-JP" sz="2400" b="1" dirty="0">
                <a:latin typeface="+mn-ea"/>
                <a:cs typeface="Arial" panose="020B0604020202020204" pitchFamily="34" charset="0"/>
              </a:rPr>
              <a:t>(CNN</a:t>
            </a:r>
            <a:r>
              <a:rPr lang="ja-JP" altLang="en-US" sz="2400" b="1" dirty="0">
                <a:latin typeface="+mn-ea"/>
                <a:cs typeface="Arial" panose="020B0604020202020204" pitchFamily="34" charset="0"/>
              </a:rPr>
              <a:t>など</a:t>
            </a:r>
            <a:r>
              <a:rPr lang="en-US" altLang="ja-JP" sz="2400" b="1" dirty="0">
                <a:latin typeface="+mn-ea"/>
                <a:cs typeface="Arial" panose="020B0604020202020204" pitchFamily="34" charset="0"/>
              </a:rPr>
              <a:t>)</a:t>
            </a:r>
            <a:r>
              <a:rPr lang="ja-JP" altLang="en-US" sz="2400" b="1" dirty="0">
                <a:latin typeface="+mn-ea"/>
                <a:cs typeface="Arial" panose="020B0604020202020204" pitchFamily="34" charset="0"/>
              </a:rPr>
              <a:t>の訓練</a:t>
            </a:r>
            <a:endParaRPr lang="en-US" altLang="ja-JP" sz="2400" b="1" dirty="0">
              <a:latin typeface="+mn-ea"/>
              <a:cs typeface="Arial" panose="020B0604020202020204" pitchFamily="34" charset="0"/>
            </a:endParaRPr>
          </a:p>
        </p:txBody>
      </p:sp>
      <p:cxnSp>
        <p:nvCxnSpPr>
          <p:cNvPr id="17" name="直線矢印コネクタ 16">
            <a:extLst>
              <a:ext uri="{FF2B5EF4-FFF2-40B4-BE49-F238E27FC236}">
                <a16:creationId xmlns:a16="http://schemas.microsoft.com/office/drawing/2014/main" id="{357AA34D-2737-47ED-A806-0701EF3EC589}"/>
              </a:ext>
            </a:extLst>
          </p:cNvPr>
          <p:cNvCxnSpPr>
            <a:cxnSpLocks/>
          </p:cNvCxnSpPr>
          <p:nvPr/>
        </p:nvCxnSpPr>
        <p:spPr>
          <a:xfrm flipH="1">
            <a:off x="3714134" y="2078552"/>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8" name="コネクタ: カギ線 17">
            <a:extLst>
              <a:ext uri="{FF2B5EF4-FFF2-40B4-BE49-F238E27FC236}">
                <a16:creationId xmlns:a16="http://schemas.microsoft.com/office/drawing/2014/main" id="{F34721A6-411B-460E-AC95-AD1618E73E81}"/>
              </a:ext>
            </a:extLst>
          </p:cNvPr>
          <p:cNvCxnSpPr>
            <a:cxnSpLocks/>
            <a:stCxn id="8" idx="2"/>
            <a:endCxn id="9" idx="1"/>
          </p:cNvCxnSpPr>
          <p:nvPr/>
        </p:nvCxnSpPr>
        <p:spPr>
          <a:xfrm rot="16200000" flipH="1">
            <a:off x="5854606" y="4150746"/>
            <a:ext cx="693000" cy="620030"/>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9" name="コネクタ: カギ線 18">
            <a:extLst>
              <a:ext uri="{FF2B5EF4-FFF2-40B4-BE49-F238E27FC236}">
                <a16:creationId xmlns:a16="http://schemas.microsoft.com/office/drawing/2014/main" id="{A27A1C49-9585-4B10-92F3-D2F315C977E7}"/>
              </a:ext>
            </a:extLst>
          </p:cNvPr>
          <p:cNvCxnSpPr>
            <a:cxnSpLocks/>
            <a:stCxn id="9" idx="2"/>
            <a:endCxn id="10" idx="1"/>
          </p:cNvCxnSpPr>
          <p:nvPr/>
        </p:nvCxnSpPr>
        <p:spPr>
          <a:xfrm rot="16200000" flipH="1">
            <a:off x="7680442" y="5067177"/>
            <a:ext cx="682424" cy="624256"/>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20" name="直線矢印コネクタ 19">
            <a:extLst>
              <a:ext uri="{FF2B5EF4-FFF2-40B4-BE49-F238E27FC236}">
                <a16:creationId xmlns:a16="http://schemas.microsoft.com/office/drawing/2014/main" id="{F2180AA1-093D-4390-92BF-5361A9F056D0}"/>
              </a:ext>
            </a:extLst>
          </p:cNvPr>
          <p:cNvCxnSpPr>
            <a:cxnSpLocks/>
          </p:cNvCxnSpPr>
          <p:nvPr/>
        </p:nvCxnSpPr>
        <p:spPr>
          <a:xfrm>
            <a:off x="5242511" y="4807259"/>
            <a:ext cx="519157"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21" name="直線矢印コネクタ 20">
            <a:extLst>
              <a:ext uri="{FF2B5EF4-FFF2-40B4-BE49-F238E27FC236}">
                <a16:creationId xmlns:a16="http://schemas.microsoft.com/office/drawing/2014/main" id="{D2FDD755-09B6-452E-9571-967D51A88FEF}"/>
              </a:ext>
            </a:extLst>
          </p:cNvPr>
          <p:cNvCxnSpPr>
            <a:cxnSpLocks/>
          </p:cNvCxnSpPr>
          <p:nvPr/>
        </p:nvCxnSpPr>
        <p:spPr>
          <a:xfrm>
            <a:off x="7039298" y="5739833"/>
            <a:ext cx="519157" cy="0"/>
          </a:xfrm>
          <a:prstGeom prst="straightConnector1">
            <a:avLst/>
          </a:prstGeom>
          <a:solidFill>
            <a:schemeClr val="bg1">
              <a:lumMod val="85000"/>
            </a:schemeClr>
          </a:solidFill>
          <a:ln w="28575">
            <a:solidFill>
              <a:schemeClr val="tx1"/>
            </a:solidFill>
            <a:headEnd type="none" w="med" len="med"/>
            <a:tailEnd type="triangle" w="med" len="med"/>
          </a:ln>
        </p:spPr>
      </p:cxnSp>
    </p:spTree>
    <p:extLst>
      <p:ext uri="{BB962C8B-B14F-4D97-AF65-F5344CB8AC3E}">
        <p14:creationId xmlns:p14="http://schemas.microsoft.com/office/powerpoint/2010/main" val="321271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B67F82-EEA9-4507-B986-CD77ACCD880D}"/>
              </a:ext>
            </a:extLst>
          </p:cNvPr>
          <p:cNvPicPr/>
          <p:nvPr/>
        </p:nvPicPr>
        <p:blipFill>
          <a:blip r:embed="rId3">
            <a:grayscl/>
          </a:blip>
          <a:stretch>
            <a:fillRect/>
          </a:stretch>
        </p:blipFill>
        <p:spPr>
          <a:xfrm>
            <a:off x="1893957" y="3095356"/>
            <a:ext cx="6254957" cy="3251575"/>
          </a:xfrm>
          <a:prstGeom prst="rect">
            <a:avLst/>
          </a:prstGeom>
        </p:spPr>
      </p:pic>
      <p:sp>
        <p:nvSpPr>
          <p:cNvPr id="5" name="テキスト ボックス 4">
            <a:extLst>
              <a:ext uri="{FF2B5EF4-FFF2-40B4-BE49-F238E27FC236}">
                <a16:creationId xmlns:a16="http://schemas.microsoft.com/office/drawing/2014/main" id="{6A54B47B-EFAC-43AE-99D9-8F8E3EF2814B}"/>
              </a:ext>
            </a:extLst>
          </p:cNvPr>
          <p:cNvSpPr txBox="1"/>
          <p:nvPr/>
        </p:nvSpPr>
        <p:spPr>
          <a:xfrm>
            <a:off x="4626772" y="1551477"/>
            <a:ext cx="1890261"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pressure_sensor</a:t>
            </a:r>
            <a:endParaRPr kumimoji="1" lang="ja-JP" altLang="en-US">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81A6D1FB-9820-42C1-94C7-F9F5640DB361}"/>
              </a:ext>
            </a:extLst>
          </p:cNvPr>
          <p:cNvSpPr txBox="1"/>
          <p:nvPr/>
        </p:nvSpPr>
        <p:spPr>
          <a:xfrm>
            <a:off x="445176" y="2635618"/>
            <a:ext cx="2287806"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indoor_temp_sensor</a:t>
            </a:r>
            <a:endParaRPr kumimoji="1" lang="ja-JP" altLang="en-US">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62A1A65F-D57F-46EC-9D4B-7E99053E401E}"/>
              </a:ext>
            </a:extLst>
          </p:cNvPr>
          <p:cNvSpPr txBox="1"/>
          <p:nvPr/>
        </p:nvSpPr>
        <p:spPr>
          <a:xfrm>
            <a:off x="1376221" y="2329768"/>
            <a:ext cx="1779077"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VAV_damper_</a:t>
            </a:r>
            <a:r>
              <a:rPr kumimoji="1" lang="en-US" altLang="ja-JP" i="1">
                <a:latin typeface="Arial" panose="020B0604020202020204" pitchFamily="34" charset="0"/>
                <a:cs typeface="Arial" panose="020B0604020202020204" pitchFamily="34" charset="0"/>
              </a:rPr>
              <a:t>θ</a:t>
            </a:r>
            <a:endParaRPr kumimoji="1" lang="ja-JP" altLang="en-US" i="1">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C4E4DF9C-9B17-4478-BFE9-6829EDF6DD0B}"/>
              </a:ext>
            </a:extLst>
          </p:cNvPr>
          <p:cNvSpPr txBox="1"/>
          <p:nvPr/>
        </p:nvSpPr>
        <p:spPr>
          <a:xfrm>
            <a:off x="2347487" y="2023919"/>
            <a:ext cx="1120820"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flow_rate</a:t>
            </a:r>
            <a:endParaRPr kumimoji="1" lang="ja-JP" altLang="en-US" i="1">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17230483-C28C-4A31-9B5A-14FC1BC28755}"/>
              </a:ext>
            </a:extLst>
          </p:cNvPr>
          <p:cNvSpPr txBox="1"/>
          <p:nvPr/>
        </p:nvSpPr>
        <p:spPr>
          <a:xfrm>
            <a:off x="4000441" y="2508355"/>
            <a:ext cx="1428596"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indoor_CO2</a:t>
            </a:r>
            <a:endParaRPr kumimoji="1" lang="ja-JP" altLang="en-US" i="1">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E39022BC-6D14-4353-9C4C-10C6E5805009}"/>
              </a:ext>
            </a:extLst>
          </p:cNvPr>
          <p:cNvSpPr txBox="1"/>
          <p:nvPr/>
        </p:nvSpPr>
        <p:spPr>
          <a:xfrm>
            <a:off x="2712909" y="1718070"/>
            <a:ext cx="1287532"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indoor_RH</a:t>
            </a:r>
            <a:endParaRPr kumimoji="1" lang="ja-JP" altLang="en-US" i="1">
              <a:latin typeface="Arial" panose="020B0604020202020204" pitchFamily="34" charset="0"/>
              <a:cs typeface="Arial" panose="020B0604020202020204" pitchFamily="34" charset="0"/>
            </a:endParaRPr>
          </a:p>
        </p:txBody>
      </p:sp>
      <p:sp>
        <p:nvSpPr>
          <p:cNvPr id="11" name="テキスト ボックス 10">
            <a:extLst>
              <a:ext uri="{FF2B5EF4-FFF2-40B4-BE49-F238E27FC236}">
                <a16:creationId xmlns:a16="http://schemas.microsoft.com/office/drawing/2014/main" id="{4EC96494-A4DF-4C8D-BD62-3682D7A19EF2}"/>
              </a:ext>
            </a:extLst>
          </p:cNvPr>
          <p:cNvSpPr txBox="1"/>
          <p:nvPr/>
        </p:nvSpPr>
        <p:spPr>
          <a:xfrm>
            <a:off x="4000441" y="2189397"/>
            <a:ext cx="1903085"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indoor_temp_set</a:t>
            </a:r>
            <a:endParaRPr kumimoji="1" lang="ja-JP" altLang="en-US" i="1">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DC57EFAE-C549-4C79-972C-BCFCBB1BF359}"/>
              </a:ext>
            </a:extLst>
          </p:cNvPr>
          <p:cNvSpPr txBox="1"/>
          <p:nvPr/>
        </p:nvSpPr>
        <p:spPr>
          <a:xfrm>
            <a:off x="4224622" y="1870437"/>
            <a:ext cx="2018501"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pressure_setpoint</a:t>
            </a:r>
            <a:endParaRPr kumimoji="1" lang="ja-JP" altLang="en-US" i="1">
              <a:latin typeface="Arial" panose="020B0604020202020204" pitchFamily="34" charset="0"/>
              <a:cs typeface="Arial" panose="020B0604020202020204" pitchFamily="34" charset="0"/>
            </a:endParaRPr>
          </a:p>
        </p:txBody>
      </p:sp>
      <p:sp>
        <p:nvSpPr>
          <p:cNvPr id="13" name="テキスト ボックス 12">
            <a:extLst>
              <a:ext uri="{FF2B5EF4-FFF2-40B4-BE49-F238E27FC236}">
                <a16:creationId xmlns:a16="http://schemas.microsoft.com/office/drawing/2014/main" id="{0B610A30-B070-4520-AC4B-498109C3E6E4}"/>
              </a:ext>
            </a:extLst>
          </p:cNvPr>
          <p:cNvSpPr txBox="1"/>
          <p:nvPr/>
        </p:nvSpPr>
        <p:spPr>
          <a:xfrm>
            <a:off x="5114363" y="1232517"/>
            <a:ext cx="1723549"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supply_fan_inv</a:t>
            </a:r>
            <a:endParaRPr kumimoji="1" lang="ja-JP" altLang="en-US">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991B07A1-B7BD-4E66-BDC6-E9D6E8928195}"/>
              </a:ext>
            </a:extLst>
          </p:cNvPr>
          <p:cNvSpPr txBox="1"/>
          <p:nvPr/>
        </p:nvSpPr>
        <p:spPr>
          <a:xfrm>
            <a:off x="5531536" y="913557"/>
            <a:ext cx="1659429"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return_fan_inv</a:t>
            </a:r>
            <a:endParaRPr kumimoji="1" lang="ja-JP" altLang="en-US">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9E3F0F0E-53D9-44D4-8B84-15A3CBED3E35}"/>
              </a:ext>
            </a:extLst>
          </p:cNvPr>
          <p:cNvSpPr txBox="1"/>
          <p:nvPr/>
        </p:nvSpPr>
        <p:spPr>
          <a:xfrm>
            <a:off x="7311506" y="913557"/>
            <a:ext cx="1877437"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supply_air_temp</a:t>
            </a:r>
            <a:endParaRPr kumimoji="1" lang="ja-JP" altLang="en-US" i="1">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86A69952-8C52-473E-B451-1A0D1AFE06A5}"/>
              </a:ext>
            </a:extLst>
          </p:cNvPr>
          <p:cNvSpPr txBox="1"/>
          <p:nvPr/>
        </p:nvSpPr>
        <p:spPr>
          <a:xfrm>
            <a:off x="7640872" y="1208988"/>
            <a:ext cx="1826141"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mixed_air_temp</a:t>
            </a:r>
            <a:endParaRPr kumimoji="1" lang="ja-JP" altLang="en-US" i="1">
              <a:latin typeface="Arial" panose="020B0604020202020204" pitchFamily="34" charset="0"/>
              <a:cs typeface="Arial" panose="020B0604020202020204" pitchFamily="34" charset="0"/>
            </a:endParaRPr>
          </a:p>
        </p:txBody>
      </p:sp>
      <p:sp>
        <p:nvSpPr>
          <p:cNvPr id="17" name="テキスト ボックス 16">
            <a:extLst>
              <a:ext uri="{FF2B5EF4-FFF2-40B4-BE49-F238E27FC236}">
                <a16:creationId xmlns:a16="http://schemas.microsoft.com/office/drawing/2014/main" id="{A483AC06-72DC-4EC5-94FE-380701D18A57}"/>
              </a:ext>
            </a:extLst>
          </p:cNvPr>
          <p:cNvSpPr txBox="1"/>
          <p:nvPr/>
        </p:nvSpPr>
        <p:spPr>
          <a:xfrm>
            <a:off x="7980469" y="1504419"/>
            <a:ext cx="1967205"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mixed_damper_</a:t>
            </a:r>
            <a:r>
              <a:rPr kumimoji="1" lang="en-US" altLang="ja-JP" i="1">
                <a:latin typeface="Arial" panose="020B0604020202020204" pitchFamily="34" charset="0"/>
                <a:cs typeface="Arial" panose="020B0604020202020204" pitchFamily="34" charset="0"/>
              </a:rPr>
              <a:t>θ</a:t>
            </a:r>
            <a:endParaRPr kumimoji="1" lang="ja-JP" altLang="en-US" i="1">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23D57A4E-5A96-40E5-98D5-F26ADF267D1F}"/>
              </a:ext>
            </a:extLst>
          </p:cNvPr>
          <p:cNvSpPr txBox="1"/>
          <p:nvPr/>
        </p:nvSpPr>
        <p:spPr>
          <a:xfrm>
            <a:off x="8258492" y="1799850"/>
            <a:ext cx="2313454"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supply_air_temp_set</a:t>
            </a:r>
            <a:endParaRPr kumimoji="1" lang="ja-JP" altLang="en-US" i="1">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a16="http://schemas.microsoft.com/office/drawing/2014/main" id="{67CA5E3A-446A-43C9-AAFD-8C1743B18699}"/>
              </a:ext>
            </a:extLst>
          </p:cNvPr>
          <p:cNvSpPr txBox="1"/>
          <p:nvPr/>
        </p:nvSpPr>
        <p:spPr>
          <a:xfrm>
            <a:off x="8553942" y="2095281"/>
            <a:ext cx="2121093"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water_return_temp</a:t>
            </a:r>
            <a:endParaRPr kumimoji="1" lang="ja-JP" altLang="en-US" i="1">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a16="http://schemas.microsoft.com/office/drawing/2014/main" id="{3C285297-A06E-44DB-A2BD-E4BEEFBDB35E}"/>
              </a:ext>
            </a:extLst>
          </p:cNvPr>
          <p:cNvSpPr txBox="1"/>
          <p:nvPr/>
        </p:nvSpPr>
        <p:spPr>
          <a:xfrm>
            <a:off x="8849392" y="2390712"/>
            <a:ext cx="1813317"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water_flow_rate</a:t>
            </a:r>
            <a:endParaRPr kumimoji="1" lang="ja-JP" altLang="en-US" i="1">
              <a:latin typeface="Arial" panose="020B0604020202020204" pitchFamily="34" charset="0"/>
              <a:cs typeface="Arial" panose="020B0604020202020204" pitchFamily="34" charset="0"/>
            </a:endParaRPr>
          </a:p>
        </p:txBody>
      </p:sp>
      <p:sp>
        <p:nvSpPr>
          <p:cNvPr id="21" name="テキスト ボックス 20">
            <a:extLst>
              <a:ext uri="{FF2B5EF4-FFF2-40B4-BE49-F238E27FC236}">
                <a16:creationId xmlns:a16="http://schemas.microsoft.com/office/drawing/2014/main" id="{6517C1CD-C26C-470A-97E8-DFF9D45AA921}"/>
              </a:ext>
            </a:extLst>
          </p:cNvPr>
          <p:cNvSpPr txBox="1"/>
          <p:nvPr/>
        </p:nvSpPr>
        <p:spPr>
          <a:xfrm>
            <a:off x="9144842" y="2686143"/>
            <a:ext cx="2262158"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supply_air_pressure</a:t>
            </a:r>
            <a:endParaRPr kumimoji="1" lang="ja-JP" altLang="en-US" i="1">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041183AE-627E-46E0-A744-6014F1C1B249}"/>
              </a:ext>
            </a:extLst>
          </p:cNvPr>
          <p:cNvSpPr txBox="1"/>
          <p:nvPr/>
        </p:nvSpPr>
        <p:spPr>
          <a:xfrm>
            <a:off x="9440867" y="2981574"/>
            <a:ext cx="1608133"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outdoor_temp</a:t>
            </a:r>
            <a:endParaRPr kumimoji="1" lang="ja-JP" altLang="en-US" i="1">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id="{4B03ECA7-FC7C-4CAB-A95D-5E1E22BB02C6}"/>
              </a:ext>
            </a:extLst>
          </p:cNvPr>
          <p:cNvSpPr txBox="1"/>
          <p:nvPr/>
        </p:nvSpPr>
        <p:spPr>
          <a:xfrm>
            <a:off x="9756050" y="3277005"/>
            <a:ext cx="1428596"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outdoor_RH</a:t>
            </a:r>
            <a:endParaRPr kumimoji="1" lang="ja-JP" altLang="en-US" i="1">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42FAB47B-BE9A-4E92-B802-B7C8B1606586}"/>
              </a:ext>
            </a:extLst>
          </p:cNvPr>
          <p:cNvSpPr txBox="1"/>
          <p:nvPr/>
        </p:nvSpPr>
        <p:spPr>
          <a:xfrm>
            <a:off x="9793749" y="3606399"/>
            <a:ext cx="2326278"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energy_consumption</a:t>
            </a:r>
            <a:endParaRPr kumimoji="1" lang="ja-JP" altLang="en-US" i="1">
              <a:latin typeface="Arial" panose="020B0604020202020204" pitchFamily="34" charset="0"/>
              <a:cs typeface="Arial" panose="020B0604020202020204" pitchFamily="34" charset="0"/>
            </a:endParaRPr>
          </a:p>
        </p:txBody>
      </p:sp>
      <p:cxnSp>
        <p:nvCxnSpPr>
          <p:cNvPr id="26" name="直線コネクタ 25">
            <a:extLst>
              <a:ext uri="{FF2B5EF4-FFF2-40B4-BE49-F238E27FC236}">
                <a16:creationId xmlns:a16="http://schemas.microsoft.com/office/drawing/2014/main" id="{E0D5DFB2-D70C-4B44-8225-AF7D197167AE}"/>
              </a:ext>
            </a:extLst>
          </p:cNvPr>
          <p:cNvCxnSpPr/>
          <p:nvPr/>
        </p:nvCxnSpPr>
        <p:spPr>
          <a:xfrm flipH="1" flipV="1">
            <a:off x="2347487" y="2981574"/>
            <a:ext cx="205213" cy="24740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0FAF407-DEA0-4B21-B3A9-B5B8386075C7}"/>
              </a:ext>
            </a:extLst>
          </p:cNvPr>
          <p:cNvCxnSpPr>
            <a:cxnSpLocks/>
          </p:cNvCxnSpPr>
          <p:nvPr/>
        </p:nvCxnSpPr>
        <p:spPr>
          <a:xfrm flipH="1" flipV="1">
            <a:off x="2907897" y="2716636"/>
            <a:ext cx="200940" cy="53220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E6AFD5D-6C02-4D1B-80C5-1D62B9EB896A}"/>
              </a:ext>
            </a:extLst>
          </p:cNvPr>
          <p:cNvCxnSpPr>
            <a:cxnSpLocks/>
          </p:cNvCxnSpPr>
          <p:nvPr/>
        </p:nvCxnSpPr>
        <p:spPr>
          <a:xfrm flipH="1" flipV="1">
            <a:off x="3266241" y="2374063"/>
            <a:ext cx="381100" cy="87477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0586552-4F2A-4289-8685-22E3CC5008F4}"/>
              </a:ext>
            </a:extLst>
          </p:cNvPr>
          <p:cNvCxnSpPr>
            <a:cxnSpLocks/>
          </p:cNvCxnSpPr>
          <p:nvPr/>
        </p:nvCxnSpPr>
        <p:spPr>
          <a:xfrm flipH="1" flipV="1">
            <a:off x="3640971" y="2095281"/>
            <a:ext cx="544427" cy="113369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F7FBED5D-59C9-42F3-8804-8B66EBC720EA}"/>
              </a:ext>
            </a:extLst>
          </p:cNvPr>
          <p:cNvCxnSpPr>
            <a:cxnSpLocks/>
          </p:cNvCxnSpPr>
          <p:nvPr/>
        </p:nvCxnSpPr>
        <p:spPr>
          <a:xfrm flipV="1">
            <a:off x="4735635" y="2877687"/>
            <a:ext cx="161122" cy="37530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A2651FE-486C-4A13-B309-076A210B77C9}"/>
              </a:ext>
            </a:extLst>
          </p:cNvPr>
          <p:cNvCxnSpPr>
            <a:cxnSpLocks/>
          </p:cNvCxnSpPr>
          <p:nvPr/>
        </p:nvCxnSpPr>
        <p:spPr>
          <a:xfrm flipV="1">
            <a:off x="5267915" y="2556652"/>
            <a:ext cx="179079" cy="69975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884EC78-084E-441C-B0A8-5A83B8EA2A35}"/>
              </a:ext>
            </a:extLst>
          </p:cNvPr>
          <p:cNvCxnSpPr>
            <a:cxnSpLocks/>
          </p:cNvCxnSpPr>
          <p:nvPr/>
        </p:nvCxnSpPr>
        <p:spPr>
          <a:xfrm flipV="1">
            <a:off x="5639073" y="2239769"/>
            <a:ext cx="287585" cy="97442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E258E44-A006-4770-9FBF-5B7622A9F022}"/>
              </a:ext>
            </a:extLst>
          </p:cNvPr>
          <p:cNvCxnSpPr>
            <a:cxnSpLocks/>
          </p:cNvCxnSpPr>
          <p:nvPr/>
        </p:nvCxnSpPr>
        <p:spPr>
          <a:xfrm flipV="1">
            <a:off x="5825977" y="1902736"/>
            <a:ext cx="437019" cy="131904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45FBBBA-1882-4EA5-B234-18BC39DFE12C}"/>
              </a:ext>
            </a:extLst>
          </p:cNvPr>
          <p:cNvCxnSpPr>
            <a:cxnSpLocks/>
          </p:cNvCxnSpPr>
          <p:nvPr/>
        </p:nvCxnSpPr>
        <p:spPr>
          <a:xfrm flipV="1">
            <a:off x="6003598" y="1578320"/>
            <a:ext cx="534975" cy="163443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AF9C083-756E-4DAD-87C9-AB4A0A1825EC}"/>
              </a:ext>
            </a:extLst>
          </p:cNvPr>
          <p:cNvCxnSpPr>
            <a:cxnSpLocks/>
          </p:cNvCxnSpPr>
          <p:nvPr/>
        </p:nvCxnSpPr>
        <p:spPr>
          <a:xfrm flipV="1">
            <a:off x="6166667" y="1263072"/>
            <a:ext cx="654157" cy="19587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2FC3A30-A5EA-4074-98A1-794795C789C5}"/>
              </a:ext>
            </a:extLst>
          </p:cNvPr>
          <p:cNvCxnSpPr>
            <a:cxnSpLocks/>
          </p:cNvCxnSpPr>
          <p:nvPr/>
        </p:nvCxnSpPr>
        <p:spPr>
          <a:xfrm flipV="1">
            <a:off x="6338451" y="1232517"/>
            <a:ext cx="1100913" cy="198926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47366C26-5DFD-49A5-8AC2-A5385CB4BF00}"/>
              </a:ext>
            </a:extLst>
          </p:cNvPr>
          <p:cNvCxnSpPr>
            <a:cxnSpLocks/>
          </p:cNvCxnSpPr>
          <p:nvPr/>
        </p:nvCxnSpPr>
        <p:spPr>
          <a:xfrm flipV="1">
            <a:off x="6537212" y="1513451"/>
            <a:ext cx="1162000" cy="171552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06D8691-8DBA-4F2D-BBEB-20DF7D866010}"/>
              </a:ext>
            </a:extLst>
          </p:cNvPr>
          <p:cNvCxnSpPr>
            <a:cxnSpLocks/>
          </p:cNvCxnSpPr>
          <p:nvPr/>
        </p:nvCxnSpPr>
        <p:spPr>
          <a:xfrm flipV="1">
            <a:off x="6714245" y="1808882"/>
            <a:ext cx="1322872" cy="141595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A7F8DFFB-6EA8-4AF4-BD70-41F8AC6E3BE9}"/>
              </a:ext>
            </a:extLst>
          </p:cNvPr>
          <p:cNvCxnSpPr>
            <a:cxnSpLocks/>
          </p:cNvCxnSpPr>
          <p:nvPr/>
        </p:nvCxnSpPr>
        <p:spPr>
          <a:xfrm flipV="1">
            <a:off x="6895181" y="2114947"/>
            <a:ext cx="1395865" cy="111402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98D96A9-E045-4A0F-B196-B6DE34102160}"/>
              </a:ext>
            </a:extLst>
          </p:cNvPr>
          <p:cNvCxnSpPr>
            <a:cxnSpLocks/>
          </p:cNvCxnSpPr>
          <p:nvPr/>
        </p:nvCxnSpPr>
        <p:spPr>
          <a:xfrm flipV="1">
            <a:off x="7076831" y="2399744"/>
            <a:ext cx="1518632" cy="83997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189856-649E-418E-A9AE-EB4DCFCEE598}"/>
              </a:ext>
            </a:extLst>
          </p:cNvPr>
          <p:cNvCxnSpPr>
            <a:cxnSpLocks/>
            <a:endCxn id="20" idx="1"/>
          </p:cNvCxnSpPr>
          <p:nvPr/>
        </p:nvCxnSpPr>
        <p:spPr>
          <a:xfrm flipV="1">
            <a:off x="7253608" y="2575378"/>
            <a:ext cx="1595784" cy="66434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B1DE444-ED1A-4DFD-B0AE-860AD4934DE0}"/>
              </a:ext>
            </a:extLst>
          </p:cNvPr>
          <p:cNvCxnSpPr>
            <a:cxnSpLocks/>
            <a:endCxn id="21" idx="1"/>
          </p:cNvCxnSpPr>
          <p:nvPr/>
        </p:nvCxnSpPr>
        <p:spPr>
          <a:xfrm flipV="1">
            <a:off x="7455955" y="2870809"/>
            <a:ext cx="1688887" cy="33039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E6E8DE2-F82C-438F-9470-388D4E393407}"/>
              </a:ext>
            </a:extLst>
          </p:cNvPr>
          <p:cNvCxnSpPr>
            <a:cxnSpLocks/>
            <a:endCxn id="22" idx="1"/>
          </p:cNvCxnSpPr>
          <p:nvPr/>
        </p:nvCxnSpPr>
        <p:spPr>
          <a:xfrm flipV="1">
            <a:off x="7627739" y="3166240"/>
            <a:ext cx="1813128" cy="3386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021968A-86F6-46E7-B21D-2438690C2ACE}"/>
              </a:ext>
            </a:extLst>
          </p:cNvPr>
          <p:cNvCxnSpPr>
            <a:cxnSpLocks/>
            <a:endCxn id="23" idx="1"/>
          </p:cNvCxnSpPr>
          <p:nvPr/>
        </p:nvCxnSpPr>
        <p:spPr>
          <a:xfrm>
            <a:off x="7834939" y="3228975"/>
            <a:ext cx="1921111" cy="23269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AEC2CD4-7706-4113-B5D6-74B1B313325B}"/>
              </a:ext>
            </a:extLst>
          </p:cNvPr>
          <p:cNvCxnSpPr>
            <a:cxnSpLocks/>
            <a:endCxn id="24" idx="1"/>
          </p:cNvCxnSpPr>
          <p:nvPr/>
        </p:nvCxnSpPr>
        <p:spPr>
          <a:xfrm>
            <a:off x="7956572" y="3280022"/>
            <a:ext cx="1837177" cy="51104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7709EE87-FF2A-4687-B02B-911EB8CDE70E}"/>
              </a:ext>
            </a:extLst>
          </p:cNvPr>
          <p:cNvSpPr/>
          <p:nvPr/>
        </p:nvSpPr>
        <p:spPr>
          <a:xfrm>
            <a:off x="272332" y="979397"/>
            <a:ext cx="5823667" cy="461665"/>
          </a:xfrm>
          <a:prstGeom prst="rect">
            <a:avLst/>
          </a:prstGeom>
        </p:spPr>
        <p:txBody>
          <a:bodyPr wrap="square">
            <a:spAutoFit/>
          </a:bodyPr>
          <a:lstStyle/>
          <a:p>
            <a:r>
              <a:rPr lang="en-US" altLang="ja-JP" sz="2400" b="1"/>
              <a:t>4.1 </a:t>
            </a:r>
            <a:r>
              <a:rPr lang="ja-JP" altLang="en-US" sz="2400" b="1"/>
              <a:t>データの前処理</a:t>
            </a:r>
          </a:p>
        </p:txBody>
      </p:sp>
      <p:sp>
        <p:nvSpPr>
          <p:cNvPr id="49" name="正方形/長方形 4">
            <a:extLst>
              <a:ext uri="{FF2B5EF4-FFF2-40B4-BE49-F238E27FC236}">
                <a16:creationId xmlns:a16="http://schemas.microsoft.com/office/drawing/2014/main" id="{F6FB29DE-0F29-48B1-AD63-A18F065E82C9}"/>
              </a:ext>
            </a:extLst>
          </p:cNvPr>
          <p:cNvSpPr/>
          <p:nvPr/>
        </p:nvSpPr>
        <p:spPr>
          <a:xfrm>
            <a:off x="7861127" y="5957630"/>
            <a:ext cx="1468672"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parameters</a:t>
            </a:r>
            <a:endParaRPr lang="en-US" altLang="ja-JP" b="1" dirty="0">
              <a:latin typeface="+mn-ea"/>
              <a:cs typeface="Arial" panose="020B0604020202020204" pitchFamily="34" charset="0"/>
            </a:endParaRPr>
          </a:p>
        </p:txBody>
      </p:sp>
      <p:sp>
        <p:nvSpPr>
          <p:cNvPr id="51" name="正方形/長方形 4">
            <a:extLst>
              <a:ext uri="{FF2B5EF4-FFF2-40B4-BE49-F238E27FC236}">
                <a16:creationId xmlns:a16="http://schemas.microsoft.com/office/drawing/2014/main" id="{370946F1-7449-4322-A3A3-AE9599F8AF97}"/>
              </a:ext>
            </a:extLst>
          </p:cNvPr>
          <p:cNvSpPr/>
          <p:nvPr/>
        </p:nvSpPr>
        <p:spPr>
          <a:xfrm>
            <a:off x="1263989" y="3031873"/>
            <a:ext cx="819455"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hours</a:t>
            </a:r>
            <a:endParaRPr lang="en-US" altLang="ja-JP" b="1" dirty="0">
              <a:latin typeface="+mn-ea"/>
              <a:cs typeface="Arial" panose="020B0604020202020204" pitchFamily="34" charset="0"/>
            </a:endParaRPr>
          </a:p>
        </p:txBody>
      </p:sp>
      <p:sp>
        <p:nvSpPr>
          <p:cNvPr id="3" name="正方形/長方形 2">
            <a:extLst>
              <a:ext uri="{FF2B5EF4-FFF2-40B4-BE49-F238E27FC236}">
                <a16:creationId xmlns:a16="http://schemas.microsoft.com/office/drawing/2014/main" id="{5FA0BA65-5FE0-4EB0-9DAC-DC4EF8D08593}"/>
              </a:ext>
            </a:extLst>
          </p:cNvPr>
          <p:cNvSpPr/>
          <p:nvPr/>
        </p:nvSpPr>
        <p:spPr>
          <a:xfrm>
            <a:off x="1990668" y="3127974"/>
            <a:ext cx="207132" cy="282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3438452-1FE3-48FD-BBFC-EF0139B1F07E}"/>
              </a:ext>
            </a:extLst>
          </p:cNvPr>
          <p:cNvSpPr txBox="1"/>
          <p:nvPr/>
        </p:nvSpPr>
        <p:spPr>
          <a:xfrm>
            <a:off x="1860811" y="3004949"/>
            <a:ext cx="409086" cy="2955937"/>
          </a:xfrm>
          <a:prstGeom prst="rect">
            <a:avLst/>
          </a:prstGeom>
          <a:noFill/>
        </p:spPr>
        <p:txBody>
          <a:bodyPr wrap="none" rtlCol="0">
            <a:spAutoFit/>
          </a:bodyPr>
          <a:lstStyle/>
          <a:p>
            <a:pPr algn="r">
              <a:lnSpc>
                <a:spcPct val="150000"/>
              </a:lnSpc>
            </a:pPr>
            <a:r>
              <a:rPr kumimoji="1" lang="en-US" altLang="ja-JP" sz="1575">
                <a:latin typeface="Arial" panose="020B0604020202020204" pitchFamily="34" charset="0"/>
                <a:cs typeface="Arial" panose="020B0604020202020204" pitchFamily="34" charset="0"/>
              </a:rPr>
              <a:t>8</a:t>
            </a:r>
          </a:p>
          <a:p>
            <a:pPr algn="r">
              <a:lnSpc>
                <a:spcPct val="150000"/>
              </a:lnSpc>
            </a:pPr>
            <a:r>
              <a:rPr lang="en-US" altLang="ja-JP" sz="1575">
                <a:latin typeface="Arial" panose="020B0604020202020204" pitchFamily="34" charset="0"/>
                <a:cs typeface="Arial" panose="020B0604020202020204" pitchFamily="34" charset="0"/>
              </a:rPr>
              <a:t>10</a:t>
            </a:r>
          </a:p>
          <a:p>
            <a:pPr algn="r">
              <a:lnSpc>
                <a:spcPct val="150000"/>
              </a:lnSpc>
            </a:pPr>
            <a:r>
              <a:rPr kumimoji="1" lang="en-US" altLang="ja-JP" sz="1575">
                <a:latin typeface="Arial" panose="020B0604020202020204" pitchFamily="34" charset="0"/>
                <a:cs typeface="Arial" panose="020B0604020202020204" pitchFamily="34" charset="0"/>
              </a:rPr>
              <a:t>12</a:t>
            </a:r>
          </a:p>
          <a:p>
            <a:pPr algn="r">
              <a:lnSpc>
                <a:spcPct val="150000"/>
              </a:lnSpc>
            </a:pPr>
            <a:r>
              <a:rPr lang="en-US" altLang="ja-JP" sz="1575">
                <a:latin typeface="Arial" panose="020B0604020202020204" pitchFamily="34" charset="0"/>
                <a:cs typeface="Arial" panose="020B0604020202020204" pitchFamily="34" charset="0"/>
              </a:rPr>
              <a:t>14</a:t>
            </a:r>
          </a:p>
          <a:p>
            <a:pPr algn="r">
              <a:lnSpc>
                <a:spcPct val="150000"/>
              </a:lnSpc>
            </a:pPr>
            <a:r>
              <a:rPr kumimoji="1" lang="en-US" altLang="ja-JP" sz="1575">
                <a:latin typeface="Arial" panose="020B0604020202020204" pitchFamily="34" charset="0"/>
                <a:cs typeface="Arial" panose="020B0604020202020204" pitchFamily="34" charset="0"/>
              </a:rPr>
              <a:t>16</a:t>
            </a:r>
          </a:p>
          <a:p>
            <a:pPr algn="r">
              <a:lnSpc>
                <a:spcPct val="150000"/>
              </a:lnSpc>
            </a:pPr>
            <a:r>
              <a:rPr lang="en-US" altLang="ja-JP" sz="1575">
                <a:latin typeface="Arial" panose="020B0604020202020204" pitchFamily="34" charset="0"/>
                <a:cs typeface="Arial" panose="020B0604020202020204" pitchFamily="34" charset="0"/>
              </a:rPr>
              <a:t>18</a:t>
            </a:r>
          </a:p>
          <a:p>
            <a:pPr algn="r">
              <a:lnSpc>
                <a:spcPct val="150000"/>
              </a:lnSpc>
            </a:pPr>
            <a:r>
              <a:rPr kumimoji="1" lang="en-US" altLang="ja-JP" sz="1575">
                <a:latin typeface="Arial" panose="020B0604020202020204" pitchFamily="34" charset="0"/>
                <a:cs typeface="Arial" panose="020B0604020202020204" pitchFamily="34" charset="0"/>
              </a:rPr>
              <a:t>20</a:t>
            </a:r>
          </a:p>
          <a:p>
            <a:pPr algn="r">
              <a:lnSpc>
                <a:spcPct val="150000"/>
              </a:lnSpc>
            </a:pPr>
            <a:r>
              <a:rPr lang="en-US" altLang="ja-JP" sz="1575">
                <a:latin typeface="Arial" panose="020B0604020202020204" pitchFamily="34" charset="0"/>
                <a:cs typeface="Arial" panose="020B0604020202020204" pitchFamily="34" charset="0"/>
              </a:rPr>
              <a:t>22</a:t>
            </a:r>
          </a:p>
        </p:txBody>
      </p:sp>
    </p:spTree>
    <p:extLst>
      <p:ext uri="{BB962C8B-B14F-4D97-AF65-F5344CB8AC3E}">
        <p14:creationId xmlns:p14="http://schemas.microsoft.com/office/powerpoint/2010/main" val="104318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a:extLst>
              <a:ext uri="{FF2B5EF4-FFF2-40B4-BE49-F238E27FC236}">
                <a16:creationId xmlns:a16="http://schemas.microsoft.com/office/drawing/2014/main" id="{9FB3D953-FA57-495F-AAB3-4219ABDDE890}"/>
              </a:ext>
            </a:extLst>
          </p:cNvPr>
          <p:cNvPicPr>
            <a:picLocks noChangeAspect="1"/>
          </p:cNvPicPr>
          <p:nvPr/>
        </p:nvPicPr>
        <p:blipFill>
          <a:blip r:embed="rId3">
            <a:biLevel thresh="75000"/>
          </a:blip>
          <a:stretch>
            <a:fillRect/>
          </a:stretch>
        </p:blipFill>
        <p:spPr>
          <a:xfrm>
            <a:off x="1732760" y="1297083"/>
            <a:ext cx="9431329" cy="5121084"/>
          </a:xfrm>
          <a:prstGeom prst="rect">
            <a:avLst/>
          </a:prstGeom>
        </p:spPr>
      </p:pic>
      <p:sp>
        <p:nvSpPr>
          <p:cNvPr id="6" name="正方形/長方形 5">
            <a:extLst>
              <a:ext uri="{FF2B5EF4-FFF2-40B4-BE49-F238E27FC236}">
                <a16:creationId xmlns:a16="http://schemas.microsoft.com/office/drawing/2014/main" id="{DF15B558-5B80-41B5-8D6A-3642B8103E2C}"/>
              </a:ext>
            </a:extLst>
          </p:cNvPr>
          <p:cNvSpPr/>
          <p:nvPr/>
        </p:nvSpPr>
        <p:spPr>
          <a:xfrm>
            <a:off x="272332" y="979397"/>
            <a:ext cx="5823667" cy="461665"/>
          </a:xfrm>
          <a:prstGeom prst="rect">
            <a:avLst/>
          </a:prstGeom>
        </p:spPr>
        <p:txBody>
          <a:bodyPr wrap="square">
            <a:spAutoFit/>
          </a:bodyPr>
          <a:lstStyle/>
          <a:p>
            <a:r>
              <a:rPr lang="en-US" altLang="ja-JP" sz="2400" b="1"/>
              <a:t>4.1 </a:t>
            </a:r>
            <a:r>
              <a:rPr lang="ja-JP" altLang="en-US" sz="2400" b="1"/>
              <a:t>データの前処理</a:t>
            </a:r>
          </a:p>
        </p:txBody>
      </p:sp>
      <p:pic>
        <p:nvPicPr>
          <p:cNvPr id="4" name="図 3">
            <a:extLst>
              <a:ext uri="{FF2B5EF4-FFF2-40B4-BE49-F238E27FC236}">
                <a16:creationId xmlns:a16="http://schemas.microsoft.com/office/drawing/2014/main" id="{AB7E858A-796B-4B4C-AEAE-B7807A0DC5CF}"/>
              </a:ext>
            </a:extLst>
          </p:cNvPr>
          <p:cNvPicPr/>
          <p:nvPr/>
        </p:nvPicPr>
        <p:blipFill rotWithShape="1">
          <a:blip r:embed="rId4">
            <a:grayscl/>
          </a:blip>
          <a:srcRect l="6166" t="693" r="729" b="9475"/>
          <a:stretch/>
        </p:blipFill>
        <p:spPr>
          <a:xfrm>
            <a:off x="6401518" y="3070548"/>
            <a:ext cx="1307221" cy="920104"/>
          </a:xfrm>
          <a:prstGeom prst="rect">
            <a:avLst/>
          </a:prstGeom>
        </p:spPr>
      </p:pic>
      <p:sp>
        <p:nvSpPr>
          <p:cNvPr id="5" name="正方形/長方形 4">
            <a:extLst>
              <a:ext uri="{FF2B5EF4-FFF2-40B4-BE49-F238E27FC236}">
                <a16:creationId xmlns:a16="http://schemas.microsoft.com/office/drawing/2014/main" id="{4A89DCCF-3154-4907-8651-88C5FC37CCB3}"/>
              </a:ext>
            </a:extLst>
          </p:cNvPr>
          <p:cNvSpPr/>
          <p:nvPr/>
        </p:nvSpPr>
        <p:spPr>
          <a:xfrm>
            <a:off x="9613724" y="4793897"/>
            <a:ext cx="1031051" cy="369332"/>
          </a:xfrm>
          <a:prstGeom prst="rect">
            <a:avLst/>
          </a:prstGeom>
          <a:noFill/>
          <a:ln w="28575">
            <a:noFill/>
          </a:ln>
        </p:spPr>
        <p:txBody>
          <a:bodyPr wrap="none">
            <a:spAutoFit/>
          </a:bodyPr>
          <a:lstStyle/>
          <a:p>
            <a:pPr algn="ctr"/>
            <a:r>
              <a:rPr lang="en-US" altLang="ja-JP" b="1">
                <a:latin typeface="Arial" panose="020B0604020202020204" pitchFamily="34" charset="0"/>
                <a:cs typeface="Arial" panose="020B0604020202020204" pitchFamily="34" charset="0"/>
              </a:rPr>
              <a:t>8.1-8.31</a:t>
            </a:r>
            <a:endParaRPr lang="en-US" altLang="ja-JP" b="1" dirty="0">
              <a:latin typeface="Arial" panose="020B0604020202020204" pitchFamily="34" charset="0"/>
              <a:cs typeface="Arial" panose="020B0604020202020204" pitchFamily="34" charset="0"/>
            </a:endParaRPr>
          </a:p>
        </p:txBody>
      </p:sp>
      <p:sp>
        <p:nvSpPr>
          <p:cNvPr id="7" name="正方形/長方形 6">
            <a:extLst>
              <a:ext uri="{FF2B5EF4-FFF2-40B4-BE49-F238E27FC236}">
                <a16:creationId xmlns:a16="http://schemas.microsoft.com/office/drawing/2014/main" id="{E99790B0-EF02-4FE2-9061-56CE5139E379}"/>
              </a:ext>
            </a:extLst>
          </p:cNvPr>
          <p:cNvSpPr/>
          <p:nvPr/>
        </p:nvSpPr>
        <p:spPr>
          <a:xfrm>
            <a:off x="9613723" y="5708297"/>
            <a:ext cx="1031052" cy="369332"/>
          </a:xfrm>
          <a:prstGeom prst="rect">
            <a:avLst/>
          </a:prstGeom>
          <a:noFill/>
          <a:ln w="28575">
            <a:noFill/>
          </a:ln>
        </p:spPr>
        <p:txBody>
          <a:bodyPr wrap="none">
            <a:spAutoFit/>
          </a:bodyPr>
          <a:lstStyle/>
          <a:p>
            <a:pPr algn="ctr"/>
            <a:r>
              <a:rPr lang="en-US" altLang="ja-JP" b="1">
                <a:latin typeface="Arial" panose="020B0604020202020204" pitchFamily="34" charset="0"/>
                <a:cs typeface="Arial" panose="020B0604020202020204" pitchFamily="34" charset="0"/>
              </a:rPr>
              <a:t>9.1-9.10</a:t>
            </a:r>
            <a:endParaRPr lang="en-US" altLang="ja-JP" b="1" dirty="0">
              <a:latin typeface="Arial" panose="020B0604020202020204" pitchFamily="34" charset="0"/>
              <a:cs typeface="Arial" panose="020B0604020202020204" pitchFamily="34" charset="0"/>
            </a:endParaRPr>
          </a:p>
        </p:txBody>
      </p:sp>
      <p:sp>
        <p:nvSpPr>
          <p:cNvPr id="8" name="正方形/長方形 4">
            <a:extLst>
              <a:ext uri="{FF2B5EF4-FFF2-40B4-BE49-F238E27FC236}">
                <a16:creationId xmlns:a16="http://schemas.microsoft.com/office/drawing/2014/main" id="{ED9B57B5-AD8A-43CD-AF17-7565A745649E}"/>
              </a:ext>
            </a:extLst>
          </p:cNvPr>
          <p:cNvSpPr/>
          <p:nvPr/>
        </p:nvSpPr>
        <p:spPr>
          <a:xfrm>
            <a:off x="618183" y="5222078"/>
            <a:ext cx="819455"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hour</a:t>
            </a:r>
            <a:r>
              <a:rPr lang="en-US" altLang="ja-JP" b="1" dirty="0">
                <a:latin typeface="+mn-ea"/>
                <a:cs typeface="Arial" panose="020B0604020202020204" pitchFamily="34" charset="0"/>
              </a:rPr>
              <a:t>s</a:t>
            </a:r>
          </a:p>
        </p:txBody>
      </p:sp>
      <p:sp>
        <p:nvSpPr>
          <p:cNvPr id="9" name="正方形/長方形 4">
            <a:extLst>
              <a:ext uri="{FF2B5EF4-FFF2-40B4-BE49-F238E27FC236}">
                <a16:creationId xmlns:a16="http://schemas.microsoft.com/office/drawing/2014/main" id="{A3299BA7-0B8A-4BAB-9C76-42774FB03A68}"/>
              </a:ext>
            </a:extLst>
          </p:cNvPr>
          <p:cNvSpPr/>
          <p:nvPr/>
        </p:nvSpPr>
        <p:spPr>
          <a:xfrm>
            <a:off x="674288" y="4881324"/>
            <a:ext cx="707246"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days</a:t>
            </a:r>
            <a:endParaRPr lang="en-US" altLang="ja-JP" b="1" dirty="0">
              <a:latin typeface="+mn-ea"/>
              <a:cs typeface="Arial" panose="020B0604020202020204" pitchFamily="34" charset="0"/>
            </a:endParaRPr>
          </a:p>
        </p:txBody>
      </p:sp>
      <p:sp>
        <p:nvSpPr>
          <p:cNvPr id="10" name="正方形/長方形 4">
            <a:extLst>
              <a:ext uri="{FF2B5EF4-FFF2-40B4-BE49-F238E27FC236}">
                <a16:creationId xmlns:a16="http://schemas.microsoft.com/office/drawing/2014/main" id="{941C3A28-D6F4-4959-854E-5E70B1E0F652}"/>
              </a:ext>
            </a:extLst>
          </p:cNvPr>
          <p:cNvSpPr/>
          <p:nvPr/>
        </p:nvSpPr>
        <p:spPr>
          <a:xfrm>
            <a:off x="674288" y="4230969"/>
            <a:ext cx="726482"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mins</a:t>
            </a:r>
            <a:endParaRPr lang="en-US" altLang="ja-JP" b="1" dirty="0">
              <a:latin typeface="+mn-ea"/>
              <a:cs typeface="Arial" panose="020B0604020202020204" pitchFamily="34" charset="0"/>
            </a:endParaRPr>
          </a:p>
        </p:txBody>
      </p:sp>
      <p:sp>
        <p:nvSpPr>
          <p:cNvPr id="11" name="正方形/長方形 4">
            <a:extLst>
              <a:ext uri="{FF2B5EF4-FFF2-40B4-BE49-F238E27FC236}">
                <a16:creationId xmlns:a16="http://schemas.microsoft.com/office/drawing/2014/main" id="{B21FA032-004C-4B64-9D0C-5C0B8DF1B838}"/>
              </a:ext>
            </a:extLst>
          </p:cNvPr>
          <p:cNvSpPr/>
          <p:nvPr/>
        </p:nvSpPr>
        <p:spPr>
          <a:xfrm>
            <a:off x="618183" y="3896790"/>
            <a:ext cx="819455"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hour</a:t>
            </a:r>
            <a:r>
              <a:rPr lang="en-US" altLang="ja-JP" b="1" dirty="0">
                <a:latin typeface="+mn-ea"/>
                <a:cs typeface="Arial" panose="020B0604020202020204" pitchFamily="34" charset="0"/>
              </a:rPr>
              <a:t>s</a:t>
            </a:r>
          </a:p>
        </p:txBody>
      </p:sp>
      <p:sp>
        <p:nvSpPr>
          <p:cNvPr id="12" name="正方形/長方形 4">
            <a:extLst>
              <a:ext uri="{FF2B5EF4-FFF2-40B4-BE49-F238E27FC236}">
                <a16:creationId xmlns:a16="http://schemas.microsoft.com/office/drawing/2014/main" id="{1F219096-E7E8-4CEA-B2A1-1F8AAF1A767E}"/>
              </a:ext>
            </a:extLst>
          </p:cNvPr>
          <p:cNvSpPr/>
          <p:nvPr/>
        </p:nvSpPr>
        <p:spPr>
          <a:xfrm>
            <a:off x="674288" y="3527458"/>
            <a:ext cx="707246"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days</a:t>
            </a:r>
            <a:endParaRPr lang="en-US" altLang="ja-JP" b="1" dirty="0">
              <a:latin typeface="+mn-ea"/>
              <a:cs typeface="Arial" panose="020B0604020202020204" pitchFamily="34" charset="0"/>
            </a:endParaRPr>
          </a:p>
        </p:txBody>
      </p:sp>
      <p:sp>
        <p:nvSpPr>
          <p:cNvPr id="13" name="正方形/長方形 4">
            <a:extLst>
              <a:ext uri="{FF2B5EF4-FFF2-40B4-BE49-F238E27FC236}">
                <a16:creationId xmlns:a16="http://schemas.microsoft.com/office/drawing/2014/main" id="{869B67E9-D2BE-44EF-9B31-04F854ABD016}"/>
              </a:ext>
            </a:extLst>
          </p:cNvPr>
          <p:cNvSpPr/>
          <p:nvPr/>
        </p:nvSpPr>
        <p:spPr>
          <a:xfrm>
            <a:off x="5076941" y="5639847"/>
            <a:ext cx="707246" cy="369332"/>
          </a:xfrm>
          <a:prstGeom prst="rect">
            <a:avLst/>
          </a:prstGeom>
          <a:noFill/>
          <a:ln w="28575">
            <a:solidFill>
              <a:schemeClr val="bg1"/>
            </a:solidFill>
          </a:ln>
        </p:spPr>
        <p:txBody>
          <a:bodyPr wrap="none">
            <a:spAutoFit/>
          </a:bodyPr>
          <a:lstStyle/>
          <a:p>
            <a:pPr algn="ctr"/>
            <a:r>
              <a:rPr lang="en-US" altLang="ja-JP" b="1">
                <a:latin typeface="+mn-ea"/>
                <a:cs typeface="Arial" panose="020B0604020202020204" pitchFamily="34" charset="0"/>
              </a:rPr>
              <a:t>days</a:t>
            </a:r>
            <a:endParaRPr lang="en-US" altLang="ja-JP" b="1" dirty="0">
              <a:latin typeface="+mn-ea"/>
              <a:cs typeface="Arial" panose="020B0604020202020204" pitchFamily="34" charset="0"/>
            </a:endParaRPr>
          </a:p>
        </p:txBody>
      </p:sp>
      <p:sp>
        <p:nvSpPr>
          <p:cNvPr id="14" name="正方形/長方形 4">
            <a:extLst>
              <a:ext uri="{FF2B5EF4-FFF2-40B4-BE49-F238E27FC236}">
                <a16:creationId xmlns:a16="http://schemas.microsoft.com/office/drawing/2014/main" id="{80F08E6B-100A-4A6A-A595-459B75EF667A}"/>
              </a:ext>
            </a:extLst>
          </p:cNvPr>
          <p:cNvSpPr/>
          <p:nvPr/>
        </p:nvSpPr>
        <p:spPr>
          <a:xfrm>
            <a:off x="5076941" y="5270515"/>
            <a:ext cx="1018227"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classes</a:t>
            </a:r>
            <a:endParaRPr lang="en-US" altLang="ja-JP" b="1" dirty="0">
              <a:latin typeface="+mn-ea"/>
              <a:cs typeface="Arial" panose="020B0604020202020204" pitchFamily="34" charset="0"/>
            </a:endParaRPr>
          </a:p>
        </p:txBody>
      </p:sp>
      <p:sp>
        <p:nvSpPr>
          <p:cNvPr id="15" name="正方形/長方形 4">
            <a:extLst>
              <a:ext uri="{FF2B5EF4-FFF2-40B4-BE49-F238E27FC236}">
                <a16:creationId xmlns:a16="http://schemas.microsoft.com/office/drawing/2014/main" id="{69E3C43E-D8C3-4C53-8140-2AEFF2483BEC}"/>
              </a:ext>
            </a:extLst>
          </p:cNvPr>
          <p:cNvSpPr/>
          <p:nvPr/>
        </p:nvSpPr>
        <p:spPr>
          <a:xfrm>
            <a:off x="8394700" y="1740937"/>
            <a:ext cx="1250663" cy="646331"/>
          </a:xfrm>
          <a:prstGeom prst="rect">
            <a:avLst/>
          </a:prstGeom>
          <a:noFill/>
          <a:ln w="28575">
            <a:noFill/>
          </a:ln>
        </p:spPr>
        <p:txBody>
          <a:bodyPr wrap="none">
            <a:spAutoFit/>
          </a:bodyPr>
          <a:lstStyle/>
          <a:p>
            <a:pPr algn="ctr"/>
            <a:r>
              <a:rPr lang="en-US" altLang="ja-JP" b="1">
                <a:latin typeface="+mn-ea"/>
                <a:cs typeface="Arial" panose="020B0604020202020204" pitchFamily="34" charset="0"/>
              </a:rPr>
              <a:t>F: Faults</a:t>
            </a:r>
          </a:p>
          <a:p>
            <a:pPr algn="ctr"/>
            <a:r>
              <a:rPr lang="en-US" altLang="ja-JP" b="1">
                <a:latin typeface="+mn-ea"/>
                <a:cs typeface="Arial" panose="020B0604020202020204" pitchFamily="34" charset="0"/>
              </a:rPr>
              <a:t>R: Rooms</a:t>
            </a:r>
            <a:endParaRPr lang="en-US" altLang="ja-JP" b="1" dirty="0">
              <a:latin typeface="+mn-ea"/>
              <a:cs typeface="Arial" panose="020B0604020202020204" pitchFamily="34" charset="0"/>
            </a:endParaRPr>
          </a:p>
        </p:txBody>
      </p:sp>
      <p:sp>
        <p:nvSpPr>
          <p:cNvPr id="16" name="正方形/長方形 4">
            <a:extLst>
              <a:ext uri="{FF2B5EF4-FFF2-40B4-BE49-F238E27FC236}">
                <a16:creationId xmlns:a16="http://schemas.microsoft.com/office/drawing/2014/main" id="{85F84463-9C32-40AA-8955-2A45214FBAF8}"/>
              </a:ext>
            </a:extLst>
          </p:cNvPr>
          <p:cNvSpPr/>
          <p:nvPr/>
        </p:nvSpPr>
        <p:spPr>
          <a:xfrm>
            <a:off x="2571919" y="3825540"/>
            <a:ext cx="1468672"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parameters</a:t>
            </a:r>
            <a:endParaRPr lang="en-US" altLang="ja-JP" b="1" dirty="0">
              <a:latin typeface="+mn-ea"/>
              <a:cs typeface="Arial" panose="020B0604020202020204" pitchFamily="34" charset="0"/>
            </a:endParaRPr>
          </a:p>
        </p:txBody>
      </p:sp>
      <p:sp>
        <p:nvSpPr>
          <p:cNvPr id="17" name="正方形/長方形 4">
            <a:extLst>
              <a:ext uri="{FF2B5EF4-FFF2-40B4-BE49-F238E27FC236}">
                <a16:creationId xmlns:a16="http://schemas.microsoft.com/office/drawing/2014/main" id="{4C5CD3DF-2CC4-458F-93BA-FA0D71C82BDA}"/>
              </a:ext>
            </a:extLst>
          </p:cNvPr>
          <p:cNvSpPr/>
          <p:nvPr/>
        </p:nvSpPr>
        <p:spPr>
          <a:xfrm>
            <a:off x="2571919" y="5121853"/>
            <a:ext cx="1468672"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parameters</a:t>
            </a:r>
            <a:endParaRPr lang="en-US" altLang="ja-JP" b="1" dirty="0">
              <a:latin typeface="+mn-ea"/>
              <a:cs typeface="Arial" panose="020B0604020202020204" pitchFamily="34" charset="0"/>
            </a:endParaRPr>
          </a:p>
        </p:txBody>
      </p:sp>
      <p:sp>
        <p:nvSpPr>
          <p:cNvPr id="18" name="正方形/長方形 4">
            <a:extLst>
              <a:ext uri="{FF2B5EF4-FFF2-40B4-BE49-F238E27FC236}">
                <a16:creationId xmlns:a16="http://schemas.microsoft.com/office/drawing/2014/main" id="{CE336DFA-4DC5-4795-8C4C-4A4AF498613A}"/>
              </a:ext>
            </a:extLst>
          </p:cNvPr>
          <p:cNvSpPr/>
          <p:nvPr/>
        </p:nvSpPr>
        <p:spPr>
          <a:xfrm>
            <a:off x="6322542" y="1938811"/>
            <a:ext cx="1468672"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parameters</a:t>
            </a:r>
            <a:endParaRPr lang="en-US" altLang="ja-JP" b="1" dirty="0">
              <a:latin typeface="+mn-ea"/>
              <a:cs typeface="Arial" panose="020B0604020202020204" pitchFamily="34" charset="0"/>
            </a:endParaRPr>
          </a:p>
        </p:txBody>
      </p:sp>
      <p:cxnSp>
        <p:nvCxnSpPr>
          <p:cNvPr id="3" name="直線矢印コネクタ 2">
            <a:extLst>
              <a:ext uri="{FF2B5EF4-FFF2-40B4-BE49-F238E27FC236}">
                <a16:creationId xmlns:a16="http://schemas.microsoft.com/office/drawing/2014/main" id="{21AB0570-62F7-426F-9768-237A580C3CDB}"/>
              </a:ext>
            </a:extLst>
          </p:cNvPr>
          <p:cNvCxnSpPr>
            <a:stCxn id="12" idx="3"/>
          </p:cNvCxnSpPr>
          <p:nvPr/>
        </p:nvCxnSpPr>
        <p:spPr>
          <a:xfrm>
            <a:off x="1381534" y="3712124"/>
            <a:ext cx="89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839E814-9E16-4276-8CD2-0FC3129AF2A9}"/>
              </a:ext>
            </a:extLst>
          </p:cNvPr>
          <p:cNvCxnSpPr/>
          <p:nvPr/>
        </p:nvCxnSpPr>
        <p:spPr>
          <a:xfrm>
            <a:off x="1381533" y="4081456"/>
            <a:ext cx="89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FB41E77-635D-45C6-B8B3-339335890F3F}"/>
              </a:ext>
            </a:extLst>
          </p:cNvPr>
          <p:cNvCxnSpPr/>
          <p:nvPr/>
        </p:nvCxnSpPr>
        <p:spPr>
          <a:xfrm>
            <a:off x="1381532" y="4406103"/>
            <a:ext cx="89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6873D5C-99E5-412A-BF5A-A2B139EB4100}"/>
              </a:ext>
            </a:extLst>
          </p:cNvPr>
          <p:cNvCxnSpPr/>
          <p:nvPr/>
        </p:nvCxnSpPr>
        <p:spPr>
          <a:xfrm>
            <a:off x="1333117" y="5065990"/>
            <a:ext cx="89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ED2EE9B-8E0A-415B-9527-7E73DB9B8B5B}"/>
              </a:ext>
            </a:extLst>
          </p:cNvPr>
          <p:cNvCxnSpPr/>
          <p:nvPr/>
        </p:nvCxnSpPr>
        <p:spPr>
          <a:xfrm>
            <a:off x="1381531" y="5399365"/>
            <a:ext cx="894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F0BA7D0-C560-4656-BCD2-940389D47A0D}"/>
              </a:ext>
            </a:extLst>
          </p:cNvPr>
          <p:cNvCxnSpPr>
            <a:cxnSpLocks/>
          </p:cNvCxnSpPr>
          <p:nvPr/>
        </p:nvCxnSpPr>
        <p:spPr>
          <a:xfrm>
            <a:off x="5699760" y="5813678"/>
            <a:ext cx="325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4">
            <a:extLst>
              <a:ext uri="{FF2B5EF4-FFF2-40B4-BE49-F238E27FC236}">
                <a16:creationId xmlns:a16="http://schemas.microsoft.com/office/drawing/2014/main" id="{0F0FD3D6-D69D-4A98-906B-AA7FDBA7339F}"/>
              </a:ext>
            </a:extLst>
          </p:cNvPr>
          <p:cNvSpPr/>
          <p:nvPr/>
        </p:nvSpPr>
        <p:spPr>
          <a:xfrm>
            <a:off x="6322542" y="4642612"/>
            <a:ext cx="2738618" cy="369332"/>
          </a:xfrm>
          <a:prstGeom prst="rect">
            <a:avLst/>
          </a:prstGeom>
          <a:noFill/>
          <a:ln w="28575">
            <a:noFill/>
          </a:ln>
        </p:spPr>
        <p:txBody>
          <a:bodyPr wrap="square">
            <a:spAutoFit/>
          </a:bodyPr>
          <a:lstStyle/>
          <a:p>
            <a:pPr algn="ctr"/>
            <a:r>
              <a:rPr lang="en-US" altLang="ja-JP" b="1">
                <a:latin typeface="+mn-ea"/>
                <a:cs typeface="Arial" panose="020B0604020202020204" pitchFamily="34" charset="0"/>
              </a:rPr>
              <a:t>parameters*hours</a:t>
            </a:r>
            <a:endParaRPr lang="en-US" altLang="ja-JP" b="1" dirty="0">
              <a:latin typeface="+mn-ea"/>
              <a:cs typeface="Arial" panose="020B0604020202020204" pitchFamily="34" charset="0"/>
            </a:endParaRPr>
          </a:p>
        </p:txBody>
      </p:sp>
      <p:sp>
        <p:nvSpPr>
          <p:cNvPr id="28" name="正方形/長方形 4">
            <a:extLst>
              <a:ext uri="{FF2B5EF4-FFF2-40B4-BE49-F238E27FC236}">
                <a16:creationId xmlns:a16="http://schemas.microsoft.com/office/drawing/2014/main" id="{DA697C13-4323-431D-B4CB-52D7C42B881B}"/>
              </a:ext>
            </a:extLst>
          </p:cNvPr>
          <p:cNvSpPr/>
          <p:nvPr/>
        </p:nvSpPr>
        <p:spPr>
          <a:xfrm>
            <a:off x="6305784" y="5591410"/>
            <a:ext cx="2738618" cy="369332"/>
          </a:xfrm>
          <a:prstGeom prst="rect">
            <a:avLst/>
          </a:prstGeom>
          <a:noFill/>
          <a:ln w="28575">
            <a:noFill/>
          </a:ln>
        </p:spPr>
        <p:txBody>
          <a:bodyPr wrap="square">
            <a:spAutoFit/>
          </a:bodyPr>
          <a:lstStyle/>
          <a:p>
            <a:pPr algn="ctr"/>
            <a:r>
              <a:rPr lang="en-US" altLang="ja-JP" b="1">
                <a:latin typeface="+mn-ea"/>
                <a:cs typeface="Arial" panose="020B0604020202020204" pitchFamily="34" charset="0"/>
              </a:rPr>
              <a:t>parameters*hours</a:t>
            </a:r>
            <a:endParaRPr lang="en-US" altLang="ja-JP" b="1" dirty="0">
              <a:latin typeface="+mn-ea"/>
              <a:cs typeface="Arial" panose="020B0604020202020204" pitchFamily="34" charset="0"/>
            </a:endParaRPr>
          </a:p>
        </p:txBody>
      </p:sp>
      <p:sp>
        <p:nvSpPr>
          <p:cNvPr id="29" name="正方形/長方形 4">
            <a:extLst>
              <a:ext uri="{FF2B5EF4-FFF2-40B4-BE49-F238E27FC236}">
                <a16:creationId xmlns:a16="http://schemas.microsoft.com/office/drawing/2014/main" id="{7DF06C0D-9A1B-430C-9B28-79B8286F9F15}"/>
              </a:ext>
            </a:extLst>
          </p:cNvPr>
          <p:cNvSpPr/>
          <p:nvPr/>
        </p:nvSpPr>
        <p:spPr>
          <a:xfrm>
            <a:off x="5076941" y="4864349"/>
            <a:ext cx="707246"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days</a:t>
            </a:r>
            <a:endParaRPr lang="en-US" altLang="ja-JP" b="1" dirty="0">
              <a:latin typeface="+mn-ea"/>
              <a:cs typeface="Arial" panose="020B0604020202020204" pitchFamily="34" charset="0"/>
            </a:endParaRPr>
          </a:p>
        </p:txBody>
      </p:sp>
      <p:sp>
        <p:nvSpPr>
          <p:cNvPr id="30" name="正方形/長方形 4">
            <a:extLst>
              <a:ext uri="{FF2B5EF4-FFF2-40B4-BE49-F238E27FC236}">
                <a16:creationId xmlns:a16="http://schemas.microsoft.com/office/drawing/2014/main" id="{31FD33D1-F87E-4A43-830B-683C1FDB5CED}"/>
              </a:ext>
            </a:extLst>
          </p:cNvPr>
          <p:cNvSpPr/>
          <p:nvPr/>
        </p:nvSpPr>
        <p:spPr>
          <a:xfrm>
            <a:off x="5076941" y="4495017"/>
            <a:ext cx="1018227"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classes</a:t>
            </a:r>
            <a:endParaRPr lang="en-US" altLang="ja-JP" b="1" dirty="0">
              <a:latin typeface="+mn-ea"/>
              <a:cs typeface="Arial" panose="020B0604020202020204" pitchFamily="34" charset="0"/>
            </a:endParaRPr>
          </a:p>
        </p:txBody>
      </p:sp>
      <p:sp>
        <p:nvSpPr>
          <p:cNvPr id="31" name="正方形/長方形 4">
            <a:extLst>
              <a:ext uri="{FF2B5EF4-FFF2-40B4-BE49-F238E27FC236}">
                <a16:creationId xmlns:a16="http://schemas.microsoft.com/office/drawing/2014/main" id="{5D57C362-20E5-4FC0-BD15-FF4C9ABE35E9}"/>
              </a:ext>
            </a:extLst>
          </p:cNvPr>
          <p:cNvSpPr/>
          <p:nvPr/>
        </p:nvSpPr>
        <p:spPr>
          <a:xfrm>
            <a:off x="5082653" y="3152705"/>
            <a:ext cx="707246"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days</a:t>
            </a:r>
            <a:endParaRPr lang="en-US" altLang="ja-JP" b="1" dirty="0">
              <a:latin typeface="+mn-ea"/>
              <a:cs typeface="Arial" panose="020B0604020202020204" pitchFamily="34" charset="0"/>
            </a:endParaRPr>
          </a:p>
        </p:txBody>
      </p:sp>
      <p:sp>
        <p:nvSpPr>
          <p:cNvPr id="32" name="正方形/長方形 4">
            <a:extLst>
              <a:ext uri="{FF2B5EF4-FFF2-40B4-BE49-F238E27FC236}">
                <a16:creationId xmlns:a16="http://schemas.microsoft.com/office/drawing/2014/main" id="{C9FE1F00-61EA-4D8B-9EBD-A1B2A62231BE}"/>
              </a:ext>
            </a:extLst>
          </p:cNvPr>
          <p:cNvSpPr/>
          <p:nvPr/>
        </p:nvSpPr>
        <p:spPr>
          <a:xfrm>
            <a:off x="5082653" y="2783373"/>
            <a:ext cx="1018227"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classes</a:t>
            </a:r>
            <a:endParaRPr lang="en-US" altLang="ja-JP" b="1" dirty="0">
              <a:latin typeface="+mn-ea"/>
              <a:cs typeface="Arial" panose="020B0604020202020204" pitchFamily="34" charset="0"/>
            </a:endParaRPr>
          </a:p>
        </p:txBody>
      </p:sp>
      <p:sp>
        <p:nvSpPr>
          <p:cNvPr id="33" name="正方形/長方形 4">
            <a:extLst>
              <a:ext uri="{FF2B5EF4-FFF2-40B4-BE49-F238E27FC236}">
                <a16:creationId xmlns:a16="http://schemas.microsoft.com/office/drawing/2014/main" id="{02329C96-7B90-45D2-A073-21B2A8B66F46}"/>
              </a:ext>
            </a:extLst>
          </p:cNvPr>
          <p:cNvSpPr/>
          <p:nvPr/>
        </p:nvSpPr>
        <p:spPr>
          <a:xfrm>
            <a:off x="5091291" y="3463640"/>
            <a:ext cx="819455" cy="369332"/>
          </a:xfrm>
          <a:prstGeom prst="rect">
            <a:avLst/>
          </a:prstGeom>
          <a:noFill/>
          <a:ln w="28575">
            <a:noFill/>
          </a:ln>
        </p:spPr>
        <p:txBody>
          <a:bodyPr wrap="none">
            <a:spAutoFit/>
          </a:bodyPr>
          <a:lstStyle/>
          <a:p>
            <a:pPr algn="ctr"/>
            <a:r>
              <a:rPr lang="en-US" altLang="ja-JP" b="1">
                <a:latin typeface="+mn-ea"/>
                <a:cs typeface="Arial" panose="020B0604020202020204" pitchFamily="34" charset="0"/>
              </a:rPr>
              <a:t>hour</a:t>
            </a:r>
            <a:r>
              <a:rPr lang="en-US" altLang="ja-JP" b="1" dirty="0">
                <a:latin typeface="+mn-ea"/>
                <a:cs typeface="Arial" panose="020B0604020202020204" pitchFamily="34" charset="0"/>
              </a:rPr>
              <a:t>s</a:t>
            </a:r>
          </a:p>
        </p:txBody>
      </p:sp>
    </p:spTree>
    <p:extLst>
      <p:ext uri="{BB962C8B-B14F-4D97-AF65-F5344CB8AC3E}">
        <p14:creationId xmlns:p14="http://schemas.microsoft.com/office/powerpoint/2010/main" val="129693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798AE5-A5A1-4FD7-B494-688942664EE7}"/>
              </a:ext>
            </a:extLst>
          </p:cNvPr>
          <p:cNvPicPr>
            <a:picLocks noChangeAspect="1"/>
          </p:cNvPicPr>
          <p:nvPr/>
        </p:nvPicPr>
        <p:blipFill>
          <a:blip r:embed="rId3"/>
          <a:stretch>
            <a:fillRect/>
          </a:stretch>
        </p:blipFill>
        <p:spPr>
          <a:xfrm>
            <a:off x="606051" y="1536962"/>
            <a:ext cx="4891750" cy="2872602"/>
          </a:xfrm>
          <a:prstGeom prst="rect">
            <a:avLst/>
          </a:prstGeom>
        </p:spPr>
      </p:pic>
      <p:grpSp>
        <p:nvGrpSpPr>
          <p:cNvPr id="8" name="グループ化 7">
            <a:extLst>
              <a:ext uri="{FF2B5EF4-FFF2-40B4-BE49-F238E27FC236}">
                <a16:creationId xmlns:a16="http://schemas.microsoft.com/office/drawing/2014/main" id="{75918E2E-1628-4FAB-973A-8B8233C1E28C}"/>
              </a:ext>
            </a:extLst>
          </p:cNvPr>
          <p:cNvGrpSpPr/>
          <p:nvPr/>
        </p:nvGrpSpPr>
        <p:grpSpPr>
          <a:xfrm>
            <a:off x="7941909" y="979397"/>
            <a:ext cx="3511368" cy="5175614"/>
            <a:chOff x="783847" y="1571765"/>
            <a:chExt cx="3196658" cy="4711744"/>
          </a:xfrm>
        </p:grpSpPr>
        <p:pic>
          <p:nvPicPr>
            <p:cNvPr id="13" name="図 12">
              <a:extLst>
                <a:ext uri="{FF2B5EF4-FFF2-40B4-BE49-F238E27FC236}">
                  <a16:creationId xmlns:a16="http://schemas.microsoft.com/office/drawing/2014/main" id="{5335150F-FEA1-4E16-A62C-8492A1F523C0}"/>
                </a:ext>
              </a:extLst>
            </p:cNvPr>
            <p:cNvPicPr>
              <a:picLocks noChangeAspect="1"/>
            </p:cNvPicPr>
            <p:nvPr/>
          </p:nvPicPr>
          <p:blipFill rotWithShape="1">
            <a:blip r:embed="rId4">
              <a:biLevel thresh="75000"/>
            </a:blip>
            <a:srcRect r="65396"/>
            <a:stretch/>
          </p:blipFill>
          <p:spPr>
            <a:xfrm>
              <a:off x="812426" y="1571765"/>
              <a:ext cx="3168079" cy="4711744"/>
            </a:xfrm>
            <a:prstGeom prst="rect">
              <a:avLst/>
            </a:prstGeom>
          </p:spPr>
        </p:pic>
        <p:sp>
          <p:nvSpPr>
            <p:cNvPr id="18" name="正方形/長方形 17">
              <a:extLst>
                <a:ext uri="{FF2B5EF4-FFF2-40B4-BE49-F238E27FC236}">
                  <a16:creationId xmlns:a16="http://schemas.microsoft.com/office/drawing/2014/main" id="{D758548B-2F5E-4CED-9267-F5373A32F866}"/>
                </a:ext>
              </a:extLst>
            </p:cNvPr>
            <p:cNvSpPr/>
            <p:nvPr/>
          </p:nvSpPr>
          <p:spPr>
            <a:xfrm>
              <a:off x="783848" y="1964275"/>
              <a:ext cx="2954655" cy="1231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2905E321-0CE0-4FA3-B384-CFB546174F07}"/>
                </a:ext>
              </a:extLst>
            </p:cNvPr>
            <p:cNvSpPr/>
            <p:nvPr/>
          </p:nvSpPr>
          <p:spPr>
            <a:xfrm>
              <a:off x="783847" y="3632035"/>
              <a:ext cx="2954655" cy="1231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70ADDDFE-5AE4-4524-B329-DBDFA19BD999}"/>
              </a:ext>
            </a:extLst>
          </p:cNvPr>
          <p:cNvSpPr/>
          <p:nvPr/>
        </p:nvSpPr>
        <p:spPr>
          <a:xfrm>
            <a:off x="272332" y="979397"/>
            <a:ext cx="5823667" cy="461665"/>
          </a:xfrm>
          <a:prstGeom prst="rect">
            <a:avLst/>
          </a:prstGeom>
        </p:spPr>
        <p:txBody>
          <a:bodyPr wrap="square">
            <a:spAutoFit/>
          </a:bodyPr>
          <a:lstStyle/>
          <a:p>
            <a:r>
              <a:rPr lang="en-US" altLang="ja-JP" sz="2400" b="1"/>
              <a:t>4.2 </a:t>
            </a:r>
            <a:r>
              <a:rPr lang="ja-JP" altLang="en-US" sz="2400" b="1"/>
              <a:t>深層学習モデル</a:t>
            </a:r>
            <a:r>
              <a:rPr lang="en-US" altLang="ja-JP" sz="2400" b="1"/>
              <a:t> </a:t>
            </a:r>
            <a:endParaRPr lang="ja-JP" altLang="en-US" sz="2400" b="1"/>
          </a:p>
        </p:txBody>
      </p:sp>
      <p:sp>
        <p:nvSpPr>
          <p:cNvPr id="21" name="正方形/長方形 20">
            <a:extLst>
              <a:ext uri="{FF2B5EF4-FFF2-40B4-BE49-F238E27FC236}">
                <a16:creationId xmlns:a16="http://schemas.microsoft.com/office/drawing/2014/main" id="{895C75CD-7EB8-48F6-9FAB-B5B21EC9D52B}"/>
              </a:ext>
            </a:extLst>
          </p:cNvPr>
          <p:cNvSpPr/>
          <p:nvPr/>
        </p:nvSpPr>
        <p:spPr>
          <a:xfrm>
            <a:off x="606051" y="6073511"/>
            <a:ext cx="9809801" cy="369332"/>
          </a:xfrm>
          <a:prstGeom prst="rect">
            <a:avLst/>
          </a:prstGeom>
        </p:spPr>
        <p:txBody>
          <a:bodyPr wrap="none">
            <a:spAutoFit/>
          </a:bodyPr>
          <a:lstStyle/>
          <a:p>
            <a:r>
              <a:rPr lang="en-US" altLang="ja-JP" baseline="30000">
                <a:latin typeface="Arial" panose="020B0604020202020204" pitchFamily="34" charset="0"/>
                <a:cs typeface="Arial" panose="020B0604020202020204" pitchFamily="34" charset="0"/>
              </a:rPr>
              <a:t>* [VGG] Simonyan K. and Zisserman A.: Very Deep Convolutional Networks for Large-Scale Image Recognition[J], Computer Science, 2014</a:t>
            </a:r>
            <a:endParaRPr lang="ja-JP" altLang="en-US">
              <a:latin typeface="Arial" panose="020B0604020202020204" pitchFamily="34" charset="0"/>
              <a:cs typeface="Arial" panose="020B0604020202020204" pitchFamily="34" charset="0"/>
            </a:endParaRPr>
          </a:p>
        </p:txBody>
      </p:sp>
      <p:pic>
        <p:nvPicPr>
          <p:cNvPr id="2" name="図 1">
            <a:extLst>
              <a:ext uri="{FF2B5EF4-FFF2-40B4-BE49-F238E27FC236}">
                <a16:creationId xmlns:a16="http://schemas.microsoft.com/office/drawing/2014/main" id="{AD51EAD0-ED0E-42F7-BF82-3135C327684E}"/>
              </a:ext>
            </a:extLst>
          </p:cNvPr>
          <p:cNvPicPr>
            <a:picLocks noChangeAspect="1"/>
          </p:cNvPicPr>
          <p:nvPr/>
        </p:nvPicPr>
        <p:blipFill rotWithShape="1">
          <a:blip r:embed="rId5"/>
          <a:srcRect t="92977"/>
          <a:stretch/>
        </p:blipFill>
        <p:spPr>
          <a:xfrm>
            <a:off x="511384" y="5668711"/>
            <a:ext cx="7346980" cy="279657"/>
          </a:xfrm>
          <a:prstGeom prst="rect">
            <a:avLst/>
          </a:prstGeom>
        </p:spPr>
      </p:pic>
      <p:pic>
        <p:nvPicPr>
          <p:cNvPr id="6" name="図 5">
            <a:extLst>
              <a:ext uri="{FF2B5EF4-FFF2-40B4-BE49-F238E27FC236}">
                <a16:creationId xmlns:a16="http://schemas.microsoft.com/office/drawing/2014/main" id="{5092B435-CBF2-4343-89CB-113C75667F5F}"/>
              </a:ext>
            </a:extLst>
          </p:cNvPr>
          <p:cNvPicPr>
            <a:picLocks noChangeAspect="1"/>
          </p:cNvPicPr>
          <p:nvPr/>
        </p:nvPicPr>
        <p:blipFill>
          <a:blip r:embed="rId6"/>
          <a:stretch>
            <a:fillRect/>
          </a:stretch>
        </p:blipFill>
        <p:spPr>
          <a:xfrm>
            <a:off x="6449214" y="4409564"/>
            <a:ext cx="1238575" cy="532471"/>
          </a:xfrm>
          <a:prstGeom prst="rect">
            <a:avLst/>
          </a:prstGeom>
        </p:spPr>
      </p:pic>
      <p:grpSp>
        <p:nvGrpSpPr>
          <p:cNvPr id="14" name="グループ化 13">
            <a:extLst>
              <a:ext uri="{FF2B5EF4-FFF2-40B4-BE49-F238E27FC236}">
                <a16:creationId xmlns:a16="http://schemas.microsoft.com/office/drawing/2014/main" id="{307AB86A-CC03-4E36-8C4B-F67600915433}"/>
              </a:ext>
            </a:extLst>
          </p:cNvPr>
          <p:cNvGrpSpPr/>
          <p:nvPr/>
        </p:nvGrpSpPr>
        <p:grpSpPr>
          <a:xfrm>
            <a:off x="485551" y="4608639"/>
            <a:ext cx="1320982" cy="338723"/>
            <a:chOff x="4552740" y="3042297"/>
            <a:chExt cx="900452" cy="230892"/>
          </a:xfrm>
        </p:grpSpPr>
        <p:sp>
          <p:nvSpPr>
            <p:cNvPr id="15" name="正方形/長方形 14">
              <a:extLst>
                <a:ext uri="{FF2B5EF4-FFF2-40B4-BE49-F238E27FC236}">
                  <a16:creationId xmlns:a16="http://schemas.microsoft.com/office/drawing/2014/main" id="{C2CCE85F-A457-43F7-B410-DDA0E88F4372}"/>
                </a:ext>
              </a:extLst>
            </p:cNvPr>
            <p:cNvSpPr/>
            <p:nvPr/>
          </p:nvSpPr>
          <p:spPr>
            <a:xfrm>
              <a:off x="4552740" y="3042297"/>
              <a:ext cx="531097" cy="20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5DB48C4-B841-40FE-9066-2FC4523F53BD}"/>
                    </a:ext>
                  </a:extLst>
                </p:cNvPr>
                <p:cNvSpPr txBox="1"/>
                <p:nvPr/>
              </p:nvSpPr>
              <p:spPr>
                <a:xfrm>
                  <a:off x="4674976" y="3042413"/>
                  <a:ext cx="778216" cy="2307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600" b="1" i="1" smtClean="0">
                            <a:latin typeface="Cambria Math" panose="02040503050406030204" pitchFamily="18" charset="0"/>
                            <a:cs typeface="Arial" panose="020B0604020202020204" pitchFamily="34" charset="0"/>
                          </a:rPr>
                          <m:t>𝑫𝒆𝒕𝒆𝒄𝒕𝒆𝒅</m:t>
                        </m:r>
                      </m:oMath>
                    </m:oMathPara>
                  </a14:m>
                  <a:endParaRPr kumimoji="1" lang="ja-JP" altLang="en-US" sz="1600" b="1">
                    <a:latin typeface="Arial" panose="020B0604020202020204" pitchFamily="34" charset="0"/>
                    <a:cs typeface="Arial" panose="020B0604020202020204" pitchFamily="34" charset="0"/>
                  </a:endParaRPr>
                </a:p>
              </p:txBody>
            </p:sp>
          </mc:Choice>
          <mc:Fallback xmlns="">
            <p:sp>
              <p:nvSpPr>
                <p:cNvPr id="16" name="テキスト ボックス 15">
                  <a:extLst>
                    <a:ext uri="{FF2B5EF4-FFF2-40B4-BE49-F238E27FC236}">
                      <a16:creationId xmlns:a16="http://schemas.microsoft.com/office/drawing/2014/main" id="{35DB48C4-B841-40FE-9066-2FC4523F53BD}"/>
                    </a:ext>
                  </a:extLst>
                </p:cNvPr>
                <p:cNvSpPr txBox="1">
                  <a:spLocks noRot="1" noChangeAspect="1" noMove="1" noResize="1" noEditPoints="1" noAdjustHandles="1" noChangeArrowheads="1" noChangeShapeType="1" noTextEdit="1"/>
                </p:cNvSpPr>
                <p:nvPr/>
              </p:nvSpPr>
              <p:spPr>
                <a:xfrm>
                  <a:off x="4674976" y="3042413"/>
                  <a:ext cx="778216" cy="230776"/>
                </a:xfrm>
                <a:prstGeom prst="rect">
                  <a:avLst/>
                </a:prstGeom>
                <a:blipFill>
                  <a:blip r:embed="rId7"/>
                  <a:stretch>
                    <a:fillRect/>
                  </a:stretch>
                </a:blipFill>
              </p:spPr>
              <p:txBody>
                <a:bodyPr/>
                <a:lstStyle/>
                <a:p>
                  <a:r>
                    <a:rPr lang="ja-JP" altLang="en-US">
                      <a:noFill/>
                    </a:rPr>
                    <a:t> </a:t>
                  </a:r>
                </a:p>
              </p:txBody>
            </p:sp>
          </mc:Fallback>
        </mc:AlternateContent>
      </p:grpSp>
      <p:sp>
        <p:nvSpPr>
          <p:cNvPr id="22" name="正方形/長方形 21">
            <a:extLst>
              <a:ext uri="{FF2B5EF4-FFF2-40B4-BE49-F238E27FC236}">
                <a16:creationId xmlns:a16="http://schemas.microsoft.com/office/drawing/2014/main" id="{E9D2B93A-4718-457E-B442-56C5E4D1EA70}"/>
              </a:ext>
            </a:extLst>
          </p:cNvPr>
          <p:cNvSpPr/>
          <p:nvPr/>
        </p:nvSpPr>
        <p:spPr>
          <a:xfrm>
            <a:off x="2696933" y="4621661"/>
            <a:ext cx="3185487" cy="369332"/>
          </a:xfrm>
          <a:prstGeom prst="rect">
            <a:avLst/>
          </a:prstGeom>
        </p:spPr>
        <p:txBody>
          <a:bodyPr wrap="none">
            <a:spAutoFit/>
          </a:bodyPr>
          <a:lstStyle/>
          <a:p>
            <a:r>
              <a:rPr lang="ja-JP" altLang="en-US" b="1"/>
              <a:t>検出した不具合と真の不具合</a:t>
            </a:r>
          </a:p>
        </p:txBody>
      </p:sp>
      <p:pic>
        <p:nvPicPr>
          <p:cNvPr id="17" name="図 16">
            <a:extLst>
              <a:ext uri="{FF2B5EF4-FFF2-40B4-BE49-F238E27FC236}">
                <a16:creationId xmlns:a16="http://schemas.microsoft.com/office/drawing/2014/main" id="{B07EFB88-B89C-41B9-8DF6-20EB5CB4D10B}"/>
              </a:ext>
            </a:extLst>
          </p:cNvPr>
          <p:cNvPicPr>
            <a:picLocks noChangeAspect="1"/>
          </p:cNvPicPr>
          <p:nvPr/>
        </p:nvPicPr>
        <p:blipFill rotWithShape="1">
          <a:blip r:embed="rId5"/>
          <a:srcRect l="3793" t="41256" b="41699"/>
          <a:stretch/>
        </p:blipFill>
        <p:spPr>
          <a:xfrm>
            <a:off x="790050" y="4943721"/>
            <a:ext cx="7068314" cy="678656"/>
          </a:xfrm>
          <a:prstGeom prst="rect">
            <a:avLst/>
          </a:prstGeom>
        </p:spPr>
      </p:pic>
      <p:pic>
        <p:nvPicPr>
          <p:cNvPr id="23" name="図 22">
            <a:extLst>
              <a:ext uri="{FF2B5EF4-FFF2-40B4-BE49-F238E27FC236}">
                <a16:creationId xmlns:a16="http://schemas.microsoft.com/office/drawing/2014/main" id="{38FA5A44-C5D4-4171-A2ED-70CC49883E2B}"/>
              </a:ext>
            </a:extLst>
          </p:cNvPr>
          <p:cNvPicPr>
            <a:picLocks noChangeAspect="1"/>
          </p:cNvPicPr>
          <p:nvPr/>
        </p:nvPicPr>
        <p:blipFill rotWithShape="1">
          <a:blip r:embed="rId5"/>
          <a:srcRect t="92976"/>
          <a:stretch/>
        </p:blipFill>
        <p:spPr>
          <a:xfrm>
            <a:off x="463759" y="5659188"/>
            <a:ext cx="7346980" cy="279656"/>
          </a:xfrm>
          <a:prstGeom prst="rect">
            <a:avLst/>
          </a:prstGeom>
        </p:spPr>
      </p:pic>
      <p:sp>
        <p:nvSpPr>
          <p:cNvPr id="10" name="正方形/長方形 9">
            <a:extLst>
              <a:ext uri="{FF2B5EF4-FFF2-40B4-BE49-F238E27FC236}">
                <a16:creationId xmlns:a16="http://schemas.microsoft.com/office/drawing/2014/main" id="{F07961CE-83D3-4B30-86F4-6A4B6732B2A6}"/>
              </a:ext>
            </a:extLst>
          </p:cNvPr>
          <p:cNvSpPr/>
          <p:nvPr/>
        </p:nvSpPr>
        <p:spPr>
          <a:xfrm>
            <a:off x="1786451" y="3749518"/>
            <a:ext cx="1265475" cy="338554"/>
          </a:xfrm>
          <a:prstGeom prst="rect">
            <a:avLst/>
          </a:prstGeom>
        </p:spPr>
        <p:txBody>
          <a:bodyPr wrap="none">
            <a:spAutoFit/>
          </a:bodyPr>
          <a:lstStyle/>
          <a:p>
            <a:r>
              <a:rPr lang="en-US" altLang="ja-JP" sz="1600" baseline="30000">
                <a:latin typeface="Arial" panose="020B0604020202020204" pitchFamily="34" charset="0"/>
                <a:cs typeface="Arial" panose="020B0604020202020204" pitchFamily="34" charset="0"/>
              </a:rPr>
              <a:t>* </a:t>
            </a:r>
            <a:r>
              <a:rPr lang="en-US" altLang="ja-JP" sz="1600" b="1" i="1">
                <a:latin typeface="Cambria Math" panose="02040503050406030204" pitchFamily="18" charset="0"/>
                <a:cs typeface="Arial" panose="020B0604020202020204" pitchFamily="34" charset="0"/>
              </a:rPr>
              <a:t>VGG</a:t>
            </a:r>
            <a:r>
              <a:rPr lang="ja-JP" altLang="ja-JP" sz="1600" b="1" i="1">
                <a:latin typeface="Cambria Math" panose="02040503050406030204" pitchFamily="18" charset="0"/>
                <a:cs typeface="Arial" panose="020B0604020202020204" pitchFamily="34" charset="0"/>
              </a:rPr>
              <a:t>モデル</a:t>
            </a:r>
            <a:endParaRPr lang="ja-JP" altLang="en-US" sz="1600" b="1" i="1">
              <a:latin typeface="Cambria Math" panose="02040503050406030204" pitchFamily="18" charset="0"/>
              <a:cs typeface="Arial" panose="020B0604020202020204" pitchFamily="34" charset="0"/>
            </a:endParaRPr>
          </a:p>
        </p:txBody>
      </p:sp>
      <p:sp>
        <p:nvSpPr>
          <p:cNvPr id="11" name="フリーフォーム: 図形 10">
            <a:extLst>
              <a:ext uri="{FF2B5EF4-FFF2-40B4-BE49-F238E27FC236}">
                <a16:creationId xmlns:a16="http://schemas.microsoft.com/office/drawing/2014/main" id="{E9C58824-F7B0-42FD-ADEC-201CB3C56107}"/>
              </a:ext>
            </a:extLst>
          </p:cNvPr>
          <p:cNvSpPr/>
          <p:nvPr/>
        </p:nvSpPr>
        <p:spPr>
          <a:xfrm>
            <a:off x="1181100" y="1733550"/>
            <a:ext cx="885825" cy="2581275"/>
          </a:xfrm>
          <a:custGeom>
            <a:avLst/>
            <a:gdLst>
              <a:gd name="connsiteX0" fmla="*/ 0 w 885825"/>
              <a:gd name="connsiteY0" fmla="*/ 838200 h 2581275"/>
              <a:gd name="connsiteX1" fmla="*/ 614363 w 885825"/>
              <a:gd name="connsiteY1" fmla="*/ 0 h 2581275"/>
              <a:gd name="connsiteX2" fmla="*/ 738188 w 885825"/>
              <a:gd name="connsiteY2" fmla="*/ 4763 h 2581275"/>
              <a:gd name="connsiteX3" fmla="*/ 738188 w 885825"/>
              <a:gd name="connsiteY3" fmla="*/ 647700 h 2581275"/>
              <a:gd name="connsiteX4" fmla="*/ 862013 w 885825"/>
              <a:gd name="connsiteY4" fmla="*/ 652463 h 2581275"/>
              <a:gd name="connsiteX5" fmla="*/ 862013 w 885825"/>
              <a:gd name="connsiteY5" fmla="*/ 966788 h 2581275"/>
              <a:gd name="connsiteX6" fmla="*/ 885825 w 885825"/>
              <a:gd name="connsiteY6" fmla="*/ 971550 h 2581275"/>
              <a:gd name="connsiteX7" fmla="*/ 885825 w 885825"/>
              <a:gd name="connsiteY7" fmla="*/ 1009650 h 2581275"/>
              <a:gd name="connsiteX8" fmla="*/ 766763 w 885825"/>
              <a:gd name="connsiteY8" fmla="*/ 1181100 h 2581275"/>
              <a:gd name="connsiteX9" fmla="*/ 771525 w 885825"/>
              <a:gd name="connsiteY9" fmla="*/ 1576388 h 2581275"/>
              <a:gd name="connsiteX10" fmla="*/ 771525 w 885825"/>
              <a:gd name="connsiteY10" fmla="*/ 1619250 h 2581275"/>
              <a:gd name="connsiteX11" fmla="*/ 790575 w 885825"/>
              <a:gd name="connsiteY11" fmla="*/ 1614488 h 2581275"/>
              <a:gd name="connsiteX12" fmla="*/ 738188 w 885825"/>
              <a:gd name="connsiteY12" fmla="*/ 1695450 h 2581275"/>
              <a:gd name="connsiteX13" fmla="*/ 742950 w 885825"/>
              <a:gd name="connsiteY13" fmla="*/ 1743075 h 2581275"/>
              <a:gd name="connsiteX14" fmla="*/ 123825 w 885825"/>
              <a:gd name="connsiteY14" fmla="*/ 2581275 h 2581275"/>
              <a:gd name="connsiteX15" fmla="*/ 4763 w 885825"/>
              <a:gd name="connsiteY15" fmla="*/ 2581275 h 2581275"/>
              <a:gd name="connsiteX16" fmla="*/ 0 w 885825"/>
              <a:gd name="connsiteY16" fmla="*/ 838200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5825" h="2581275">
                <a:moveTo>
                  <a:pt x="0" y="838200"/>
                </a:moveTo>
                <a:lnTo>
                  <a:pt x="614363" y="0"/>
                </a:lnTo>
                <a:lnTo>
                  <a:pt x="738188" y="4763"/>
                </a:lnTo>
                <a:lnTo>
                  <a:pt x="738188" y="647700"/>
                </a:lnTo>
                <a:lnTo>
                  <a:pt x="862013" y="652463"/>
                </a:lnTo>
                <a:lnTo>
                  <a:pt x="862013" y="966788"/>
                </a:lnTo>
                <a:lnTo>
                  <a:pt x="885825" y="971550"/>
                </a:lnTo>
                <a:lnTo>
                  <a:pt x="885825" y="1009650"/>
                </a:lnTo>
                <a:lnTo>
                  <a:pt x="766763" y="1181100"/>
                </a:lnTo>
                <a:cubicBezTo>
                  <a:pt x="768350" y="1312863"/>
                  <a:pt x="769938" y="1444625"/>
                  <a:pt x="771525" y="1576388"/>
                </a:cubicBezTo>
                <a:lnTo>
                  <a:pt x="771525" y="1619250"/>
                </a:lnTo>
                <a:lnTo>
                  <a:pt x="790575" y="1614488"/>
                </a:lnTo>
                <a:lnTo>
                  <a:pt x="738188" y="1695450"/>
                </a:lnTo>
                <a:lnTo>
                  <a:pt x="742950" y="1743075"/>
                </a:lnTo>
                <a:lnTo>
                  <a:pt x="123825" y="2581275"/>
                </a:lnTo>
                <a:lnTo>
                  <a:pt x="4763" y="2581275"/>
                </a:lnTo>
                <a:cubicBezTo>
                  <a:pt x="6350" y="2006600"/>
                  <a:pt x="7938" y="1431925"/>
                  <a:pt x="0" y="838200"/>
                </a:cubicBezTo>
                <a:close/>
              </a:path>
            </a:pathLst>
          </a:custGeom>
          <a:solidFill>
            <a:srgbClr val="0070C0">
              <a:alpha val="3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B8E984ED-0FB5-4844-8397-656F7BFEBD21}"/>
              </a:ext>
            </a:extLst>
          </p:cNvPr>
          <p:cNvSpPr/>
          <p:nvPr/>
        </p:nvSpPr>
        <p:spPr>
          <a:xfrm>
            <a:off x="2095500" y="1525313"/>
            <a:ext cx="5638800" cy="1103587"/>
          </a:xfrm>
          <a:custGeom>
            <a:avLst/>
            <a:gdLst>
              <a:gd name="connsiteX0" fmla="*/ 0 w 5638800"/>
              <a:gd name="connsiteY0" fmla="*/ 493987 h 1103587"/>
              <a:gd name="connsiteX1" fmla="*/ 5638800 w 5638800"/>
              <a:gd name="connsiteY1" fmla="*/ 1103587 h 1103587"/>
            </a:gdLst>
            <a:ahLst/>
            <a:cxnLst>
              <a:cxn ang="0">
                <a:pos x="connsiteX0" y="connsiteY0"/>
              </a:cxn>
              <a:cxn ang="0">
                <a:pos x="connsiteX1" y="connsiteY1"/>
              </a:cxn>
            </a:cxnLst>
            <a:rect l="l" t="t" r="r" b="b"/>
            <a:pathLst>
              <a:path w="5638800" h="1103587">
                <a:moveTo>
                  <a:pt x="0" y="493987"/>
                </a:moveTo>
                <a:cubicBezTo>
                  <a:pt x="1339850" y="-12426"/>
                  <a:pt x="2679700" y="-518838"/>
                  <a:pt x="5638800" y="1103587"/>
                </a:cubicBezTo>
              </a:path>
            </a:pathLst>
          </a:custGeom>
          <a:noFill/>
          <a:ln w="28575">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9504403C-2B62-457A-9794-8D51C8A36DF3}"/>
              </a:ext>
            </a:extLst>
          </p:cNvPr>
          <p:cNvGrpSpPr/>
          <p:nvPr/>
        </p:nvGrpSpPr>
        <p:grpSpPr>
          <a:xfrm>
            <a:off x="28339" y="4490695"/>
            <a:ext cx="769380" cy="1938992"/>
            <a:chOff x="28339" y="4490695"/>
            <a:chExt cx="769380" cy="1938992"/>
          </a:xfrm>
        </p:grpSpPr>
        <p:sp>
          <p:nvSpPr>
            <p:cNvPr id="27" name="テキスト ボックス 26">
              <a:extLst>
                <a:ext uri="{FF2B5EF4-FFF2-40B4-BE49-F238E27FC236}">
                  <a16:creationId xmlns:a16="http://schemas.microsoft.com/office/drawing/2014/main" id="{13DFC76B-71E3-45E3-BBB1-D75F3A7F1171}"/>
                </a:ext>
              </a:extLst>
            </p:cNvPr>
            <p:cNvSpPr txBox="1"/>
            <p:nvPr/>
          </p:nvSpPr>
          <p:spPr>
            <a:xfrm>
              <a:off x="28339" y="4490695"/>
              <a:ext cx="370614" cy="1938992"/>
            </a:xfrm>
            <a:prstGeom prst="rect">
              <a:avLst/>
            </a:prstGeom>
            <a:noFill/>
          </p:spPr>
          <p:txBody>
            <a:bodyPr wrap="none" rtlCol="0">
              <a:spAutoFit/>
            </a:bodyPr>
            <a:lstStyle/>
            <a:p>
              <a:r>
                <a:rPr lang="en-US" altLang="ja-JP" sz="1200" b="1">
                  <a:latin typeface="Arial" panose="020B0604020202020204" pitchFamily="34" charset="0"/>
                  <a:cs typeface="Arial" panose="020B0604020202020204" pitchFamily="34" charset="0"/>
                </a:rPr>
                <a:t>F0</a:t>
              </a:r>
            </a:p>
            <a:p>
              <a:r>
                <a:rPr kumimoji="1" lang="en-US" altLang="ja-JP" sz="1200" b="1">
                  <a:latin typeface="Arial" panose="020B0604020202020204" pitchFamily="34" charset="0"/>
                  <a:cs typeface="Arial" panose="020B0604020202020204" pitchFamily="34" charset="0"/>
                </a:rPr>
                <a:t>F1</a:t>
              </a:r>
            </a:p>
            <a:p>
              <a:r>
                <a:rPr lang="en-US" altLang="ja-JP" sz="1200" b="1">
                  <a:latin typeface="Arial" panose="020B0604020202020204" pitchFamily="34" charset="0"/>
                  <a:cs typeface="Arial" panose="020B0604020202020204" pitchFamily="34" charset="0"/>
                </a:rPr>
                <a:t>F2</a:t>
              </a:r>
            </a:p>
            <a:p>
              <a:r>
                <a:rPr kumimoji="1" lang="en-US" altLang="ja-JP" sz="1200" b="1">
                  <a:latin typeface="Arial" panose="020B0604020202020204" pitchFamily="34" charset="0"/>
                  <a:cs typeface="Arial" panose="020B0604020202020204" pitchFamily="34" charset="0"/>
                </a:rPr>
                <a:t>F3</a:t>
              </a:r>
            </a:p>
            <a:p>
              <a:r>
                <a:rPr lang="en-US" altLang="ja-JP" sz="1200" b="1">
                  <a:latin typeface="Arial" panose="020B0604020202020204" pitchFamily="34" charset="0"/>
                  <a:cs typeface="Arial" panose="020B0604020202020204" pitchFamily="34" charset="0"/>
                </a:rPr>
                <a:t>F4</a:t>
              </a:r>
            </a:p>
            <a:p>
              <a:r>
                <a:rPr kumimoji="1" lang="en-US" altLang="ja-JP" sz="1200" b="1">
                  <a:latin typeface="Arial" panose="020B0604020202020204" pitchFamily="34" charset="0"/>
                  <a:cs typeface="Arial" panose="020B0604020202020204" pitchFamily="34" charset="0"/>
                </a:rPr>
                <a:t>F5</a:t>
              </a:r>
            </a:p>
            <a:p>
              <a:r>
                <a:rPr lang="en-US" altLang="ja-JP" sz="1200" b="1">
                  <a:latin typeface="Arial" panose="020B0604020202020204" pitchFamily="34" charset="0"/>
                  <a:cs typeface="Arial" panose="020B0604020202020204" pitchFamily="34" charset="0"/>
                </a:rPr>
                <a:t>F6</a:t>
              </a:r>
            </a:p>
            <a:p>
              <a:r>
                <a:rPr kumimoji="1" lang="en-US" altLang="ja-JP" sz="1200" b="1">
                  <a:latin typeface="Arial" panose="020B0604020202020204" pitchFamily="34" charset="0"/>
                  <a:cs typeface="Arial" panose="020B0604020202020204" pitchFamily="34" charset="0"/>
                </a:rPr>
                <a:t>F7</a:t>
              </a:r>
            </a:p>
            <a:p>
              <a:r>
                <a:rPr lang="en-US" altLang="ja-JP" sz="1200" b="1">
                  <a:latin typeface="Arial" panose="020B0604020202020204" pitchFamily="34" charset="0"/>
                  <a:cs typeface="Arial" panose="020B0604020202020204" pitchFamily="34" charset="0"/>
                </a:rPr>
                <a:t>F8</a:t>
              </a:r>
            </a:p>
            <a:p>
              <a:r>
                <a:rPr kumimoji="1" lang="en-US" altLang="ja-JP" sz="1200" b="1">
                  <a:latin typeface="Arial" panose="020B0604020202020204" pitchFamily="34" charset="0"/>
                  <a:cs typeface="Arial" panose="020B0604020202020204" pitchFamily="34" charset="0"/>
                </a:rPr>
                <a:t>F9</a:t>
              </a:r>
            </a:p>
          </p:txBody>
        </p:sp>
        <p:cxnSp>
          <p:nvCxnSpPr>
            <p:cNvPr id="29" name="直線コネクタ 28">
              <a:extLst>
                <a:ext uri="{FF2B5EF4-FFF2-40B4-BE49-F238E27FC236}">
                  <a16:creationId xmlns:a16="http://schemas.microsoft.com/office/drawing/2014/main" id="{7B466C2B-FFAD-430F-8943-3C419B85EA31}"/>
                </a:ext>
              </a:extLst>
            </p:cNvPr>
            <p:cNvCxnSpPr/>
            <p:nvPr/>
          </p:nvCxnSpPr>
          <p:spPr>
            <a:xfrm flipH="1" flipV="1">
              <a:off x="320538" y="4621661"/>
              <a:ext cx="469512"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D49F592-5D06-4277-BEF8-1921777952A9}"/>
                </a:ext>
              </a:extLst>
            </p:cNvPr>
            <p:cNvCxnSpPr/>
            <p:nvPr/>
          </p:nvCxnSpPr>
          <p:spPr>
            <a:xfrm flipH="1" flipV="1">
              <a:off x="314976" y="4825268"/>
              <a:ext cx="475074" cy="214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A724C19-65B8-45CB-8DED-E44E4B220587}"/>
                </a:ext>
              </a:extLst>
            </p:cNvPr>
            <p:cNvCxnSpPr>
              <a:cxnSpLocks/>
            </p:cNvCxnSpPr>
            <p:nvPr/>
          </p:nvCxnSpPr>
          <p:spPr>
            <a:xfrm flipH="1" flipV="1">
              <a:off x="314976" y="5000516"/>
              <a:ext cx="473218" cy="102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4C2DB3B-FF57-416F-BEB6-8CEBB306994C}"/>
                </a:ext>
              </a:extLst>
            </p:cNvPr>
            <p:cNvCxnSpPr/>
            <p:nvPr/>
          </p:nvCxnSpPr>
          <p:spPr>
            <a:xfrm flipH="1">
              <a:off x="314976" y="5164799"/>
              <a:ext cx="475074" cy="17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6E501B-1DC3-49D4-B8C4-5D890E6BEA9F}"/>
                </a:ext>
              </a:extLst>
            </p:cNvPr>
            <p:cNvCxnSpPr>
              <a:cxnSpLocks/>
            </p:cNvCxnSpPr>
            <p:nvPr/>
          </p:nvCxnSpPr>
          <p:spPr>
            <a:xfrm flipV="1">
              <a:off x="314976" y="5224463"/>
              <a:ext cx="473218" cy="134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B790226-4FD6-40DB-81EE-03E80955F230}"/>
                </a:ext>
              </a:extLst>
            </p:cNvPr>
            <p:cNvCxnSpPr>
              <a:endCxn id="17" idx="1"/>
            </p:cNvCxnSpPr>
            <p:nvPr/>
          </p:nvCxnSpPr>
          <p:spPr>
            <a:xfrm flipV="1">
              <a:off x="314976" y="5283049"/>
              <a:ext cx="475074" cy="260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8EA9706B-7468-45CD-9A04-1866A7425ACC}"/>
                </a:ext>
              </a:extLst>
            </p:cNvPr>
            <p:cNvCxnSpPr>
              <a:cxnSpLocks/>
            </p:cNvCxnSpPr>
            <p:nvPr/>
          </p:nvCxnSpPr>
          <p:spPr>
            <a:xfrm flipV="1">
              <a:off x="314976" y="5362575"/>
              <a:ext cx="477980" cy="36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7BC9B4D-CAB8-4AE2-A1F4-3608ED0CD464}"/>
                </a:ext>
              </a:extLst>
            </p:cNvPr>
            <p:cNvCxnSpPr/>
            <p:nvPr/>
          </p:nvCxnSpPr>
          <p:spPr>
            <a:xfrm flipV="1">
              <a:off x="314976" y="5438775"/>
              <a:ext cx="480362" cy="478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524A097-3EA8-4654-948D-B3352E717A3A}"/>
                </a:ext>
              </a:extLst>
            </p:cNvPr>
            <p:cNvCxnSpPr/>
            <p:nvPr/>
          </p:nvCxnSpPr>
          <p:spPr>
            <a:xfrm flipV="1">
              <a:off x="316706" y="5507831"/>
              <a:ext cx="481013" cy="573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7843EAF-F644-4844-BFB4-596C1FB5AB91}"/>
                </a:ext>
              </a:extLst>
            </p:cNvPr>
            <p:cNvCxnSpPr/>
            <p:nvPr/>
          </p:nvCxnSpPr>
          <p:spPr>
            <a:xfrm flipV="1">
              <a:off x="320538" y="5572125"/>
              <a:ext cx="477181" cy="70917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27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21B4595-13BC-4227-91AE-F75DBE4D07AB}"/>
              </a:ext>
            </a:extLst>
          </p:cNvPr>
          <p:cNvSpPr/>
          <p:nvPr/>
        </p:nvSpPr>
        <p:spPr>
          <a:xfrm>
            <a:off x="272333" y="979397"/>
            <a:ext cx="2640988" cy="461665"/>
          </a:xfrm>
          <a:prstGeom prst="rect">
            <a:avLst/>
          </a:prstGeom>
        </p:spPr>
        <p:txBody>
          <a:bodyPr wrap="square">
            <a:spAutoFit/>
          </a:bodyPr>
          <a:lstStyle/>
          <a:p>
            <a:r>
              <a:rPr lang="ja-JP" altLang="en-US" sz="2400" b="1" dirty="0"/>
              <a:t>研究の流れ</a:t>
            </a:r>
            <a:endParaRPr lang="en-US" altLang="zh-CN" sz="2400" b="1" dirty="0"/>
          </a:p>
        </p:txBody>
      </p:sp>
      <p:sp>
        <p:nvSpPr>
          <p:cNvPr id="5" name="正方形/長方形 4">
            <a:extLst>
              <a:ext uri="{FF2B5EF4-FFF2-40B4-BE49-F238E27FC236}">
                <a16:creationId xmlns:a16="http://schemas.microsoft.com/office/drawing/2014/main" id="{6F60256D-08E2-431A-9104-14847D3FD79C}"/>
              </a:ext>
            </a:extLst>
          </p:cNvPr>
          <p:cNvSpPr/>
          <p:nvPr/>
        </p:nvSpPr>
        <p:spPr>
          <a:xfrm>
            <a:off x="4157137" y="1637061"/>
            <a:ext cx="2893741" cy="830996"/>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設計仕様</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制御ロジックなど</a:t>
            </a:r>
            <a:r>
              <a:rPr lang="en-US" altLang="ja-JP" sz="2400" b="1" dirty="0">
                <a:solidFill>
                  <a:schemeClr val="bg1">
                    <a:lumMod val="75000"/>
                  </a:schemeClr>
                </a:solidFill>
                <a:latin typeface="+mn-ea"/>
                <a:cs typeface="Arial" panose="020B0604020202020204" pitchFamily="34" charset="0"/>
              </a:rPr>
              <a:t>)</a:t>
            </a:r>
          </a:p>
        </p:txBody>
      </p:sp>
      <p:sp>
        <p:nvSpPr>
          <p:cNvPr id="6" name="正方形/長方形 5">
            <a:extLst>
              <a:ext uri="{FF2B5EF4-FFF2-40B4-BE49-F238E27FC236}">
                <a16:creationId xmlns:a16="http://schemas.microsoft.com/office/drawing/2014/main" id="{72DAAB45-D010-4CF9-806E-73579F5D5597}"/>
              </a:ext>
            </a:extLst>
          </p:cNvPr>
          <p:cNvSpPr/>
          <p:nvPr/>
        </p:nvSpPr>
        <p:spPr>
          <a:xfrm>
            <a:off x="899650" y="1642536"/>
            <a:ext cx="2031326" cy="830996"/>
          </a:xfrm>
          <a:prstGeom prst="rect">
            <a:avLst/>
          </a:prstGeom>
          <a:solidFill>
            <a:schemeClr val="bg1">
              <a:lumMod val="85000"/>
            </a:schemeClr>
          </a:solidFill>
          <a:ln w="28575">
            <a:solidFill>
              <a:schemeClr val="tx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建築</a:t>
            </a:r>
            <a:endParaRPr lang="en-US" altLang="ja-JP" sz="2400" b="1" dirty="0">
              <a:solidFill>
                <a:schemeClr val="bg1">
                  <a:lumMod val="75000"/>
                </a:schemeClr>
              </a:solidFill>
              <a:latin typeface="+mn-ea"/>
              <a:cs typeface="Arial" panose="020B0604020202020204" pitchFamily="34" charset="0"/>
            </a:endParaRPr>
          </a:p>
          <a:p>
            <a:pPr algn="ctr"/>
            <a:r>
              <a:rPr lang="ja-JP" altLang="en-US" sz="2400" b="1" dirty="0">
                <a:solidFill>
                  <a:schemeClr val="bg1">
                    <a:lumMod val="75000"/>
                  </a:schemeClr>
                </a:solidFill>
                <a:latin typeface="+mn-ea"/>
                <a:cs typeface="Arial" panose="020B0604020202020204" pitchFamily="34" charset="0"/>
              </a:rPr>
              <a:t>空調システム</a:t>
            </a:r>
            <a:endParaRPr lang="en-US" altLang="ja-JP" sz="2400" b="1" dirty="0">
              <a:solidFill>
                <a:schemeClr val="bg1">
                  <a:lumMod val="75000"/>
                </a:schemeClr>
              </a:solidFill>
              <a:latin typeface="+mn-ea"/>
              <a:cs typeface="Arial" panose="020B0604020202020204" pitchFamily="34" charset="0"/>
            </a:endParaRPr>
          </a:p>
        </p:txBody>
      </p:sp>
      <p:sp>
        <p:nvSpPr>
          <p:cNvPr id="7" name="正方形/長方形 6">
            <a:extLst>
              <a:ext uri="{FF2B5EF4-FFF2-40B4-BE49-F238E27FC236}">
                <a16:creationId xmlns:a16="http://schemas.microsoft.com/office/drawing/2014/main" id="{7FCFA18E-D6D8-4681-821F-F64015F1F326}"/>
              </a:ext>
            </a:extLst>
          </p:cNvPr>
          <p:cNvSpPr/>
          <p:nvPr/>
        </p:nvSpPr>
        <p:spPr>
          <a:xfrm>
            <a:off x="1745044" y="2728203"/>
            <a:ext cx="3570208"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シミュレーションモデル</a:t>
            </a:r>
            <a:endParaRPr lang="en-US" altLang="ja-JP" sz="2400" b="1" dirty="0">
              <a:solidFill>
                <a:schemeClr val="bg1">
                  <a:lumMod val="75000"/>
                </a:schemeClr>
              </a:solidFill>
              <a:latin typeface="+mn-ea"/>
              <a:cs typeface="Arial" panose="020B0604020202020204" pitchFamily="34" charset="0"/>
            </a:endParaRPr>
          </a:p>
        </p:txBody>
      </p:sp>
      <p:sp>
        <p:nvSpPr>
          <p:cNvPr id="8" name="正方形/長方形 7">
            <a:extLst>
              <a:ext uri="{FF2B5EF4-FFF2-40B4-BE49-F238E27FC236}">
                <a16:creationId xmlns:a16="http://schemas.microsoft.com/office/drawing/2014/main" id="{6A997EF3-2294-4623-8851-0229883D6B29}"/>
              </a:ext>
            </a:extLst>
          </p:cNvPr>
          <p:cNvSpPr/>
          <p:nvPr/>
        </p:nvSpPr>
        <p:spPr>
          <a:xfrm>
            <a:off x="4413763" y="3652596"/>
            <a:ext cx="2954655"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不具合の教師データ</a:t>
            </a:r>
            <a:endParaRPr lang="en-US" altLang="ja-JP" sz="2400" b="1" dirty="0">
              <a:solidFill>
                <a:schemeClr val="bg1">
                  <a:lumMod val="75000"/>
                </a:schemeClr>
              </a:solidFill>
              <a:latin typeface="+mn-ea"/>
              <a:cs typeface="Arial" panose="020B0604020202020204" pitchFamily="34" charset="0"/>
            </a:endParaRPr>
          </a:p>
        </p:txBody>
      </p:sp>
      <p:sp>
        <p:nvSpPr>
          <p:cNvPr id="9" name="正方形/長方形 8">
            <a:extLst>
              <a:ext uri="{FF2B5EF4-FFF2-40B4-BE49-F238E27FC236}">
                <a16:creationId xmlns:a16="http://schemas.microsoft.com/office/drawing/2014/main" id="{2EF553DD-0058-46CB-9158-3523ADA06429}"/>
              </a:ext>
            </a:extLst>
          </p:cNvPr>
          <p:cNvSpPr/>
          <p:nvPr/>
        </p:nvSpPr>
        <p:spPr>
          <a:xfrm>
            <a:off x="6511121" y="4576428"/>
            <a:ext cx="2396810" cy="461665"/>
          </a:xfrm>
          <a:prstGeom prst="rect">
            <a:avLst/>
          </a:prstGeom>
          <a:solidFill>
            <a:schemeClr val="bg1">
              <a:lumMod val="85000"/>
            </a:schemeClr>
          </a:solidFill>
          <a:ln w="28575">
            <a:solidFill>
              <a:schemeClr val="tx1"/>
            </a:solidFill>
          </a:ln>
        </p:spPr>
        <p:txBody>
          <a:bodyPr wrap="none">
            <a:spAutoFit/>
          </a:bodyPr>
          <a:lstStyle/>
          <a:p>
            <a:r>
              <a:rPr lang="en-US" altLang="ja-JP" sz="2400" b="1" dirty="0">
                <a:latin typeface="+mn-ea"/>
                <a:cs typeface="Arial" panose="020B0604020202020204" pitchFamily="34" charset="0"/>
              </a:rPr>
              <a:t>FDD</a:t>
            </a:r>
            <a:r>
              <a:rPr lang="ja-JP" altLang="en-US" sz="2400" b="1" dirty="0">
                <a:latin typeface="+mn-ea"/>
                <a:cs typeface="Arial" panose="020B0604020202020204" pitchFamily="34" charset="0"/>
              </a:rPr>
              <a:t>用</a:t>
            </a:r>
            <a:r>
              <a:rPr lang="en-US" altLang="ja-JP" sz="2400" b="1" dirty="0">
                <a:latin typeface="+mn-ea"/>
                <a:cs typeface="Arial" panose="020B0604020202020204" pitchFamily="34" charset="0"/>
              </a:rPr>
              <a:t>AI</a:t>
            </a:r>
            <a:r>
              <a:rPr lang="ja-JP" altLang="en-US" sz="2400" b="1" dirty="0">
                <a:latin typeface="+mn-ea"/>
                <a:cs typeface="Arial" panose="020B0604020202020204" pitchFamily="34" charset="0"/>
              </a:rPr>
              <a:t>モデル</a:t>
            </a:r>
            <a:endParaRPr lang="en-US" altLang="ja-JP" sz="2400" b="1" dirty="0">
              <a:latin typeface="+mn-ea"/>
              <a:cs typeface="Arial" panose="020B0604020202020204" pitchFamily="34" charset="0"/>
            </a:endParaRPr>
          </a:p>
        </p:txBody>
      </p:sp>
      <p:sp>
        <p:nvSpPr>
          <p:cNvPr id="10" name="正方形/長方形 9">
            <a:extLst>
              <a:ext uri="{FF2B5EF4-FFF2-40B4-BE49-F238E27FC236}">
                <a16:creationId xmlns:a16="http://schemas.microsoft.com/office/drawing/2014/main" id="{5F59C578-080D-4371-A5A7-847C7AD831B8}"/>
              </a:ext>
            </a:extLst>
          </p:cNvPr>
          <p:cNvSpPr/>
          <p:nvPr/>
        </p:nvSpPr>
        <p:spPr>
          <a:xfrm>
            <a:off x="8333782" y="5489684"/>
            <a:ext cx="3262432"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他のシステムへの展開</a:t>
            </a:r>
            <a:endParaRPr lang="en-US" altLang="ja-JP" sz="2400" b="1" dirty="0">
              <a:latin typeface="+mn-ea"/>
              <a:cs typeface="Arial" panose="020B0604020202020204" pitchFamily="34" charset="0"/>
            </a:endParaRPr>
          </a:p>
        </p:txBody>
      </p:sp>
      <p:sp>
        <p:nvSpPr>
          <p:cNvPr id="11" name="正方形/長方形 10">
            <a:extLst>
              <a:ext uri="{FF2B5EF4-FFF2-40B4-BE49-F238E27FC236}">
                <a16:creationId xmlns:a16="http://schemas.microsoft.com/office/drawing/2014/main" id="{11E45E4E-24FA-4DDF-9F62-5B6FC9E67BF3}"/>
              </a:ext>
            </a:extLst>
          </p:cNvPr>
          <p:cNvSpPr/>
          <p:nvPr/>
        </p:nvSpPr>
        <p:spPr>
          <a:xfrm>
            <a:off x="6527832" y="2716758"/>
            <a:ext cx="1107996"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不具合</a:t>
            </a:r>
            <a:endParaRPr lang="en-US" altLang="ja-JP" sz="2400" b="1" dirty="0">
              <a:solidFill>
                <a:schemeClr val="bg1">
                  <a:lumMod val="75000"/>
                </a:schemeClr>
              </a:solidFill>
              <a:latin typeface="+mn-ea"/>
              <a:cs typeface="Arial" panose="020B0604020202020204" pitchFamily="34" charset="0"/>
            </a:endParaRPr>
          </a:p>
        </p:txBody>
      </p:sp>
      <p:sp>
        <p:nvSpPr>
          <p:cNvPr id="12" name="正方形/長方形 11">
            <a:extLst>
              <a:ext uri="{FF2B5EF4-FFF2-40B4-BE49-F238E27FC236}">
                <a16:creationId xmlns:a16="http://schemas.microsoft.com/office/drawing/2014/main" id="{8AE89CFD-2528-4B01-9DE7-239466E97B67}"/>
              </a:ext>
            </a:extLst>
          </p:cNvPr>
          <p:cNvSpPr/>
          <p:nvPr/>
        </p:nvSpPr>
        <p:spPr>
          <a:xfrm>
            <a:off x="5538736" y="5512266"/>
            <a:ext cx="1415773" cy="461665"/>
          </a:xfrm>
          <a:prstGeom prst="rect">
            <a:avLst/>
          </a:prstGeom>
          <a:noFill/>
          <a:ln w="28575">
            <a:solidFill>
              <a:schemeClr val="bg1"/>
            </a:solidFill>
          </a:ln>
        </p:spPr>
        <p:txBody>
          <a:bodyPr wrap="none">
            <a:spAutoFit/>
          </a:bodyPr>
          <a:lstStyle/>
          <a:p>
            <a:r>
              <a:rPr lang="ja-JP" altLang="en-US" sz="2400" b="1" dirty="0">
                <a:latin typeface="+mn-ea"/>
                <a:cs typeface="Arial" panose="020B0604020202020204" pitchFamily="34" charset="0"/>
              </a:rPr>
              <a:t>転移学習</a:t>
            </a:r>
            <a:endParaRPr lang="en-US" altLang="ja-JP" sz="2400" b="1" dirty="0">
              <a:latin typeface="+mn-ea"/>
              <a:cs typeface="Arial" panose="020B0604020202020204" pitchFamily="34" charset="0"/>
            </a:endParaRPr>
          </a:p>
        </p:txBody>
      </p:sp>
      <p:cxnSp>
        <p:nvCxnSpPr>
          <p:cNvPr id="13" name="直線矢印コネクタ 12">
            <a:extLst>
              <a:ext uri="{FF2B5EF4-FFF2-40B4-BE49-F238E27FC236}">
                <a16:creationId xmlns:a16="http://schemas.microsoft.com/office/drawing/2014/main" id="{3E1D9247-66DC-464C-AB18-251E6864AF82}"/>
              </a:ext>
            </a:extLst>
          </p:cNvPr>
          <p:cNvCxnSpPr>
            <a:cxnSpLocks/>
          </p:cNvCxnSpPr>
          <p:nvPr/>
        </p:nvCxnSpPr>
        <p:spPr>
          <a:xfrm flipH="1">
            <a:off x="6018607" y="2955753"/>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4" name="コネクタ: カギ線 13">
            <a:extLst>
              <a:ext uri="{FF2B5EF4-FFF2-40B4-BE49-F238E27FC236}">
                <a16:creationId xmlns:a16="http://schemas.microsoft.com/office/drawing/2014/main" id="{A85D0CA9-5BAD-43CB-BA82-2EF8387890F6}"/>
              </a:ext>
            </a:extLst>
          </p:cNvPr>
          <p:cNvCxnSpPr>
            <a:cxnSpLocks/>
            <a:stCxn id="6" idx="3"/>
            <a:endCxn id="7" idx="0"/>
          </p:cNvCxnSpPr>
          <p:nvPr/>
        </p:nvCxnSpPr>
        <p:spPr>
          <a:xfrm>
            <a:off x="2930976" y="2058034"/>
            <a:ext cx="599172" cy="670169"/>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5" name="コネクタ: カギ線 14">
            <a:extLst>
              <a:ext uri="{FF2B5EF4-FFF2-40B4-BE49-F238E27FC236}">
                <a16:creationId xmlns:a16="http://schemas.microsoft.com/office/drawing/2014/main" id="{8B837297-E991-4837-B5A1-2022FE7F3E73}"/>
              </a:ext>
            </a:extLst>
          </p:cNvPr>
          <p:cNvCxnSpPr>
            <a:cxnSpLocks/>
            <a:stCxn id="7" idx="3"/>
            <a:endCxn id="8" idx="0"/>
          </p:cNvCxnSpPr>
          <p:nvPr/>
        </p:nvCxnSpPr>
        <p:spPr>
          <a:xfrm>
            <a:off x="5315252" y="2959036"/>
            <a:ext cx="575839" cy="693560"/>
          </a:xfrm>
          <a:prstGeom prst="bentConnector2">
            <a:avLst/>
          </a:prstGeom>
          <a:solidFill>
            <a:schemeClr val="bg1">
              <a:lumMod val="85000"/>
            </a:schemeClr>
          </a:solidFill>
          <a:ln w="28575">
            <a:solidFill>
              <a:schemeClr val="tx1"/>
            </a:solidFill>
            <a:headEnd type="none" w="med" len="med"/>
            <a:tailEnd type="triangle" w="med" len="med"/>
          </a:ln>
        </p:spPr>
      </p:cxnSp>
      <p:sp>
        <p:nvSpPr>
          <p:cNvPr id="16" name="正方形/長方形 15">
            <a:extLst>
              <a:ext uri="{FF2B5EF4-FFF2-40B4-BE49-F238E27FC236}">
                <a16:creationId xmlns:a16="http://schemas.microsoft.com/office/drawing/2014/main" id="{89722D63-7BEC-4679-A5A8-EE5EF3F6AC7A}"/>
              </a:ext>
            </a:extLst>
          </p:cNvPr>
          <p:cNvSpPr/>
          <p:nvPr/>
        </p:nvSpPr>
        <p:spPr>
          <a:xfrm>
            <a:off x="2569984" y="4391761"/>
            <a:ext cx="2672527" cy="830997"/>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深層学習</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(CNN</a:t>
            </a:r>
            <a:r>
              <a:rPr lang="ja-JP" altLang="en-US" sz="2400" b="1" dirty="0">
                <a:solidFill>
                  <a:schemeClr val="bg1">
                    <a:lumMod val="75000"/>
                  </a:schemeClr>
                </a:solidFill>
                <a:latin typeface="+mn-ea"/>
                <a:cs typeface="Arial" panose="020B0604020202020204" pitchFamily="34" charset="0"/>
              </a:rPr>
              <a:t>など</a:t>
            </a: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の訓練</a:t>
            </a:r>
            <a:endParaRPr lang="en-US" altLang="ja-JP" sz="2400" b="1" dirty="0">
              <a:solidFill>
                <a:schemeClr val="bg1">
                  <a:lumMod val="75000"/>
                </a:schemeClr>
              </a:solidFill>
              <a:latin typeface="+mn-ea"/>
              <a:cs typeface="Arial" panose="020B0604020202020204" pitchFamily="34" charset="0"/>
            </a:endParaRPr>
          </a:p>
        </p:txBody>
      </p:sp>
      <p:cxnSp>
        <p:nvCxnSpPr>
          <p:cNvPr id="17" name="直線矢印コネクタ 16">
            <a:extLst>
              <a:ext uri="{FF2B5EF4-FFF2-40B4-BE49-F238E27FC236}">
                <a16:creationId xmlns:a16="http://schemas.microsoft.com/office/drawing/2014/main" id="{357AA34D-2737-47ED-A806-0701EF3EC589}"/>
              </a:ext>
            </a:extLst>
          </p:cNvPr>
          <p:cNvCxnSpPr>
            <a:cxnSpLocks/>
          </p:cNvCxnSpPr>
          <p:nvPr/>
        </p:nvCxnSpPr>
        <p:spPr>
          <a:xfrm flipH="1">
            <a:off x="3714134" y="2078552"/>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8" name="コネクタ: カギ線 17">
            <a:extLst>
              <a:ext uri="{FF2B5EF4-FFF2-40B4-BE49-F238E27FC236}">
                <a16:creationId xmlns:a16="http://schemas.microsoft.com/office/drawing/2014/main" id="{F34721A6-411B-460E-AC95-AD1618E73E81}"/>
              </a:ext>
            </a:extLst>
          </p:cNvPr>
          <p:cNvCxnSpPr>
            <a:cxnSpLocks/>
            <a:stCxn id="8" idx="2"/>
            <a:endCxn id="9" idx="1"/>
          </p:cNvCxnSpPr>
          <p:nvPr/>
        </p:nvCxnSpPr>
        <p:spPr>
          <a:xfrm rot="16200000" flipH="1">
            <a:off x="5854606" y="4150746"/>
            <a:ext cx="693000" cy="620030"/>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9" name="コネクタ: カギ線 18">
            <a:extLst>
              <a:ext uri="{FF2B5EF4-FFF2-40B4-BE49-F238E27FC236}">
                <a16:creationId xmlns:a16="http://schemas.microsoft.com/office/drawing/2014/main" id="{A27A1C49-9585-4B10-92F3-D2F315C977E7}"/>
              </a:ext>
            </a:extLst>
          </p:cNvPr>
          <p:cNvCxnSpPr>
            <a:cxnSpLocks/>
            <a:stCxn id="9" idx="2"/>
            <a:endCxn id="10" idx="1"/>
          </p:cNvCxnSpPr>
          <p:nvPr/>
        </p:nvCxnSpPr>
        <p:spPr>
          <a:xfrm rot="16200000" flipH="1">
            <a:off x="7680442" y="5067177"/>
            <a:ext cx="682424" cy="624256"/>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20" name="直線矢印コネクタ 19">
            <a:extLst>
              <a:ext uri="{FF2B5EF4-FFF2-40B4-BE49-F238E27FC236}">
                <a16:creationId xmlns:a16="http://schemas.microsoft.com/office/drawing/2014/main" id="{F2180AA1-093D-4390-92BF-5361A9F056D0}"/>
              </a:ext>
            </a:extLst>
          </p:cNvPr>
          <p:cNvCxnSpPr>
            <a:cxnSpLocks/>
          </p:cNvCxnSpPr>
          <p:nvPr/>
        </p:nvCxnSpPr>
        <p:spPr>
          <a:xfrm>
            <a:off x="5242511" y="4807259"/>
            <a:ext cx="519157"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21" name="直線矢印コネクタ 20">
            <a:extLst>
              <a:ext uri="{FF2B5EF4-FFF2-40B4-BE49-F238E27FC236}">
                <a16:creationId xmlns:a16="http://schemas.microsoft.com/office/drawing/2014/main" id="{D2FDD755-09B6-452E-9571-967D51A88FEF}"/>
              </a:ext>
            </a:extLst>
          </p:cNvPr>
          <p:cNvCxnSpPr>
            <a:cxnSpLocks/>
          </p:cNvCxnSpPr>
          <p:nvPr/>
        </p:nvCxnSpPr>
        <p:spPr>
          <a:xfrm>
            <a:off x="7039298" y="5739833"/>
            <a:ext cx="519157" cy="0"/>
          </a:xfrm>
          <a:prstGeom prst="straightConnector1">
            <a:avLst/>
          </a:prstGeom>
          <a:solidFill>
            <a:schemeClr val="bg1">
              <a:lumMod val="85000"/>
            </a:schemeClr>
          </a:solidFill>
          <a:ln w="28575">
            <a:solidFill>
              <a:schemeClr val="tx1"/>
            </a:solidFill>
            <a:headEnd type="none" w="med" len="med"/>
            <a:tailEnd type="triangle" w="med" len="med"/>
          </a:ln>
        </p:spPr>
      </p:cxnSp>
    </p:spTree>
    <p:extLst>
      <p:ext uri="{BB962C8B-B14F-4D97-AF65-F5344CB8AC3E}">
        <p14:creationId xmlns:p14="http://schemas.microsoft.com/office/powerpoint/2010/main" val="284956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1559DB0F-B675-40DD-BBDA-4548978F2237}"/>
              </a:ext>
            </a:extLst>
          </p:cNvPr>
          <p:cNvSpPr/>
          <p:nvPr/>
        </p:nvSpPr>
        <p:spPr>
          <a:xfrm>
            <a:off x="3402095" y="2512970"/>
            <a:ext cx="1364476"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Simulation</a:t>
            </a:r>
          </a:p>
        </p:txBody>
      </p:sp>
      <p:sp>
        <p:nvSpPr>
          <p:cNvPr id="20" name="正方形/長方形 19">
            <a:extLst>
              <a:ext uri="{FF2B5EF4-FFF2-40B4-BE49-F238E27FC236}">
                <a16:creationId xmlns:a16="http://schemas.microsoft.com/office/drawing/2014/main" id="{984D845B-51EF-45A8-B3A3-C006318712B3}"/>
              </a:ext>
            </a:extLst>
          </p:cNvPr>
          <p:cNvSpPr/>
          <p:nvPr/>
        </p:nvSpPr>
        <p:spPr>
          <a:xfrm>
            <a:off x="3017374" y="3237978"/>
            <a:ext cx="2133918"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Data(Large Scale)</a:t>
            </a:r>
          </a:p>
        </p:txBody>
      </p:sp>
      <p:sp>
        <p:nvSpPr>
          <p:cNvPr id="21" name="正方形/長方形 20">
            <a:extLst>
              <a:ext uri="{FF2B5EF4-FFF2-40B4-BE49-F238E27FC236}">
                <a16:creationId xmlns:a16="http://schemas.microsoft.com/office/drawing/2014/main" id="{6AC03FE1-BDBA-4E02-B072-EE60D8B3EB2B}"/>
              </a:ext>
            </a:extLst>
          </p:cNvPr>
          <p:cNvSpPr/>
          <p:nvPr/>
        </p:nvSpPr>
        <p:spPr>
          <a:xfrm>
            <a:off x="3216115" y="4504840"/>
            <a:ext cx="1736437"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Trained Model</a:t>
            </a:r>
          </a:p>
        </p:txBody>
      </p:sp>
      <p:sp>
        <p:nvSpPr>
          <p:cNvPr id="22" name="正方形/長方形 21">
            <a:extLst>
              <a:ext uri="{FF2B5EF4-FFF2-40B4-BE49-F238E27FC236}">
                <a16:creationId xmlns:a16="http://schemas.microsoft.com/office/drawing/2014/main" id="{22EEF830-B06A-4724-8C2A-83F45C1BE524}"/>
              </a:ext>
            </a:extLst>
          </p:cNvPr>
          <p:cNvSpPr/>
          <p:nvPr/>
        </p:nvSpPr>
        <p:spPr>
          <a:xfrm>
            <a:off x="3754756" y="5684229"/>
            <a:ext cx="659155"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FDD</a:t>
            </a:r>
          </a:p>
        </p:txBody>
      </p:sp>
      <p:sp>
        <p:nvSpPr>
          <p:cNvPr id="24" name="正方形/長方形 23">
            <a:extLst>
              <a:ext uri="{FF2B5EF4-FFF2-40B4-BE49-F238E27FC236}">
                <a16:creationId xmlns:a16="http://schemas.microsoft.com/office/drawing/2014/main" id="{34D9E66B-FCC6-4B65-8476-F1454C5F733D}"/>
              </a:ext>
            </a:extLst>
          </p:cNvPr>
          <p:cNvSpPr/>
          <p:nvPr/>
        </p:nvSpPr>
        <p:spPr>
          <a:xfrm>
            <a:off x="6968147" y="2512970"/>
            <a:ext cx="1620958" cy="646587"/>
          </a:xfrm>
          <a:prstGeom prst="rect">
            <a:avLst/>
          </a:prstGeom>
        </p:spPr>
        <p:txBody>
          <a:bodyPr wrap="none">
            <a:spAutoFit/>
          </a:bodyPr>
          <a:lstStyle/>
          <a:p>
            <a:pPr algn="ctr"/>
            <a:r>
              <a:rPr lang="en-US" altLang="ja-JP" sz="1801" b="1" dirty="0">
                <a:latin typeface="Arial" panose="020B0604020202020204" pitchFamily="34" charset="0"/>
                <a:ea typeface="游ゴシック Medium" panose="020B0500000000000000" pitchFamily="50" charset="-128"/>
                <a:cs typeface="Arial" panose="020B0604020202020204" pitchFamily="34" charset="0"/>
              </a:rPr>
              <a:t>Data</a:t>
            </a:r>
          </a:p>
          <a:p>
            <a:pPr algn="ctr"/>
            <a:r>
              <a:rPr lang="en-US" altLang="ja-JP" sz="1801" b="1" dirty="0">
                <a:latin typeface="Arial" panose="020B0604020202020204" pitchFamily="34" charset="0"/>
                <a:ea typeface="游ゴシック Medium" panose="020B0500000000000000" pitchFamily="50" charset="-128"/>
                <a:cs typeface="Arial" panose="020B0604020202020204" pitchFamily="34" charset="0"/>
              </a:rPr>
              <a:t>(Small Scale)</a:t>
            </a:r>
          </a:p>
        </p:txBody>
      </p:sp>
      <p:sp>
        <p:nvSpPr>
          <p:cNvPr id="25" name="正方形/長方形 24">
            <a:extLst>
              <a:ext uri="{FF2B5EF4-FFF2-40B4-BE49-F238E27FC236}">
                <a16:creationId xmlns:a16="http://schemas.microsoft.com/office/drawing/2014/main" id="{28FCFD46-F351-4C91-B97A-283691E9A55D}"/>
              </a:ext>
            </a:extLst>
          </p:cNvPr>
          <p:cNvSpPr/>
          <p:nvPr/>
        </p:nvSpPr>
        <p:spPr>
          <a:xfrm>
            <a:off x="7363325" y="5684229"/>
            <a:ext cx="659155"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FDD</a:t>
            </a:r>
          </a:p>
        </p:txBody>
      </p:sp>
      <p:cxnSp>
        <p:nvCxnSpPr>
          <p:cNvPr id="11" name="直線矢印コネクタ 10">
            <a:extLst>
              <a:ext uri="{FF2B5EF4-FFF2-40B4-BE49-F238E27FC236}">
                <a16:creationId xmlns:a16="http://schemas.microsoft.com/office/drawing/2014/main" id="{57B44D94-C1BA-4530-97C7-5643B6490739}"/>
              </a:ext>
            </a:extLst>
          </p:cNvPr>
          <p:cNvCxnSpPr>
            <a:cxnSpLocks/>
            <a:stCxn id="21" idx="3"/>
            <a:endCxn id="78" idx="1"/>
          </p:cNvCxnSpPr>
          <p:nvPr/>
        </p:nvCxnSpPr>
        <p:spPr>
          <a:xfrm>
            <a:off x="4952552" y="4689570"/>
            <a:ext cx="687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F6FD9D4F-41C9-4ECC-8F91-E9C9B108E44B}"/>
              </a:ext>
            </a:extLst>
          </p:cNvPr>
          <p:cNvCxnSpPr>
            <a:cxnSpLocks/>
            <a:stCxn id="19" idx="2"/>
            <a:endCxn id="20" idx="0"/>
          </p:cNvCxnSpPr>
          <p:nvPr/>
        </p:nvCxnSpPr>
        <p:spPr>
          <a:xfrm>
            <a:off x="4084333" y="2882430"/>
            <a:ext cx="0" cy="3555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D49A067-AED1-4B86-BB51-C57C08ECEC28}"/>
              </a:ext>
            </a:extLst>
          </p:cNvPr>
          <p:cNvCxnSpPr>
            <a:cxnSpLocks/>
            <a:stCxn id="20" idx="2"/>
            <a:endCxn id="21" idx="0"/>
          </p:cNvCxnSpPr>
          <p:nvPr/>
        </p:nvCxnSpPr>
        <p:spPr>
          <a:xfrm>
            <a:off x="4084333" y="3607438"/>
            <a:ext cx="1" cy="897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D091BF5-BB97-4AEF-9C2F-60F1C235DADC}"/>
              </a:ext>
            </a:extLst>
          </p:cNvPr>
          <p:cNvCxnSpPr>
            <a:cxnSpLocks/>
            <a:stCxn id="21" idx="2"/>
            <a:endCxn id="22" idx="0"/>
          </p:cNvCxnSpPr>
          <p:nvPr/>
        </p:nvCxnSpPr>
        <p:spPr>
          <a:xfrm>
            <a:off x="4084334" y="4874300"/>
            <a:ext cx="0" cy="809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F0123BC4-7D75-4E4F-A885-548A2C926180}"/>
              </a:ext>
            </a:extLst>
          </p:cNvPr>
          <p:cNvCxnSpPr>
            <a:cxnSpLocks/>
            <a:endCxn id="78" idx="0"/>
          </p:cNvCxnSpPr>
          <p:nvPr/>
        </p:nvCxnSpPr>
        <p:spPr>
          <a:xfrm flipH="1">
            <a:off x="6553039" y="3159557"/>
            <a:ext cx="1026847" cy="13452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EF2D8D06-1768-4CCB-938C-CF5309796894}"/>
              </a:ext>
            </a:extLst>
          </p:cNvPr>
          <p:cNvCxnSpPr>
            <a:cxnSpLocks/>
            <a:stCxn id="78" idx="2"/>
            <a:endCxn id="25" idx="0"/>
          </p:cNvCxnSpPr>
          <p:nvPr/>
        </p:nvCxnSpPr>
        <p:spPr>
          <a:xfrm>
            <a:off x="6553039" y="4874300"/>
            <a:ext cx="1139864" cy="8099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ED680F3B-3475-4A35-A71A-B56BF773F9DB}"/>
              </a:ext>
            </a:extLst>
          </p:cNvPr>
          <p:cNvCxnSpPr>
            <a:cxnSpLocks/>
            <a:stCxn id="24" idx="2"/>
          </p:cNvCxnSpPr>
          <p:nvPr/>
        </p:nvCxnSpPr>
        <p:spPr>
          <a:xfrm>
            <a:off x="7778626" y="3159557"/>
            <a:ext cx="1" cy="252467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77238271-CC91-4B50-8577-433206BF7AFF}"/>
              </a:ext>
            </a:extLst>
          </p:cNvPr>
          <p:cNvSpPr/>
          <p:nvPr/>
        </p:nvSpPr>
        <p:spPr>
          <a:xfrm>
            <a:off x="2990885" y="3924735"/>
            <a:ext cx="1026307"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Train</a:t>
            </a:r>
            <a:r>
              <a:rPr lang="ja-JP" altLang="en-US" sz="1801" b="1">
                <a:latin typeface="Arial" panose="020B0604020202020204" pitchFamily="34" charset="0"/>
                <a:ea typeface="游ゴシック Medium" panose="020B0500000000000000" pitchFamily="50" charset="-128"/>
                <a:cs typeface="Arial" panose="020B0604020202020204" pitchFamily="34" charset="0"/>
              </a:rPr>
              <a:t> 〇</a:t>
            </a:r>
            <a:endParaRPr lang="en-US" altLang="ja-JP" sz="1801" b="1">
              <a:latin typeface="Arial" panose="020B0604020202020204" pitchFamily="34" charset="0"/>
              <a:ea typeface="游ゴシック Medium" panose="020B0500000000000000" pitchFamily="50" charset="-128"/>
              <a:cs typeface="Arial" panose="020B0604020202020204" pitchFamily="34" charset="0"/>
            </a:endParaRPr>
          </a:p>
        </p:txBody>
      </p:sp>
      <p:sp>
        <p:nvSpPr>
          <p:cNvPr id="74" name="正方形/長方形 73">
            <a:extLst>
              <a:ext uri="{FF2B5EF4-FFF2-40B4-BE49-F238E27FC236}">
                <a16:creationId xmlns:a16="http://schemas.microsoft.com/office/drawing/2014/main" id="{E412095D-9199-4021-8009-8F2431447F03}"/>
              </a:ext>
            </a:extLst>
          </p:cNvPr>
          <p:cNvSpPr/>
          <p:nvPr/>
        </p:nvSpPr>
        <p:spPr>
          <a:xfrm>
            <a:off x="7801213" y="4421159"/>
            <a:ext cx="962186"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T</a:t>
            </a:r>
            <a:r>
              <a:rPr lang="en-US" altLang="zh-CN" sz="1801" b="1">
                <a:latin typeface="Arial" panose="020B0604020202020204" pitchFamily="34" charset="0"/>
                <a:ea typeface="游ゴシック Medium" panose="020B0500000000000000" pitchFamily="50" charset="-128"/>
                <a:cs typeface="Arial" panose="020B0604020202020204" pitchFamily="34" charset="0"/>
              </a:rPr>
              <a:t>rain</a:t>
            </a:r>
            <a:r>
              <a:rPr lang="en-US" altLang="ja-JP" sz="1801" b="1">
                <a:latin typeface="Arial" panose="020B0604020202020204" pitchFamily="34" charset="0"/>
                <a:ea typeface="游ゴシック Medium" panose="020B0500000000000000" pitchFamily="50" charset="-128"/>
                <a:cs typeface="Arial" panose="020B0604020202020204" pitchFamily="34" charset="0"/>
              </a:rPr>
              <a:t>×</a:t>
            </a:r>
          </a:p>
        </p:txBody>
      </p:sp>
      <p:sp>
        <p:nvSpPr>
          <p:cNvPr id="78" name="正方形/長方形 77">
            <a:extLst>
              <a:ext uri="{FF2B5EF4-FFF2-40B4-BE49-F238E27FC236}">
                <a16:creationId xmlns:a16="http://schemas.microsoft.com/office/drawing/2014/main" id="{A0808DE4-C4E2-4B72-ADD7-3B5A8F5A9B4A}"/>
              </a:ext>
            </a:extLst>
          </p:cNvPr>
          <p:cNvSpPr/>
          <p:nvPr/>
        </p:nvSpPr>
        <p:spPr>
          <a:xfrm>
            <a:off x="5639936" y="4504840"/>
            <a:ext cx="1826206"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T</a:t>
            </a:r>
            <a:r>
              <a:rPr lang="en-US" altLang="zh-CN" sz="1801" b="1">
                <a:latin typeface="Arial" panose="020B0604020202020204" pitchFamily="34" charset="0"/>
                <a:ea typeface="游ゴシック Medium" panose="020B0500000000000000" pitchFamily="50" charset="-128"/>
                <a:cs typeface="Arial" panose="020B0604020202020204" pitchFamily="34" charset="0"/>
              </a:rPr>
              <a:t>ransfer</a:t>
            </a:r>
            <a:r>
              <a:rPr lang="en-US" altLang="ja-JP" sz="1801" b="1">
                <a:latin typeface="Arial" panose="020B0604020202020204" pitchFamily="34" charset="0"/>
                <a:ea typeface="游ゴシック Medium" panose="020B0500000000000000" pitchFamily="50" charset="-128"/>
                <a:cs typeface="Arial" panose="020B0604020202020204" pitchFamily="34" charset="0"/>
              </a:rPr>
              <a:t> Model</a:t>
            </a:r>
          </a:p>
        </p:txBody>
      </p:sp>
      <p:sp>
        <p:nvSpPr>
          <p:cNvPr id="93" name="正方形/長方形 92">
            <a:extLst>
              <a:ext uri="{FF2B5EF4-FFF2-40B4-BE49-F238E27FC236}">
                <a16:creationId xmlns:a16="http://schemas.microsoft.com/office/drawing/2014/main" id="{9369DC3C-41D9-4C4C-AEF5-3460F64548D4}"/>
              </a:ext>
            </a:extLst>
          </p:cNvPr>
          <p:cNvSpPr/>
          <p:nvPr/>
        </p:nvSpPr>
        <p:spPr>
          <a:xfrm>
            <a:off x="3100730" y="1549769"/>
            <a:ext cx="1967205" cy="400110"/>
          </a:xfrm>
          <a:prstGeom prst="rect">
            <a:avLst/>
          </a:prstGeom>
        </p:spPr>
        <p:txBody>
          <a:bodyPr wrap="none">
            <a:spAutoFit/>
          </a:bodyPr>
          <a:lstStyle/>
          <a:p>
            <a:r>
              <a:rPr lang="en-US" altLang="ja-JP" sz="2000" b="1" dirty="0">
                <a:latin typeface="Arial" panose="020B0604020202020204" pitchFamily="34" charset="0"/>
                <a:ea typeface="游ゴシック Medium" panose="020B0500000000000000" pitchFamily="50" charset="-128"/>
                <a:cs typeface="Arial" panose="020B0604020202020204" pitchFamily="34" charset="0"/>
              </a:rPr>
              <a:t>D</a:t>
            </a:r>
            <a:r>
              <a:rPr lang="en-US" altLang="zh-CN" sz="2000" b="1" dirty="0">
                <a:latin typeface="Arial" panose="020B0604020202020204" pitchFamily="34" charset="0"/>
                <a:ea typeface="游ゴシック Medium" panose="020B0500000000000000" pitchFamily="50" charset="-128"/>
                <a:cs typeface="Arial" panose="020B0604020202020204" pitchFamily="34" charset="0"/>
              </a:rPr>
              <a:t>eep Learning</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sp>
        <p:nvSpPr>
          <p:cNvPr id="94" name="正方形/長方形 93">
            <a:extLst>
              <a:ext uri="{FF2B5EF4-FFF2-40B4-BE49-F238E27FC236}">
                <a16:creationId xmlns:a16="http://schemas.microsoft.com/office/drawing/2014/main" id="{07A5B180-9308-4D5E-997A-8713784A361D}"/>
              </a:ext>
            </a:extLst>
          </p:cNvPr>
          <p:cNvSpPr/>
          <p:nvPr/>
        </p:nvSpPr>
        <p:spPr>
          <a:xfrm>
            <a:off x="6664747" y="1549769"/>
            <a:ext cx="2350580" cy="400110"/>
          </a:xfrm>
          <a:prstGeom prst="rect">
            <a:avLst/>
          </a:prstGeom>
        </p:spPr>
        <p:txBody>
          <a:bodyPr wrap="none">
            <a:spAutoFit/>
          </a:bodyPr>
          <a:lstStyle/>
          <a:p>
            <a:r>
              <a:rPr lang="en-US" altLang="ja-JP" sz="2000" b="1" dirty="0">
                <a:latin typeface="Arial" panose="020B0604020202020204" pitchFamily="34" charset="0"/>
                <a:ea typeface="游ゴシック Medium" panose="020B0500000000000000" pitchFamily="50" charset="-128"/>
                <a:cs typeface="Arial" panose="020B0604020202020204" pitchFamily="34" charset="0"/>
              </a:rPr>
              <a:t>T</a:t>
            </a:r>
            <a:r>
              <a:rPr lang="en-US" altLang="zh-CN" sz="2000" b="1" dirty="0">
                <a:latin typeface="Arial" panose="020B0604020202020204" pitchFamily="34" charset="0"/>
                <a:ea typeface="游ゴシック Medium" panose="020B0500000000000000" pitchFamily="50" charset="-128"/>
                <a:cs typeface="Arial" panose="020B0604020202020204" pitchFamily="34" charset="0"/>
              </a:rPr>
              <a:t>ransfer Learning</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sp>
        <p:nvSpPr>
          <p:cNvPr id="44" name="正方形/長方形 43">
            <a:extLst>
              <a:ext uri="{FF2B5EF4-FFF2-40B4-BE49-F238E27FC236}">
                <a16:creationId xmlns:a16="http://schemas.microsoft.com/office/drawing/2014/main" id="{5FB8C8BD-B458-4085-B789-97CB3CBBDCB3}"/>
              </a:ext>
            </a:extLst>
          </p:cNvPr>
          <p:cNvSpPr/>
          <p:nvPr/>
        </p:nvSpPr>
        <p:spPr>
          <a:xfrm>
            <a:off x="5416233" y="4135380"/>
            <a:ext cx="1026307" cy="369460"/>
          </a:xfrm>
          <a:prstGeom prst="rect">
            <a:avLst/>
          </a:prstGeom>
        </p:spPr>
        <p:txBody>
          <a:bodyPr wrap="none">
            <a:spAutoFit/>
          </a:bodyPr>
          <a:lstStyle/>
          <a:p>
            <a:r>
              <a:rPr lang="en-US" altLang="ja-JP" sz="1801" b="1">
                <a:latin typeface="Arial" panose="020B0604020202020204" pitchFamily="34" charset="0"/>
                <a:ea typeface="游ゴシック Medium" panose="020B0500000000000000" pitchFamily="50" charset="-128"/>
                <a:cs typeface="Arial" panose="020B0604020202020204" pitchFamily="34" charset="0"/>
              </a:rPr>
              <a:t>Train</a:t>
            </a:r>
            <a:r>
              <a:rPr lang="ja-JP" altLang="en-US" sz="1801" b="1">
                <a:latin typeface="Arial" panose="020B0604020202020204" pitchFamily="34" charset="0"/>
                <a:ea typeface="游ゴシック Medium" panose="020B0500000000000000" pitchFamily="50" charset="-128"/>
                <a:cs typeface="Arial" panose="020B0604020202020204" pitchFamily="34" charset="0"/>
              </a:rPr>
              <a:t> 〇</a:t>
            </a:r>
            <a:endParaRPr lang="en-US" altLang="ja-JP" sz="1801" b="1">
              <a:latin typeface="Arial" panose="020B0604020202020204" pitchFamily="34" charset="0"/>
              <a:ea typeface="游ゴシック Medium" panose="020B0500000000000000"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49BD113B-D9AA-441B-ABC7-BF2F94F15EEA}"/>
              </a:ext>
            </a:extLst>
          </p:cNvPr>
          <p:cNvSpPr/>
          <p:nvPr/>
        </p:nvSpPr>
        <p:spPr>
          <a:xfrm>
            <a:off x="272332" y="979397"/>
            <a:ext cx="5823667" cy="461665"/>
          </a:xfrm>
          <a:prstGeom prst="rect">
            <a:avLst/>
          </a:prstGeom>
        </p:spPr>
        <p:txBody>
          <a:bodyPr wrap="square">
            <a:spAutoFit/>
          </a:bodyPr>
          <a:lstStyle/>
          <a:p>
            <a:r>
              <a:rPr lang="en-US" altLang="ja-JP" sz="2400" b="1"/>
              <a:t>5 </a:t>
            </a:r>
            <a:r>
              <a:rPr lang="ja-JP" altLang="en-US" sz="2400" b="1"/>
              <a:t>転移学習</a:t>
            </a:r>
          </a:p>
        </p:txBody>
      </p:sp>
    </p:spTree>
    <p:extLst>
      <p:ext uri="{BB962C8B-B14F-4D97-AF65-F5344CB8AC3E}">
        <p14:creationId xmlns:p14="http://schemas.microsoft.com/office/powerpoint/2010/main" val="157920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0FDBFAF-F659-4DA3-BC16-222C20691176}"/>
              </a:ext>
            </a:extLst>
          </p:cNvPr>
          <p:cNvSpPr/>
          <p:nvPr/>
        </p:nvSpPr>
        <p:spPr>
          <a:xfrm>
            <a:off x="272332" y="979397"/>
            <a:ext cx="5823667" cy="461665"/>
          </a:xfrm>
          <a:prstGeom prst="rect">
            <a:avLst/>
          </a:prstGeom>
        </p:spPr>
        <p:txBody>
          <a:bodyPr wrap="square">
            <a:spAutoFit/>
          </a:bodyPr>
          <a:lstStyle/>
          <a:p>
            <a:r>
              <a:rPr lang="en-US" altLang="ja-JP" sz="2400" b="1"/>
              <a:t>5.1 </a:t>
            </a:r>
            <a:r>
              <a:rPr lang="ja-JP" altLang="en-US" sz="2400" b="1"/>
              <a:t>転移学習</a:t>
            </a:r>
          </a:p>
        </p:txBody>
      </p:sp>
      <p:sp>
        <p:nvSpPr>
          <p:cNvPr id="16" name="正方形/長方形 15">
            <a:extLst>
              <a:ext uri="{FF2B5EF4-FFF2-40B4-BE49-F238E27FC236}">
                <a16:creationId xmlns:a16="http://schemas.microsoft.com/office/drawing/2014/main" id="{4660AE30-6381-4E62-B86B-BBA8702ED2C5}"/>
              </a:ext>
            </a:extLst>
          </p:cNvPr>
          <p:cNvSpPr/>
          <p:nvPr/>
        </p:nvSpPr>
        <p:spPr>
          <a:xfrm>
            <a:off x="606051" y="6073511"/>
            <a:ext cx="10477612" cy="369332"/>
          </a:xfrm>
          <a:prstGeom prst="rect">
            <a:avLst/>
          </a:prstGeom>
        </p:spPr>
        <p:txBody>
          <a:bodyPr wrap="none">
            <a:spAutoFit/>
          </a:bodyPr>
          <a:lstStyle/>
          <a:p>
            <a:r>
              <a:rPr lang="en-US" altLang="ja-JP" baseline="30000">
                <a:latin typeface="Arial" panose="020B0604020202020204" pitchFamily="34" charset="0"/>
                <a:cs typeface="Arial" panose="020B0604020202020204" pitchFamily="34" charset="0"/>
              </a:rPr>
              <a:t>* [TrAdaBoost] Dai W, Yang Q, Xue G R, et al.: Boosting for transfer learning[C], International Conference on Machine Learning, ACM, pp.193-200, 2007</a:t>
            </a:r>
            <a:endParaRPr lang="ja-JP" altLang="en-US">
              <a:latin typeface="Arial" panose="020B0604020202020204" pitchFamily="34" charset="0"/>
              <a:cs typeface="Arial" panose="020B0604020202020204" pitchFamily="34" charset="0"/>
            </a:endParaRPr>
          </a:p>
        </p:txBody>
      </p:sp>
      <p:sp>
        <p:nvSpPr>
          <p:cNvPr id="17" name="正方形/長方形 16">
            <a:extLst>
              <a:ext uri="{FF2B5EF4-FFF2-40B4-BE49-F238E27FC236}">
                <a16:creationId xmlns:a16="http://schemas.microsoft.com/office/drawing/2014/main" id="{9A2A5747-FD34-42B7-9ED7-E197A61E3BF3}"/>
              </a:ext>
            </a:extLst>
          </p:cNvPr>
          <p:cNvSpPr/>
          <p:nvPr/>
        </p:nvSpPr>
        <p:spPr>
          <a:xfrm>
            <a:off x="2202797" y="1025563"/>
            <a:ext cx="1582549" cy="369332"/>
          </a:xfrm>
          <a:prstGeom prst="rect">
            <a:avLst/>
          </a:prstGeom>
        </p:spPr>
        <p:txBody>
          <a:bodyPr wrap="none">
            <a:spAutoFit/>
          </a:bodyPr>
          <a:lstStyle/>
          <a:p>
            <a:r>
              <a:rPr lang="en-US" altLang="ja-JP" b="1">
                <a:latin typeface="Arial" panose="020B0604020202020204" pitchFamily="34" charset="0"/>
                <a:cs typeface="Arial" panose="020B0604020202020204" pitchFamily="34" charset="0"/>
              </a:rPr>
              <a:t>TrAdaBoost</a:t>
            </a:r>
            <a:r>
              <a:rPr lang="ja-JP" altLang="en-US" b="1">
                <a:latin typeface="Arial" panose="020B0604020202020204" pitchFamily="34" charset="0"/>
                <a:cs typeface="Arial" panose="020B0604020202020204" pitchFamily="34" charset="0"/>
              </a:rPr>
              <a:t>*</a:t>
            </a:r>
          </a:p>
        </p:txBody>
      </p:sp>
      <p:grpSp>
        <p:nvGrpSpPr>
          <p:cNvPr id="3" name="グループ化 2">
            <a:extLst>
              <a:ext uri="{FF2B5EF4-FFF2-40B4-BE49-F238E27FC236}">
                <a16:creationId xmlns:a16="http://schemas.microsoft.com/office/drawing/2014/main" id="{9EF122B9-FCD6-43ED-A42F-195D376AC9F2}"/>
              </a:ext>
            </a:extLst>
          </p:cNvPr>
          <p:cNvGrpSpPr/>
          <p:nvPr/>
        </p:nvGrpSpPr>
        <p:grpSpPr>
          <a:xfrm>
            <a:off x="5854398" y="4150119"/>
            <a:ext cx="5583915" cy="1413398"/>
            <a:chOff x="6330171" y="4969269"/>
            <a:chExt cx="5583915" cy="1413398"/>
          </a:xfrm>
        </p:grpSpPr>
        <p:pic>
          <p:nvPicPr>
            <p:cNvPr id="46" name="図 45">
              <a:extLst>
                <a:ext uri="{FF2B5EF4-FFF2-40B4-BE49-F238E27FC236}">
                  <a16:creationId xmlns:a16="http://schemas.microsoft.com/office/drawing/2014/main" id="{0A7F304F-5722-46A2-9166-C0A5E47C6E22}"/>
                </a:ext>
              </a:extLst>
            </p:cNvPr>
            <p:cNvPicPr>
              <a:picLocks noChangeAspect="1"/>
            </p:cNvPicPr>
            <p:nvPr/>
          </p:nvPicPr>
          <p:blipFill rotWithShape="1">
            <a:blip r:embed="rId3">
              <a:grayscl/>
            </a:blip>
            <a:srcRect l="3391" t="75891"/>
            <a:stretch/>
          </p:blipFill>
          <p:spPr>
            <a:xfrm>
              <a:off x="6889750" y="5410200"/>
              <a:ext cx="5024336" cy="685941"/>
            </a:xfrm>
            <a:prstGeom prst="rect">
              <a:avLst/>
            </a:prstGeom>
          </p:spPr>
        </p:pic>
        <p:pic>
          <p:nvPicPr>
            <p:cNvPr id="2" name="図 1">
              <a:extLst>
                <a:ext uri="{FF2B5EF4-FFF2-40B4-BE49-F238E27FC236}">
                  <a16:creationId xmlns:a16="http://schemas.microsoft.com/office/drawing/2014/main" id="{D2EDD72A-15FC-4BB4-B69A-4D8F62077602}"/>
                </a:ext>
              </a:extLst>
            </p:cNvPr>
            <p:cNvPicPr>
              <a:picLocks noChangeAspect="1"/>
            </p:cNvPicPr>
            <p:nvPr/>
          </p:nvPicPr>
          <p:blipFill>
            <a:blip r:embed="rId4"/>
            <a:stretch>
              <a:fillRect/>
            </a:stretch>
          </p:blipFill>
          <p:spPr>
            <a:xfrm>
              <a:off x="10871364" y="4969269"/>
              <a:ext cx="990476" cy="390476"/>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B71A075-6A40-4894-83C5-0E657CD67DF9}"/>
                    </a:ext>
                  </a:extLst>
                </p:cNvPr>
                <p:cNvSpPr txBox="1"/>
                <p:nvPr/>
              </p:nvSpPr>
              <p:spPr>
                <a:xfrm>
                  <a:off x="6826703" y="5164507"/>
                  <a:ext cx="90281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200" b="1" i="1" smtClean="0">
                            <a:latin typeface="Cambria Math" panose="02040503050406030204" pitchFamily="18" charset="0"/>
                            <a:cs typeface="Arial" panose="020B0604020202020204" pitchFamily="34" charset="0"/>
                          </a:rPr>
                          <m:t>𝑫𝒆𝒕𝒆𝒄𝒕𝒆𝒅</m:t>
                        </m:r>
                      </m:oMath>
                    </m:oMathPara>
                  </a14:m>
                  <a:endParaRPr kumimoji="1" lang="ja-JP" altLang="en-US" sz="1200" b="1">
                    <a:latin typeface="Arial" panose="020B0604020202020204" pitchFamily="34" charset="0"/>
                    <a:cs typeface="Arial" panose="020B0604020202020204" pitchFamily="34" charset="0"/>
                  </a:endParaRPr>
                </a:p>
              </p:txBody>
            </p:sp>
          </mc:Choice>
          <mc:Fallback xmlns="">
            <p:sp>
              <p:nvSpPr>
                <p:cNvPr id="13" name="テキスト ボックス 12">
                  <a:extLst>
                    <a:ext uri="{FF2B5EF4-FFF2-40B4-BE49-F238E27FC236}">
                      <a16:creationId xmlns:a16="http://schemas.microsoft.com/office/drawing/2014/main" id="{FB71A075-6A40-4894-83C5-0E657CD67DF9}"/>
                    </a:ext>
                  </a:extLst>
                </p:cNvPr>
                <p:cNvSpPr txBox="1">
                  <a:spLocks noRot="1" noChangeAspect="1" noMove="1" noResize="1" noEditPoints="1" noAdjustHandles="1" noChangeArrowheads="1" noChangeShapeType="1" noTextEdit="1"/>
                </p:cNvSpPr>
                <p:nvPr/>
              </p:nvSpPr>
              <p:spPr>
                <a:xfrm>
                  <a:off x="6826703" y="5164507"/>
                  <a:ext cx="902811" cy="276999"/>
                </a:xfrm>
                <a:prstGeom prst="rect">
                  <a:avLst/>
                </a:prstGeom>
                <a:blipFill>
                  <a:blip r:embed="rId5"/>
                  <a:stretch>
                    <a:fillRect/>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FD7D9CEA-6655-47B5-9C6B-F47FA97A8C73}"/>
                </a:ext>
              </a:extLst>
            </p:cNvPr>
            <p:cNvGrpSpPr/>
            <p:nvPr/>
          </p:nvGrpSpPr>
          <p:grpSpPr>
            <a:xfrm>
              <a:off x="6330171" y="5132350"/>
              <a:ext cx="568530" cy="1250317"/>
              <a:chOff x="-25889" y="4490695"/>
              <a:chExt cx="823608" cy="1811285"/>
            </a:xfrm>
          </p:grpSpPr>
          <p:sp>
            <p:nvSpPr>
              <p:cNvPr id="20" name="テキスト ボックス 19">
                <a:extLst>
                  <a:ext uri="{FF2B5EF4-FFF2-40B4-BE49-F238E27FC236}">
                    <a16:creationId xmlns:a16="http://schemas.microsoft.com/office/drawing/2014/main" id="{61414320-1DA9-4E35-97BF-DFB6833D0A3F}"/>
                  </a:ext>
                </a:extLst>
              </p:cNvPr>
              <p:cNvSpPr txBox="1"/>
              <p:nvPr/>
            </p:nvSpPr>
            <p:spPr>
              <a:xfrm>
                <a:off x="-25889" y="4490695"/>
                <a:ext cx="417283" cy="1811285"/>
              </a:xfrm>
              <a:prstGeom prst="rect">
                <a:avLst/>
              </a:prstGeom>
              <a:noFill/>
            </p:spPr>
            <p:txBody>
              <a:bodyPr wrap="none" rtlCol="0">
                <a:spAutoFit/>
              </a:bodyPr>
              <a:lstStyle/>
              <a:p>
                <a:r>
                  <a:rPr lang="en-US" altLang="ja-JP" sz="800" b="1">
                    <a:latin typeface="Arial" panose="020B0604020202020204" pitchFamily="34" charset="0"/>
                    <a:cs typeface="Arial" panose="020B0604020202020204" pitchFamily="34" charset="0"/>
                  </a:rPr>
                  <a:t>F0</a:t>
                </a:r>
              </a:p>
              <a:p>
                <a:r>
                  <a:rPr kumimoji="1" lang="en-US" altLang="ja-JP" sz="800" b="1">
                    <a:latin typeface="Arial" panose="020B0604020202020204" pitchFamily="34" charset="0"/>
                    <a:cs typeface="Arial" panose="020B0604020202020204" pitchFamily="34" charset="0"/>
                  </a:rPr>
                  <a:t>F1</a:t>
                </a:r>
              </a:p>
              <a:p>
                <a:r>
                  <a:rPr lang="en-US" altLang="ja-JP" sz="800" b="1">
                    <a:latin typeface="Arial" panose="020B0604020202020204" pitchFamily="34" charset="0"/>
                    <a:cs typeface="Arial" panose="020B0604020202020204" pitchFamily="34" charset="0"/>
                  </a:rPr>
                  <a:t>F2</a:t>
                </a:r>
              </a:p>
              <a:p>
                <a:r>
                  <a:rPr kumimoji="1" lang="en-US" altLang="ja-JP" sz="800" b="1">
                    <a:latin typeface="Arial" panose="020B0604020202020204" pitchFamily="34" charset="0"/>
                    <a:cs typeface="Arial" panose="020B0604020202020204" pitchFamily="34" charset="0"/>
                  </a:rPr>
                  <a:t>F3</a:t>
                </a:r>
              </a:p>
              <a:p>
                <a:r>
                  <a:rPr lang="en-US" altLang="ja-JP" sz="800" b="1">
                    <a:latin typeface="Arial" panose="020B0604020202020204" pitchFamily="34" charset="0"/>
                    <a:cs typeface="Arial" panose="020B0604020202020204" pitchFamily="34" charset="0"/>
                  </a:rPr>
                  <a:t>F4</a:t>
                </a:r>
              </a:p>
              <a:p>
                <a:r>
                  <a:rPr kumimoji="1" lang="en-US" altLang="ja-JP" sz="800" b="1">
                    <a:latin typeface="Arial" panose="020B0604020202020204" pitchFamily="34" charset="0"/>
                    <a:cs typeface="Arial" panose="020B0604020202020204" pitchFamily="34" charset="0"/>
                  </a:rPr>
                  <a:t>F5</a:t>
                </a:r>
              </a:p>
              <a:p>
                <a:r>
                  <a:rPr lang="en-US" altLang="ja-JP" sz="800" b="1">
                    <a:latin typeface="Arial" panose="020B0604020202020204" pitchFamily="34" charset="0"/>
                    <a:cs typeface="Arial" panose="020B0604020202020204" pitchFamily="34" charset="0"/>
                  </a:rPr>
                  <a:t>F6</a:t>
                </a:r>
              </a:p>
              <a:p>
                <a:r>
                  <a:rPr kumimoji="1" lang="en-US" altLang="ja-JP" sz="800" b="1">
                    <a:latin typeface="Arial" panose="020B0604020202020204" pitchFamily="34" charset="0"/>
                    <a:cs typeface="Arial" panose="020B0604020202020204" pitchFamily="34" charset="0"/>
                  </a:rPr>
                  <a:t>F7</a:t>
                </a:r>
              </a:p>
              <a:p>
                <a:r>
                  <a:rPr lang="en-US" altLang="ja-JP" sz="800" b="1">
                    <a:latin typeface="Arial" panose="020B0604020202020204" pitchFamily="34" charset="0"/>
                    <a:cs typeface="Arial" panose="020B0604020202020204" pitchFamily="34" charset="0"/>
                  </a:rPr>
                  <a:t>F8</a:t>
                </a:r>
              </a:p>
              <a:p>
                <a:r>
                  <a:rPr kumimoji="1" lang="en-US" altLang="ja-JP" sz="800" b="1">
                    <a:latin typeface="Arial" panose="020B0604020202020204" pitchFamily="34" charset="0"/>
                    <a:cs typeface="Arial" panose="020B0604020202020204" pitchFamily="34" charset="0"/>
                  </a:rPr>
                  <a:t>F9</a:t>
                </a:r>
              </a:p>
            </p:txBody>
          </p:sp>
          <p:cxnSp>
            <p:nvCxnSpPr>
              <p:cNvPr id="21" name="直線コネクタ 20">
                <a:extLst>
                  <a:ext uri="{FF2B5EF4-FFF2-40B4-BE49-F238E27FC236}">
                    <a16:creationId xmlns:a16="http://schemas.microsoft.com/office/drawing/2014/main" id="{00EFD0E4-8005-435E-8B7C-179A5AA5688D}"/>
                  </a:ext>
                </a:extLst>
              </p:cNvPr>
              <p:cNvCxnSpPr/>
              <p:nvPr/>
            </p:nvCxnSpPr>
            <p:spPr>
              <a:xfrm flipH="1" flipV="1">
                <a:off x="320538" y="4621661"/>
                <a:ext cx="469512"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CF66849-36AE-4F6F-817E-5575C1C99BE3}"/>
                  </a:ext>
                </a:extLst>
              </p:cNvPr>
              <p:cNvCxnSpPr/>
              <p:nvPr/>
            </p:nvCxnSpPr>
            <p:spPr>
              <a:xfrm flipH="1" flipV="1">
                <a:off x="314976" y="4825268"/>
                <a:ext cx="475074" cy="214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178B5A4-5AF7-45DD-A341-137361C3A8C9}"/>
                  </a:ext>
                </a:extLst>
              </p:cNvPr>
              <p:cNvCxnSpPr>
                <a:cxnSpLocks/>
              </p:cNvCxnSpPr>
              <p:nvPr/>
            </p:nvCxnSpPr>
            <p:spPr>
              <a:xfrm flipH="1" flipV="1">
                <a:off x="314976" y="5000516"/>
                <a:ext cx="473218" cy="102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637BA3A-2A06-4420-BA05-10EB2ABB5719}"/>
                  </a:ext>
                </a:extLst>
              </p:cNvPr>
              <p:cNvCxnSpPr/>
              <p:nvPr/>
            </p:nvCxnSpPr>
            <p:spPr>
              <a:xfrm flipH="1">
                <a:off x="314976" y="5164799"/>
                <a:ext cx="475074" cy="17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CCDDC63-F9CF-45B1-9A66-C0E98E499836}"/>
                  </a:ext>
                </a:extLst>
              </p:cNvPr>
              <p:cNvCxnSpPr>
                <a:cxnSpLocks/>
              </p:cNvCxnSpPr>
              <p:nvPr/>
            </p:nvCxnSpPr>
            <p:spPr>
              <a:xfrm flipV="1">
                <a:off x="314976" y="5224463"/>
                <a:ext cx="473218" cy="134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5E0DF27-82ED-43B0-92BC-699528A6104A}"/>
                  </a:ext>
                </a:extLst>
              </p:cNvPr>
              <p:cNvCxnSpPr/>
              <p:nvPr/>
            </p:nvCxnSpPr>
            <p:spPr>
              <a:xfrm flipV="1">
                <a:off x="314976" y="5283049"/>
                <a:ext cx="475074" cy="260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8DA20C9-39EB-428C-870D-6D434C128271}"/>
                  </a:ext>
                </a:extLst>
              </p:cNvPr>
              <p:cNvCxnSpPr>
                <a:cxnSpLocks/>
              </p:cNvCxnSpPr>
              <p:nvPr/>
            </p:nvCxnSpPr>
            <p:spPr>
              <a:xfrm flipV="1">
                <a:off x="314976" y="5362575"/>
                <a:ext cx="477980" cy="36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F333D0-92D8-4CD1-9717-A37ECE65D89E}"/>
                  </a:ext>
                </a:extLst>
              </p:cNvPr>
              <p:cNvCxnSpPr/>
              <p:nvPr/>
            </p:nvCxnSpPr>
            <p:spPr>
              <a:xfrm flipV="1">
                <a:off x="314976" y="5438775"/>
                <a:ext cx="480362" cy="478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4F9DF4C-A5AB-48BA-B8F4-74E8BA1C03AB}"/>
                  </a:ext>
                </a:extLst>
              </p:cNvPr>
              <p:cNvCxnSpPr/>
              <p:nvPr/>
            </p:nvCxnSpPr>
            <p:spPr>
              <a:xfrm flipV="1">
                <a:off x="316706" y="5507831"/>
                <a:ext cx="481013" cy="573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CBC1EED-DD10-4F22-81F6-607B896B6AC6}"/>
                  </a:ext>
                </a:extLst>
              </p:cNvPr>
              <p:cNvCxnSpPr/>
              <p:nvPr/>
            </p:nvCxnSpPr>
            <p:spPr>
              <a:xfrm flipV="1">
                <a:off x="320538" y="5572125"/>
                <a:ext cx="477181" cy="709172"/>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 name="テキスト ボックス 5">
            <a:extLst>
              <a:ext uri="{FF2B5EF4-FFF2-40B4-BE49-F238E27FC236}">
                <a16:creationId xmlns:a16="http://schemas.microsoft.com/office/drawing/2014/main" id="{6C8A7F3C-C809-4BA4-97D2-9550D1742F71}"/>
              </a:ext>
            </a:extLst>
          </p:cNvPr>
          <p:cNvSpPr txBox="1"/>
          <p:nvPr/>
        </p:nvSpPr>
        <p:spPr>
          <a:xfrm>
            <a:off x="2611809" y="1701002"/>
            <a:ext cx="938077" cy="830997"/>
          </a:xfrm>
          <a:prstGeom prst="rect">
            <a:avLst/>
          </a:prstGeom>
          <a:noFill/>
          <a:ln w="28575">
            <a:solidFill>
              <a:schemeClr val="tx1"/>
            </a:solidFill>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room2</a:t>
            </a:r>
          </a:p>
          <a:p>
            <a:pPr algn="ctr"/>
            <a:r>
              <a:rPr lang="en-US" altLang="ja-JP" sz="1600" b="1">
                <a:latin typeface="Arial" panose="020B0604020202020204" pitchFamily="34" charset="0"/>
                <a:cs typeface="Arial" panose="020B0604020202020204" pitchFamily="34" charset="0"/>
              </a:rPr>
              <a:t>8.1-8.31</a:t>
            </a:r>
          </a:p>
          <a:p>
            <a:pPr algn="ctr"/>
            <a:r>
              <a:rPr lang="en-US" altLang="ja-JP" sz="1600" b="1">
                <a:latin typeface="Arial" panose="020B0604020202020204" pitchFamily="34" charset="0"/>
                <a:cs typeface="Arial" panose="020B0604020202020204" pitchFamily="34" charset="0"/>
              </a:rPr>
              <a:t>F0-F9</a:t>
            </a:r>
            <a:endParaRPr kumimoji="1" lang="ja-JP" altLang="en-US" sz="1600" b="1">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189C3130-518E-4A1E-BEF9-86139EC01BAC}"/>
              </a:ext>
            </a:extLst>
          </p:cNvPr>
          <p:cNvSpPr txBox="1"/>
          <p:nvPr/>
        </p:nvSpPr>
        <p:spPr>
          <a:xfrm>
            <a:off x="4392293" y="1704700"/>
            <a:ext cx="938078" cy="830997"/>
          </a:xfrm>
          <a:prstGeom prst="rect">
            <a:avLst/>
          </a:prstGeom>
          <a:noFill/>
          <a:ln w="28575">
            <a:solidFill>
              <a:schemeClr val="tx1"/>
            </a:solidFill>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room2</a:t>
            </a:r>
          </a:p>
          <a:p>
            <a:pPr algn="ctr"/>
            <a:r>
              <a:rPr lang="en-US" altLang="ja-JP" sz="1600" b="1">
                <a:latin typeface="Arial" panose="020B0604020202020204" pitchFamily="34" charset="0"/>
                <a:cs typeface="Arial" panose="020B0604020202020204" pitchFamily="34" charset="0"/>
              </a:rPr>
              <a:t>9.1-9.10</a:t>
            </a:r>
          </a:p>
          <a:p>
            <a:pPr algn="ctr"/>
            <a:r>
              <a:rPr lang="en-US" altLang="ja-JP" sz="1600" b="1">
                <a:latin typeface="Arial" panose="020B0604020202020204" pitchFamily="34" charset="0"/>
                <a:cs typeface="Arial" panose="020B0604020202020204" pitchFamily="34" charset="0"/>
              </a:rPr>
              <a:t>F0-F9</a:t>
            </a:r>
            <a:endParaRPr kumimoji="1" lang="ja-JP" altLang="en-US" sz="1600" b="1">
              <a:latin typeface="Arial" panose="020B0604020202020204" pitchFamily="34" charset="0"/>
              <a:cs typeface="Arial" panose="020B0604020202020204" pitchFamily="34" charset="0"/>
            </a:endParaRPr>
          </a:p>
        </p:txBody>
      </p:sp>
      <p:sp>
        <p:nvSpPr>
          <p:cNvPr id="33" name="正方形/長方形 32">
            <a:extLst>
              <a:ext uri="{FF2B5EF4-FFF2-40B4-BE49-F238E27FC236}">
                <a16:creationId xmlns:a16="http://schemas.microsoft.com/office/drawing/2014/main" id="{6D35DAB0-DC36-4D1F-B73B-9ABF0C8038A5}"/>
              </a:ext>
            </a:extLst>
          </p:cNvPr>
          <p:cNvSpPr/>
          <p:nvPr/>
        </p:nvSpPr>
        <p:spPr>
          <a:xfrm>
            <a:off x="2271191" y="3708123"/>
            <a:ext cx="1967205" cy="400110"/>
          </a:xfrm>
          <a:prstGeom prst="rect">
            <a:avLst/>
          </a:prstGeom>
        </p:spPr>
        <p:txBody>
          <a:bodyPr wrap="none">
            <a:spAutoFit/>
          </a:bodyPr>
          <a:lstStyle/>
          <a:p>
            <a:r>
              <a:rPr lang="en-US" altLang="ja-JP" sz="2000" b="1" dirty="0">
                <a:latin typeface="Arial" panose="020B0604020202020204" pitchFamily="34" charset="0"/>
                <a:ea typeface="游ゴシック Medium" panose="020B0500000000000000" pitchFamily="50" charset="-128"/>
                <a:cs typeface="Arial" panose="020B0604020202020204" pitchFamily="34" charset="0"/>
              </a:rPr>
              <a:t>D</a:t>
            </a:r>
            <a:r>
              <a:rPr lang="en-US" altLang="zh-CN" sz="2000" b="1" dirty="0">
                <a:latin typeface="Arial" panose="020B0604020202020204" pitchFamily="34" charset="0"/>
                <a:ea typeface="游ゴシック Medium" panose="020B0500000000000000" pitchFamily="50" charset="-128"/>
                <a:cs typeface="Arial" panose="020B0604020202020204" pitchFamily="34" charset="0"/>
              </a:rPr>
              <a:t>eep Learning</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BF545E51-A806-4E08-9AB7-2D52EFD0644D}"/>
              </a:ext>
            </a:extLst>
          </p:cNvPr>
          <p:cNvSpPr txBox="1"/>
          <p:nvPr/>
        </p:nvSpPr>
        <p:spPr>
          <a:xfrm>
            <a:off x="2611808" y="2742586"/>
            <a:ext cx="938077" cy="830997"/>
          </a:xfrm>
          <a:prstGeom prst="rect">
            <a:avLst/>
          </a:prstGeom>
          <a:noFill/>
          <a:ln w="28575">
            <a:solidFill>
              <a:schemeClr val="tx1"/>
            </a:solidFill>
            <a:prstDash val="dash"/>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room1</a:t>
            </a:r>
          </a:p>
          <a:p>
            <a:pPr algn="ctr"/>
            <a:r>
              <a:rPr lang="en-US" altLang="ja-JP" sz="1600" b="1">
                <a:latin typeface="Arial" panose="020B0604020202020204" pitchFamily="34" charset="0"/>
                <a:cs typeface="Arial" panose="020B0604020202020204" pitchFamily="34" charset="0"/>
              </a:rPr>
              <a:t>8.1-8.31</a:t>
            </a:r>
          </a:p>
          <a:p>
            <a:pPr algn="ctr"/>
            <a:r>
              <a:rPr lang="en-US" altLang="ja-JP" sz="1600" b="1">
                <a:solidFill>
                  <a:srgbClr val="FF0000"/>
                </a:solidFill>
                <a:latin typeface="Arial" panose="020B0604020202020204" pitchFamily="34" charset="0"/>
                <a:cs typeface="Arial" panose="020B0604020202020204" pitchFamily="34" charset="0"/>
              </a:rPr>
              <a:t>F0</a:t>
            </a:r>
            <a:endParaRPr kumimoji="1" lang="ja-JP" altLang="en-US" sz="1600" b="1">
              <a:solidFill>
                <a:srgbClr val="FF0000"/>
              </a:solidFill>
              <a:latin typeface="Arial" panose="020B0604020202020204" pitchFamily="34" charset="0"/>
              <a:cs typeface="Arial" panose="020B0604020202020204" pitchFamily="34" charset="0"/>
            </a:endParaRPr>
          </a:p>
        </p:txBody>
      </p:sp>
      <p:sp>
        <p:nvSpPr>
          <p:cNvPr id="35" name="テキスト ボックス 34">
            <a:extLst>
              <a:ext uri="{FF2B5EF4-FFF2-40B4-BE49-F238E27FC236}">
                <a16:creationId xmlns:a16="http://schemas.microsoft.com/office/drawing/2014/main" id="{5DA0A38A-73D2-44D3-A727-565455A07E96}"/>
              </a:ext>
            </a:extLst>
          </p:cNvPr>
          <p:cNvSpPr txBox="1"/>
          <p:nvPr/>
        </p:nvSpPr>
        <p:spPr>
          <a:xfrm>
            <a:off x="4392293" y="2742586"/>
            <a:ext cx="938078" cy="830997"/>
          </a:xfrm>
          <a:prstGeom prst="rect">
            <a:avLst/>
          </a:prstGeom>
          <a:noFill/>
          <a:ln w="28575">
            <a:solidFill>
              <a:schemeClr val="tx1"/>
            </a:solidFill>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room1</a:t>
            </a:r>
          </a:p>
          <a:p>
            <a:pPr algn="ctr"/>
            <a:r>
              <a:rPr lang="en-US" altLang="ja-JP" sz="1600" b="1">
                <a:latin typeface="Arial" panose="020B0604020202020204" pitchFamily="34" charset="0"/>
                <a:cs typeface="Arial" panose="020B0604020202020204" pitchFamily="34" charset="0"/>
              </a:rPr>
              <a:t>9.1-9.10</a:t>
            </a:r>
          </a:p>
          <a:p>
            <a:pPr algn="ctr"/>
            <a:r>
              <a:rPr lang="en-US" altLang="ja-JP" sz="1600" b="1">
                <a:latin typeface="Arial" panose="020B0604020202020204" pitchFamily="34" charset="0"/>
                <a:cs typeface="Arial" panose="020B0604020202020204" pitchFamily="34" charset="0"/>
              </a:rPr>
              <a:t>F0-F9</a:t>
            </a:r>
            <a:endParaRPr kumimoji="1" lang="ja-JP" altLang="en-US" sz="1600" b="1">
              <a:latin typeface="Arial" panose="020B0604020202020204" pitchFamily="34" charset="0"/>
              <a:cs typeface="Arial" panose="020B0604020202020204" pitchFamily="34" charset="0"/>
            </a:endParaRPr>
          </a:p>
        </p:txBody>
      </p:sp>
      <p:sp>
        <p:nvSpPr>
          <p:cNvPr id="36" name="正方形/長方形 35">
            <a:extLst>
              <a:ext uri="{FF2B5EF4-FFF2-40B4-BE49-F238E27FC236}">
                <a16:creationId xmlns:a16="http://schemas.microsoft.com/office/drawing/2014/main" id="{937889AE-0258-426E-998D-DCCD2F882E0A}"/>
              </a:ext>
            </a:extLst>
          </p:cNvPr>
          <p:cNvSpPr/>
          <p:nvPr/>
        </p:nvSpPr>
        <p:spPr>
          <a:xfrm>
            <a:off x="310131" y="1916445"/>
            <a:ext cx="2066591" cy="707886"/>
          </a:xfrm>
          <a:prstGeom prst="rect">
            <a:avLst/>
          </a:prstGeom>
        </p:spPr>
        <p:txBody>
          <a:bodyPr wrap="none">
            <a:spAutoFit/>
          </a:bodyPr>
          <a:lstStyle/>
          <a:p>
            <a:r>
              <a:rPr lang="en-US" altLang="ja-JP" sz="2000" b="1">
                <a:latin typeface="Arial" panose="020B0604020202020204" pitchFamily="34" charset="0"/>
                <a:ea typeface="游ゴシック Medium" panose="020B0500000000000000" pitchFamily="50" charset="-128"/>
                <a:cs typeface="Arial" panose="020B0604020202020204" pitchFamily="34" charset="0"/>
              </a:rPr>
              <a:t>S</a:t>
            </a:r>
            <a:r>
              <a:rPr lang="en-US" altLang="zh-CN" sz="2000" b="1">
                <a:latin typeface="Arial" panose="020B0604020202020204" pitchFamily="34" charset="0"/>
                <a:ea typeface="游ゴシック Medium" panose="020B0500000000000000" pitchFamily="50" charset="-128"/>
                <a:cs typeface="Arial" panose="020B0604020202020204" pitchFamily="34" charset="0"/>
              </a:rPr>
              <a:t>ource Domain</a:t>
            </a:r>
          </a:p>
          <a:p>
            <a:r>
              <a:rPr lang="en-US" altLang="zh-CN" sz="2000" b="1">
                <a:latin typeface="Arial" panose="020B0604020202020204" pitchFamily="34" charset="0"/>
                <a:ea typeface="游ゴシック Medium" panose="020B0500000000000000" pitchFamily="50" charset="-128"/>
                <a:cs typeface="Arial" panose="020B0604020202020204" pitchFamily="34" charset="0"/>
              </a:rPr>
              <a:t>room2</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sp>
        <p:nvSpPr>
          <p:cNvPr id="37" name="正方形/長方形 36">
            <a:extLst>
              <a:ext uri="{FF2B5EF4-FFF2-40B4-BE49-F238E27FC236}">
                <a16:creationId xmlns:a16="http://schemas.microsoft.com/office/drawing/2014/main" id="{D54CBA14-29E6-4AA0-89E9-A93E4CAFB453}"/>
              </a:ext>
            </a:extLst>
          </p:cNvPr>
          <p:cNvSpPr/>
          <p:nvPr/>
        </p:nvSpPr>
        <p:spPr>
          <a:xfrm>
            <a:off x="310131" y="2958029"/>
            <a:ext cx="1960986" cy="707886"/>
          </a:xfrm>
          <a:prstGeom prst="rect">
            <a:avLst/>
          </a:prstGeom>
        </p:spPr>
        <p:txBody>
          <a:bodyPr wrap="none">
            <a:spAutoFit/>
          </a:bodyPr>
          <a:lstStyle/>
          <a:p>
            <a:r>
              <a:rPr lang="en-US" altLang="ja-JP" sz="2000" b="1">
                <a:latin typeface="Arial" panose="020B0604020202020204" pitchFamily="34" charset="0"/>
                <a:ea typeface="游ゴシック Medium" panose="020B0500000000000000" pitchFamily="50" charset="-128"/>
                <a:cs typeface="Arial" panose="020B0604020202020204" pitchFamily="34" charset="0"/>
              </a:rPr>
              <a:t>Target</a:t>
            </a:r>
            <a:r>
              <a:rPr lang="en-US" altLang="zh-CN" sz="2000" b="1">
                <a:latin typeface="Arial" panose="020B0604020202020204" pitchFamily="34" charset="0"/>
                <a:ea typeface="游ゴシック Medium" panose="020B0500000000000000" pitchFamily="50" charset="-128"/>
                <a:cs typeface="Arial" panose="020B0604020202020204" pitchFamily="34" charset="0"/>
              </a:rPr>
              <a:t> Domain</a:t>
            </a:r>
          </a:p>
          <a:p>
            <a:r>
              <a:rPr lang="en-US" altLang="zh-CN" sz="2000" b="1">
                <a:latin typeface="Arial" panose="020B0604020202020204" pitchFamily="34" charset="0"/>
                <a:ea typeface="游ゴシック Medium" panose="020B0500000000000000" pitchFamily="50" charset="-128"/>
                <a:cs typeface="Arial" panose="020B0604020202020204" pitchFamily="34" charset="0"/>
              </a:rPr>
              <a:t>room1</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cxnSp>
        <p:nvCxnSpPr>
          <p:cNvPr id="8" name="直線矢印コネクタ 7">
            <a:extLst>
              <a:ext uri="{FF2B5EF4-FFF2-40B4-BE49-F238E27FC236}">
                <a16:creationId xmlns:a16="http://schemas.microsoft.com/office/drawing/2014/main" id="{7CF7AD1C-3DC8-44B3-80B9-08E0DCB718E3}"/>
              </a:ext>
            </a:extLst>
          </p:cNvPr>
          <p:cNvCxnSpPr>
            <a:stCxn id="6" idx="3"/>
            <a:endCxn id="31" idx="1"/>
          </p:cNvCxnSpPr>
          <p:nvPr/>
        </p:nvCxnSpPr>
        <p:spPr>
          <a:xfrm>
            <a:off x="3549886" y="2116501"/>
            <a:ext cx="842407" cy="36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539E769B-B3AB-4A5B-A498-F6D75AF4CCA8}"/>
              </a:ext>
            </a:extLst>
          </p:cNvPr>
          <p:cNvCxnSpPr>
            <a:cxnSpLocks/>
            <a:stCxn id="34" idx="3"/>
            <a:endCxn id="35" idx="1"/>
          </p:cNvCxnSpPr>
          <p:nvPr/>
        </p:nvCxnSpPr>
        <p:spPr>
          <a:xfrm>
            <a:off x="3549885" y="3158085"/>
            <a:ext cx="84240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CDE017D-7184-4EDF-9AA6-90C2B2132CD9}"/>
              </a:ext>
            </a:extLst>
          </p:cNvPr>
          <p:cNvSpPr txBox="1"/>
          <p:nvPr/>
        </p:nvSpPr>
        <p:spPr>
          <a:xfrm>
            <a:off x="1135471" y="4433863"/>
            <a:ext cx="938077" cy="830997"/>
          </a:xfrm>
          <a:prstGeom prst="rect">
            <a:avLst/>
          </a:prstGeom>
          <a:noFill/>
          <a:ln w="28575">
            <a:solidFill>
              <a:schemeClr val="tx1"/>
            </a:solidFill>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room2</a:t>
            </a:r>
          </a:p>
          <a:p>
            <a:pPr algn="ctr"/>
            <a:r>
              <a:rPr lang="en-US" altLang="ja-JP" sz="1600" b="1">
                <a:latin typeface="Arial" panose="020B0604020202020204" pitchFamily="34" charset="0"/>
                <a:cs typeface="Arial" panose="020B0604020202020204" pitchFamily="34" charset="0"/>
              </a:rPr>
              <a:t>8.1-8.31</a:t>
            </a:r>
          </a:p>
          <a:p>
            <a:pPr algn="ctr"/>
            <a:r>
              <a:rPr lang="en-US" altLang="ja-JP" sz="1600" b="1">
                <a:latin typeface="Arial" panose="020B0604020202020204" pitchFamily="34" charset="0"/>
                <a:cs typeface="Arial" panose="020B0604020202020204" pitchFamily="34" charset="0"/>
              </a:rPr>
              <a:t>F0-F9</a:t>
            </a:r>
            <a:endParaRPr kumimoji="1" lang="ja-JP" altLang="en-US" sz="1600" b="1">
              <a:latin typeface="Arial" panose="020B0604020202020204" pitchFamily="34" charset="0"/>
              <a:cs typeface="Arial" panose="020B0604020202020204" pitchFamily="34" charset="0"/>
            </a:endParaRPr>
          </a:p>
        </p:txBody>
      </p:sp>
      <p:sp>
        <p:nvSpPr>
          <p:cNvPr id="41" name="テキスト ボックス 40">
            <a:extLst>
              <a:ext uri="{FF2B5EF4-FFF2-40B4-BE49-F238E27FC236}">
                <a16:creationId xmlns:a16="http://schemas.microsoft.com/office/drawing/2014/main" id="{C4E8F983-2DB9-44C3-B8DB-5E1527C30990}"/>
              </a:ext>
            </a:extLst>
          </p:cNvPr>
          <p:cNvSpPr txBox="1"/>
          <p:nvPr/>
        </p:nvSpPr>
        <p:spPr>
          <a:xfrm>
            <a:off x="2607569" y="4433863"/>
            <a:ext cx="938077" cy="830997"/>
          </a:xfrm>
          <a:prstGeom prst="rect">
            <a:avLst/>
          </a:prstGeom>
          <a:noFill/>
          <a:ln w="28575">
            <a:solidFill>
              <a:schemeClr val="tx1"/>
            </a:solidFill>
            <a:prstDash val="dash"/>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room1</a:t>
            </a:r>
          </a:p>
          <a:p>
            <a:pPr algn="ctr"/>
            <a:r>
              <a:rPr lang="en-US" altLang="ja-JP" sz="1600" b="1">
                <a:latin typeface="Arial" panose="020B0604020202020204" pitchFamily="34" charset="0"/>
                <a:cs typeface="Arial" panose="020B0604020202020204" pitchFamily="34" charset="0"/>
              </a:rPr>
              <a:t>8.1-8.31</a:t>
            </a:r>
          </a:p>
          <a:p>
            <a:pPr algn="ctr"/>
            <a:r>
              <a:rPr lang="en-US" altLang="ja-JP" sz="1600" b="1">
                <a:solidFill>
                  <a:srgbClr val="FF0000"/>
                </a:solidFill>
                <a:latin typeface="Arial" panose="020B0604020202020204" pitchFamily="34" charset="0"/>
                <a:cs typeface="Arial" panose="020B0604020202020204" pitchFamily="34" charset="0"/>
              </a:rPr>
              <a:t>F0</a:t>
            </a:r>
            <a:endParaRPr kumimoji="1" lang="ja-JP" altLang="en-US" sz="1600" b="1">
              <a:solidFill>
                <a:srgbClr val="FF0000"/>
              </a:solidFill>
              <a:latin typeface="Arial" panose="020B0604020202020204" pitchFamily="34" charset="0"/>
              <a:cs typeface="Arial" panose="020B0604020202020204" pitchFamily="34" charset="0"/>
            </a:endParaRPr>
          </a:p>
        </p:txBody>
      </p:sp>
      <p:sp>
        <p:nvSpPr>
          <p:cNvPr id="42" name="テキスト ボックス 41">
            <a:extLst>
              <a:ext uri="{FF2B5EF4-FFF2-40B4-BE49-F238E27FC236}">
                <a16:creationId xmlns:a16="http://schemas.microsoft.com/office/drawing/2014/main" id="{EE7E0C43-2A3A-4069-9D6D-FFCB3D54F8E2}"/>
              </a:ext>
            </a:extLst>
          </p:cNvPr>
          <p:cNvSpPr txBox="1"/>
          <p:nvPr/>
        </p:nvSpPr>
        <p:spPr>
          <a:xfrm>
            <a:off x="4128162" y="4433862"/>
            <a:ext cx="938078" cy="830997"/>
          </a:xfrm>
          <a:prstGeom prst="rect">
            <a:avLst/>
          </a:prstGeom>
          <a:noFill/>
          <a:ln w="28575">
            <a:solidFill>
              <a:schemeClr val="tx1"/>
            </a:solidFill>
          </a:ln>
        </p:spPr>
        <p:txBody>
          <a:bodyPr wrap="none" rtlCol="0">
            <a:spAutoFit/>
          </a:bodyPr>
          <a:lstStyle/>
          <a:p>
            <a:pPr algn="ctr"/>
            <a:r>
              <a:rPr kumimoji="1" lang="en-US" altLang="ja-JP" sz="1600" b="1">
                <a:latin typeface="Arial" panose="020B0604020202020204" pitchFamily="34" charset="0"/>
                <a:cs typeface="Arial" panose="020B0604020202020204" pitchFamily="34" charset="0"/>
              </a:rPr>
              <a:t>room1</a:t>
            </a:r>
          </a:p>
          <a:p>
            <a:pPr algn="ctr"/>
            <a:r>
              <a:rPr lang="en-US" altLang="ja-JP" sz="1600" b="1">
                <a:latin typeface="Arial" panose="020B0604020202020204" pitchFamily="34" charset="0"/>
                <a:cs typeface="Arial" panose="020B0604020202020204" pitchFamily="34" charset="0"/>
              </a:rPr>
              <a:t>9.1-9.10</a:t>
            </a:r>
          </a:p>
          <a:p>
            <a:pPr algn="ctr"/>
            <a:r>
              <a:rPr lang="en-US" altLang="ja-JP" sz="1600" b="1">
                <a:latin typeface="Arial" panose="020B0604020202020204" pitchFamily="34" charset="0"/>
                <a:cs typeface="Arial" panose="020B0604020202020204" pitchFamily="34" charset="0"/>
              </a:rPr>
              <a:t>F0-F9</a:t>
            </a:r>
            <a:endParaRPr kumimoji="1" lang="ja-JP" altLang="en-US" sz="1600" b="1">
              <a:latin typeface="Arial" panose="020B0604020202020204" pitchFamily="34" charset="0"/>
              <a:cs typeface="Arial" panose="020B0604020202020204" pitchFamily="34" charset="0"/>
            </a:endParaRPr>
          </a:p>
        </p:txBody>
      </p:sp>
      <p:cxnSp>
        <p:nvCxnSpPr>
          <p:cNvPr id="43" name="直線矢印コネクタ 42">
            <a:extLst>
              <a:ext uri="{FF2B5EF4-FFF2-40B4-BE49-F238E27FC236}">
                <a16:creationId xmlns:a16="http://schemas.microsoft.com/office/drawing/2014/main" id="{DED52E81-D2B7-4B04-9FBE-1844487EB488}"/>
              </a:ext>
            </a:extLst>
          </p:cNvPr>
          <p:cNvCxnSpPr>
            <a:cxnSpLocks/>
            <a:stCxn id="41" idx="3"/>
            <a:endCxn id="42" idx="1"/>
          </p:cNvCxnSpPr>
          <p:nvPr/>
        </p:nvCxnSpPr>
        <p:spPr>
          <a:xfrm flipV="1">
            <a:off x="3545646" y="4849361"/>
            <a:ext cx="582516" cy="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F6810B72-D6E2-4DC6-832D-E6BCC6BE5F4E}"/>
              </a:ext>
            </a:extLst>
          </p:cNvPr>
          <p:cNvSpPr/>
          <p:nvPr/>
        </p:nvSpPr>
        <p:spPr>
          <a:xfrm>
            <a:off x="2180803" y="4649305"/>
            <a:ext cx="333746" cy="400110"/>
          </a:xfrm>
          <a:prstGeom prst="rect">
            <a:avLst/>
          </a:prstGeom>
        </p:spPr>
        <p:txBody>
          <a:bodyPr wrap="none">
            <a:spAutoFit/>
          </a:bodyPr>
          <a:lstStyle/>
          <a:p>
            <a:r>
              <a:rPr lang="en-US" altLang="ja-JP" sz="2000" b="1">
                <a:latin typeface="Arial" panose="020B0604020202020204" pitchFamily="34" charset="0"/>
                <a:ea typeface="游ゴシック Medium" panose="020B0500000000000000" pitchFamily="50" charset="-128"/>
                <a:cs typeface="Arial" panose="020B0604020202020204" pitchFamily="34" charset="0"/>
              </a:rPr>
              <a:t>+</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sp>
        <p:nvSpPr>
          <p:cNvPr id="49" name="正方形/長方形 48">
            <a:extLst>
              <a:ext uri="{FF2B5EF4-FFF2-40B4-BE49-F238E27FC236}">
                <a16:creationId xmlns:a16="http://schemas.microsoft.com/office/drawing/2014/main" id="{18A1DD5C-F923-4CA6-B3F0-4F38B974B147}"/>
              </a:ext>
            </a:extLst>
          </p:cNvPr>
          <p:cNvSpPr/>
          <p:nvPr/>
        </p:nvSpPr>
        <p:spPr>
          <a:xfrm>
            <a:off x="2004717" y="5399711"/>
            <a:ext cx="2350580" cy="400110"/>
          </a:xfrm>
          <a:prstGeom prst="rect">
            <a:avLst/>
          </a:prstGeom>
        </p:spPr>
        <p:txBody>
          <a:bodyPr wrap="none">
            <a:spAutoFit/>
          </a:bodyPr>
          <a:lstStyle/>
          <a:p>
            <a:r>
              <a:rPr lang="en-US" altLang="zh-CN" sz="2000" b="1">
                <a:latin typeface="Arial" panose="020B0604020202020204" pitchFamily="34" charset="0"/>
                <a:ea typeface="游ゴシック Medium" panose="020B0500000000000000" pitchFamily="50" charset="-128"/>
                <a:cs typeface="Arial" panose="020B0604020202020204" pitchFamily="34" charset="0"/>
              </a:rPr>
              <a:t>Transfer </a:t>
            </a:r>
            <a:r>
              <a:rPr lang="en-US" altLang="zh-CN" sz="2000" b="1" dirty="0">
                <a:latin typeface="Arial" panose="020B0604020202020204" pitchFamily="34" charset="0"/>
                <a:ea typeface="游ゴシック Medium" panose="020B0500000000000000" pitchFamily="50" charset="-128"/>
                <a:cs typeface="Arial" panose="020B0604020202020204" pitchFamily="34" charset="0"/>
              </a:rPr>
              <a:t>Learning</a:t>
            </a:r>
            <a:endParaRPr lang="en-US" altLang="ja-JP" sz="2000" b="1" dirty="0">
              <a:latin typeface="Arial" panose="020B0604020202020204" pitchFamily="34" charset="0"/>
              <a:ea typeface="游ゴシック Medium" panose="020B0500000000000000" pitchFamily="50" charset="-128"/>
              <a:cs typeface="Arial" panose="020B0604020202020204" pitchFamily="34" charset="0"/>
            </a:endParaRPr>
          </a:p>
        </p:txBody>
      </p:sp>
      <p:cxnSp>
        <p:nvCxnSpPr>
          <p:cNvPr id="50" name="直線矢印コネクタ 49">
            <a:extLst>
              <a:ext uri="{FF2B5EF4-FFF2-40B4-BE49-F238E27FC236}">
                <a16:creationId xmlns:a16="http://schemas.microsoft.com/office/drawing/2014/main" id="{4AA80F81-C174-4045-9B57-C8DA644B87F5}"/>
              </a:ext>
            </a:extLst>
          </p:cNvPr>
          <p:cNvCxnSpPr>
            <a:cxnSpLocks/>
          </p:cNvCxnSpPr>
          <p:nvPr/>
        </p:nvCxnSpPr>
        <p:spPr>
          <a:xfrm>
            <a:off x="5985643" y="3538935"/>
            <a:ext cx="34057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8779FE3-FD63-4532-AB64-CAACAA689089}"/>
              </a:ext>
            </a:extLst>
          </p:cNvPr>
          <p:cNvCxnSpPr>
            <a:cxnSpLocks/>
          </p:cNvCxnSpPr>
          <p:nvPr/>
        </p:nvCxnSpPr>
        <p:spPr>
          <a:xfrm flipV="1">
            <a:off x="6138043" y="2010276"/>
            <a:ext cx="0" cy="1681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6093F312-CE50-46A4-AF4E-A532FBDFC57D}"/>
              </a:ext>
            </a:extLst>
          </p:cNvPr>
          <p:cNvSpPr/>
          <p:nvPr/>
        </p:nvSpPr>
        <p:spPr>
          <a:xfrm>
            <a:off x="6903671" y="2063547"/>
            <a:ext cx="208088" cy="2080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6F413E92-732C-4538-82AC-14D3BF576317}"/>
              </a:ext>
            </a:extLst>
          </p:cNvPr>
          <p:cNvSpPr/>
          <p:nvPr/>
        </p:nvSpPr>
        <p:spPr>
          <a:xfrm>
            <a:off x="6290444" y="2649546"/>
            <a:ext cx="208088" cy="2080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1D10BF1-DF5B-499E-BF02-F762E6DF3479}"/>
              </a:ext>
            </a:extLst>
          </p:cNvPr>
          <p:cNvSpPr/>
          <p:nvPr/>
        </p:nvSpPr>
        <p:spPr>
          <a:xfrm>
            <a:off x="8021363" y="2109635"/>
            <a:ext cx="208088" cy="2080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335FF898-ACFD-450D-8FAF-95145894BFC2}"/>
              </a:ext>
            </a:extLst>
          </p:cNvPr>
          <p:cNvSpPr/>
          <p:nvPr/>
        </p:nvSpPr>
        <p:spPr>
          <a:xfrm>
            <a:off x="6880497" y="3199773"/>
            <a:ext cx="208088" cy="20808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a:extLst>
              <a:ext uri="{FF2B5EF4-FFF2-40B4-BE49-F238E27FC236}">
                <a16:creationId xmlns:a16="http://schemas.microsoft.com/office/drawing/2014/main" id="{94BC6E2A-2070-43D8-939F-23C91C15C620}"/>
              </a:ext>
            </a:extLst>
          </p:cNvPr>
          <p:cNvSpPr/>
          <p:nvPr/>
        </p:nvSpPr>
        <p:spPr>
          <a:xfrm>
            <a:off x="7917319" y="2881399"/>
            <a:ext cx="208088" cy="20808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28ED427C-6271-4273-B33C-6CE1EA5447E2}"/>
              </a:ext>
            </a:extLst>
          </p:cNvPr>
          <p:cNvSpPr/>
          <p:nvPr/>
        </p:nvSpPr>
        <p:spPr>
          <a:xfrm>
            <a:off x="7341112" y="2369657"/>
            <a:ext cx="208088" cy="208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0E83162-24F3-492F-971F-47A5D1836D8E}"/>
              </a:ext>
            </a:extLst>
          </p:cNvPr>
          <p:cNvSpPr/>
          <p:nvPr/>
        </p:nvSpPr>
        <p:spPr>
          <a:xfrm>
            <a:off x="8627046" y="2670257"/>
            <a:ext cx="208088" cy="208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C5F9ED78-CC23-4863-9A0C-8E2CC37887E7}"/>
              </a:ext>
            </a:extLst>
          </p:cNvPr>
          <p:cNvCxnSpPr/>
          <p:nvPr/>
        </p:nvCxnSpPr>
        <p:spPr>
          <a:xfrm flipV="1">
            <a:off x="6290444" y="2109635"/>
            <a:ext cx="2859672" cy="1194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グループ化 85">
            <a:extLst>
              <a:ext uri="{FF2B5EF4-FFF2-40B4-BE49-F238E27FC236}">
                <a16:creationId xmlns:a16="http://schemas.microsoft.com/office/drawing/2014/main" id="{28C720DE-909B-4100-AE97-6D639B925371}"/>
              </a:ext>
            </a:extLst>
          </p:cNvPr>
          <p:cNvGrpSpPr/>
          <p:nvPr/>
        </p:nvGrpSpPr>
        <p:grpSpPr>
          <a:xfrm>
            <a:off x="10043762" y="2443681"/>
            <a:ext cx="1591074" cy="1142657"/>
            <a:chOff x="9992026" y="1810435"/>
            <a:chExt cx="1591074" cy="1142657"/>
          </a:xfrm>
        </p:grpSpPr>
        <p:sp>
          <p:nvSpPr>
            <p:cNvPr id="70" name="楕円 69">
              <a:extLst>
                <a:ext uri="{FF2B5EF4-FFF2-40B4-BE49-F238E27FC236}">
                  <a16:creationId xmlns:a16="http://schemas.microsoft.com/office/drawing/2014/main" id="{5DF15835-D74D-47C1-826A-277BE3E17616}"/>
                </a:ext>
              </a:extLst>
            </p:cNvPr>
            <p:cNvSpPr/>
            <p:nvPr/>
          </p:nvSpPr>
          <p:spPr>
            <a:xfrm>
              <a:off x="9997526" y="1891057"/>
              <a:ext cx="208088" cy="2080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B67F9099-085D-4DD6-858C-ACF7D1C4B598}"/>
                </a:ext>
              </a:extLst>
            </p:cNvPr>
            <p:cNvSpPr/>
            <p:nvPr/>
          </p:nvSpPr>
          <p:spPr>
            <a:xfrm>
              <a:off x="10003532" y="2675576"/>
              <a:ext cx="208088" cy="208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二等辺三角形 71">
              <a:extLst>
                <a:ext uri="{FF2B5EF4-FFF2-40B4-BE49-F238E27FC236}">
                  <a16:creationId xmlns:a16="http://schemas.microsoft.com/office/drawing/2014/main" id="{771F1509-1F65-4CE1-8463-CE748665F55A}"/>
                </a:ext>
              </a:extLst>
            </p:cNvPr>
            <p:cNvSpPr/>
            <p:nvPr/>
          </p:nvSpPr>
          <p:spPr>
            <a:xfrm>
              <a:off x="9992026" y="2292271"/>
              <a:ext cx="208088" cy="20808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F9201A23-B098-43FC-92C3-C9CA690CFA93}"/>
                </a:ext>
              </a:extLst>
            </p:cNvPr>
            <p:cNvSpPr/>
            <p:nvPr/>
          </p:nvSpPr>
          <p:spPr>
            <a:xfrm>
              <a:off x="10207414" y="1810435"/>
              <a:ext cx="1364476" cy="369332"/>
            </a:xfrm>
            <a:prstGeom prst="rect">
              <a:avLst/>
            </a:prstGeom>
          </p:spPr>
          <p:txBody>
            <a:bodyPr wrap="none">
              <a:spAutoFit/>
            </a:bodyPr>
            <a:lstStyle/>
            <a:p>
              <a:pPr algn="ctr"/>
              <a:r>
                <a:rPr lang="en-US" altLang="ja-JP" b="1">
                  <a:latin typeface="Arial" panose="020B0604020202020204" pitchFamily="34" charset="0"/>
                  <a:cs typeface="Arial" panose="020B0604020202020204" pitchFamily="34" charset="0"/>
                </a:rPr>
                <a:t>: room2 F0</a:t>
              </a:r>
            </a:p>
          </p:txBody>
        </p:sp>
        <p:sp>
          <p:nvSpPr>
            <p:cNvPr id="74" name="正方形/長方形 73">
              <a:extLst>
                <a:ext uri="{FF2B5EF4-FFF2-40B4-BE49-F238E27FC236}">
                  <a16:creationId xmlns:a16="http://schemas.microsoft.com/office/drawing/2014/main" id="{E87C4795-2543-41D6-ABAE-D5334B121388}"/>
                </a:ext>
              </a:extLst>
            </p:cNvPr>
            <p:cNvSpPr/>
            <p:nvPr/>
          </p:nvSpPr>
          <p:spPr>
            <a:xfrm>
              <a:off x="10207414" y="2211649"/>
              <a:ext cx="1364476" cy="369332"/>
            </a:xfrm>
            <a:prstGeom prst="rect">
              <a:avLst/>
            </a:prstGeom>
          </p:spPr>
          <p:txBody>
            <a:bodyPr wrap="none">
              <a:spAutoFit/>
            </a:bodyPr>
            <a:lstStyle/>
            <a:p>
              <a:pPr algn="ctr"/>
              <a:r>
                <a:rPr lang="en-US" altLang="ja-JP" b="1">
                  <a:latin typeface="Arial" panose="020B0604020202020204" pitchFamily="34" charset="0"/>
                  <a:cs typeface="Arial" panose="020B0604020202020204" pitchFamily="34" charset="0"/>
                </a:rPr>
                <a:t>: room2 F1</a:t>
              </a:r>
            </a:p>
          </p:txBody>
        </p:sp>
        <p:sp>
          <p:nvSpPr>
            <p:cNvPr id="75" name="正方形/長方形 74">
              <a:extLst>
                <a:ext uri="{FF2B5EF4-FFF2-40B4-BE49-F238E27FC236}">
                  <a16:creationId xmlns:a16="http://schemas.microsoft.com/office/drawing/2014/main" id="{FCE6BF65-39AB-44DC-A860-58424A4B523F}"/>
                </a:ext>
              </a:extLst>
            </p:cNvPr>
            <p:cNvSpPr/>
            <p:nvPr/>
          </p:nvSpPr>
          <p:spPr>
            <a:xfrm>
              <a:off x="10218624" y="2583760"/>
              <a:ext cx="1364476" cy="369332"/>
            </a:xfrm>
            <a:prstGeom prst="rect">
              <a:avLst/>
            </a:prstGeom>
          </p:spPr>
          <p:txBody>
            <a:bodyPr wrap="none">
              <a:spAutoFit/>
            </a:bodyPr>
            <a:lstStyle/>
            <a:p>
              <a:pPr algn="ctr"/>
              <a:r>
                <a:rPr lang="en-US" altLang="ja-JP" b="1">
                  <a:latin typeface="Arial" panose="020B0604020202020204" pitchFamily="34" charset="0"/>
                  <a:cs typeface="Arial" panose="020B0604020202020204" pitchFamily="34" charset="0"/>
                </a:rPr>
                <a:t>: room1 F0</a:t>
              </a:r>
            </a:p>
          </p:txBody>
        </p:sp>
      </p:grpSp>
      <p:sp>
        <p:nvSpPr>
          <p:cNvPr id="76" name="正方形/長方形 75">
            <a:extLst>
              <a:ext uri="{FF2B5EF4-FFF2-40B4-BE49-F238E27FC236}">
                <a16:creationId xmlns:a16="http://schemas.microsoft.com/office/drawing/2014/main" id="{5ED77ADF-CACD-4AD1-93E0-CC9B9C99E73E}"/>
              </a:ext>
            </a:extLst>
          </p:cNvPr>
          <p:cNvSpPr/>
          <p:nvPr/>
        </p:nvSpPr>
        <p:spPr>
          <a:xfrm>
            <a:off x="9072032" y="1671666"/>
            <a:ext cx="1467068" cy="646331"/>
          </a:xfrm>
          <a:prstGeom prst="rect">
            <a:avLst/>
          </a:prstGeom>
        </p:spPr>
        <p:txBody>
          <a:bodyPr wrap="none">
            <a:spAutoFit/>
          </a:bodyPr>
          <a:lstStyle/>
          <a:p>
            <a:pPr algn="ctr"/>
            <a:r>
              <a:rPr lang="en-US" altLang="ja-JP" b="1">
                <a:latin typeface="Arial" panose="020B0604020202020204" pitchFamily="34" charset="0"/>
                <a:cs typeface="Arial" panose="020B0604020202020204" pitchFamily="34" charset="0"/>
              </a:rPr>
              <a:t>FDD </a:t>
            </a:r>
            <a:r>
              <a:rPr lang="en-US" altLang="zh-CN" b="1">
                <a:latin typeface="Arial" panose="020B0604020202020204" pitchFamily="34" charset="0"/>
                <a:cs typeface="Arial" panose="020B0604020202020204" pitchFamily="34" charset="0"/>
              </a:rPr>
              <a:t>model </a:t>
            </a:r>
          </a:p>
          <a:p>
            <a:pPr algn="ctr"/>
            <a:r>
              <a:rPr lang="en-US" altLang="zh-CN" b="1">
                <a:latin typeface="Arial" panose="020B0604020202020204" pitchFamily="34" charset="0"/>
                <a:cs typeface="Arial" panose="020B0604020202020204" pitchFamily="34" charset="0"/>
              </a:rPr>
              <a:t>for room2</a:t>
            </a:r>
            <a:endParaRPr lang="en-US" altLang="ja-JP" b="1">
              <a:latin typeface="Arial" panose="020B0604020202020204" pitchFamily="34" charset="0"/>
              <a:cs typeface="Arial" panose="020B0604020202020204" pitchFamily="34" charset="0"/>
            </a:endParaRPr>
          </a:p>
        </p:txBody>
      </p:sp>
      <p:sp>
        <p:nvSpPr>
          <p:cNvPr id="78" name="正方形/長方形 77">
            <a:extLst>
              <a:ext uri="{FF2B5EF4-FFF2-40B4-BE49-F238E27FC236}">
                <a16:creationId xmlns:a16="http://schemas.microsoft.com/office/drawing/2014/main" id="{B22EB79A-BA96-4E33-A2D8-D7DE5F6B3640}"/>
              </a:ext>
            </a:extLst>
          </p:cNvPr>
          <p:cNvSpPr/>
          <p:nvPr/>
        </p:nvSpPr>
        <p:spPr>
          <a:xfrm>
            <a:off x="6288052" y="2725569"/>
            <a:ext cx="646332" cy="369332"/>
          </a:xfrm>
          <a:prstGeom prst="rect">
            <a:avLst/>
          </a:prstGeom>
        </p:spPr>
        <p:txBody>
          <a:bodyPr wrap="none">
            <a:spAutoFit/>
          </a:bodyPr>
          <a:lstStyle/>
          <a:p>
            <a:pPr algn="ctr"/>
            <a:r>
              <a:rPr lang="ja-JP" altLang="en-US" b="1">
                <a:solidFill>
                  <a:srgbClr val="FF0000"/>
                </a:solidFill>
                <a:latin typeface="Arial" panose="020B0604020202020204" pitchFamily="34" charset="0"/>
                <a:cs typeface="Arial" panose="020B0604020202020204" pitchFamily="34" charset="0"/>
              </a:rPr>
              <a:t>無視</a:t>
            </a:r>
            <a:endParaRPr lang="en-US" altLang="ja-JP" b="1">
              <a:solidFill>
                <a:srgbClr val="FF0000"/>
              </a:solidFill>
              <a:latin typeface="Arial" panose="020B0604020202020204" pitchFamily="34" charset="0"/>
              <a:cs typeface="Arial" panose="020B0604020202020204" pitchFamily="34" charset="0"/>
            </a:endParaRPr>
          </a:p>
        </p:txBody>
      </p:sp>
      <p:sp>
        <p:nvSpPr>
          <p:cNvPr id="79" name="正方形/長方形 78">
            <a:extLst>
              <a:ext uri="{FF2B5EF4-FFF2-40B4-BE49-F238E27FC236}">
                <a16:creationId xmlns:a16="http://schemas.microsoft.com/office/drawing/2014/main" id="{D72F0190-1922-4407-B352-99564A7B3A56}"/>
              </a:ext>
            </a:extLst>
          </p:cNvPr>
          <p:cNvSpPr/>
          <p:nvPr/>
        </p:nvSpPr>
        <p:spPr>
          <a:xfrm>
            <a:off x="8610397" y="2525954"/>
            <a:ext cx="646331" cy="369332"/>
          </a:xfrm>
          <a:prstGeom prst="rect">
            <a:avLst/>
          </a:prstGeom>
        </p:spPr>
        <p:txBody>
          <a:bodyPr wrap="none">
            <a:spAutoFit/>
          </a:bodyPr>
          <a:lstStyle/>
          <a:p>
            <a:pPr algn="ctr"/>
            <a:r>
              <a:rPr lang="ja-JP" altLang="en-US" b="1">
                <a:solidFill>
                  <a:srgbClr val="FF0000"/>
                </a:solidFill>
                <a:latin typeface="Arial" panose="020B0604020202020204" pitchFamily="34" charset="0"/>
                <a:cs typeface="Arial" panose="020B0604020202020204" pitchFamily="34" charset="0"/>
              </a:rPr>
              <a:t>強調</a:t>
            </a:r>
            <a:endParaRPr lang="en-US" altLang="ja-JP" b="1">
              <a:solidFill>
                <a:srgbClr val="FF0000"/>
              </a:solidFill>
              <a:latin typeface="Arial" panose="020B0604020202020204" pitchFamily="34" charset="0"/>
              <a:cs typeface="Arial" panose="020B0604020202020204" pitchFamily="34" charset="0"/>
            </a:endParaRPr>
          </a:p>
        </p:txBody>
      </p:sp>
      <p:grpSp>
        <p:nvGrpSpPr>
          <p:cNvPr id="4" name="グループ化 3">
            <a:extLst>
              <a:ext uri="{FF2B5EF4-FFF2-40B4-BE49-F238E27FC236}">
                <a16:creationId xmlns:a16="http://schemas.microsoft.com/office/drawing/2014/main" id="{9B0C6C2C-6936-423A-BFE7-38C37ACD9D03}"/>
              </a:ext>
            </a:extLst>
          </p:cNvPr>
          <p:cNvGrpSpPr/>
          <p:nvPr/>
        </p:nvGrpSpPr>
        <p:grpSpPr>
          <a:xfrm>
            <a:off x="6440452" y="2410277"/>
            <a:ext cx="3332012" cy="1161837"/>
            <a:chOff x="6440452" y="2410277"/>
            <a:chExt cx="3332012" cy="1161837"/>
          </a:xfrm>
        </p:grpSpPr>
        <p:cxnSp>
          <p:nvCxnSpPr>
            <p:cNvPr id="64" name="直線コネクタ 63">
              <a:extLst>
                <a:ext uri="{FF2B5EF4-FFF2-40B4-BE49-F238E27FC236}">
                  <a16:creationId xmlns:a16="http://schemas.microsoft.com/office/drawing/2014/main" id="{93CA24F3-0C70-42B4-9A56-CF63FDA0BEC3}"/>
                </a:ext>
              </a:extLst>
            </p:cNvPr>
            <p:cNvCxnSpPr>
              <a:cxnSpLocks/>
            </p:cNvCxnSpPr>
            <p:nvPr/>
          </p:nvCxnSpPr>
          <p:spPr>
            <a:xfrm>
              <a:off x="6440452" y="2410277"/>
              <a:ext cx="2862064" cy="7368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4DD2E873-D436-406E-8AFA-46C38E91A223}"/>
                </a:ext>
              </a:extLst>
            </p:cNvPr>
            <p:cNvSpPr/>
            <p:nvPr/>
          </p:nvSpPr>
          <p:spPr>
            <a:xfrm>
              <a:off x="8305396" y="2925783"/>
              <a:ext cx="1467068" cy="646331"/>
            </a:xfrm>
            <a:prstGeom prst="rect">
              <a:avLst/>
            </a:prstGeom>
          </p:spPr>
          <p:txBody>
            <a:bodyPr wrap="none">
              <a:spAutoFit/>
            </a:bodyPr>
            <a:lstStyle/>
            <a:p>
              <a:pPr algn="ctr"/>
              <a:r>
                <a:rPr lang="en-US" altLang="ja-JP" b="1">
                  <a:solidFill>
                    <a:srgbClr val="FF0000"/>
                  </a:solidFill>
                  <a:latin typeface="Arial" panose="020B0604020202020204" pitchFamily="34" charset="0"/>
                  <a:cs typeface="Arial" panose="020B0604020202020204" pitchFamily="34" charset="0"/>
                </a:rPr>
                <a:t>FDD </a:t>
              </a:r>
              <a:r>
                <a:rPr lang="en-US" altLang="zh-CN" b="1">
                  <a:solidFill>
                    <a:srgbClr val="FF0000"/>
                  </a:solidFill>
                  <a:latin typeface="Arial" panose="020B0604020202020204" pitchFamily="34" charset="0"/>
                  <a:cs typeface="Arial" panose="020B0604020202020204" pitchFamily="34" charset="0"/>
                </a:rPr>
                <a:t>model </a:t>
              </a:r>
            </a:p>
            <a:p>
              <a:pPr algn="ctr"/>
              <a:r>
                <a:rPr lang="en-US" altLang="zh-CN" b="1">
                  <a:solidFill>
                    <a:srgbClr val="FF0000"/>
                  </a:solidFill>
                  <a:latin typeface="Arial" panose="020B0604020202020204" pitchFamily="34" charset="0"/>
                  <a:cs typeface="Arial" panose="020B0604020202020204" pitchFamily="34" charset="0"/>
                </a:rPr>
                <a:t>for room1</a:t>
              </a:r>
              <a:endParaRPr lang="en-US" altLang="ja-JP" b="1">
                <a:solidFill>
                  <a:srgbClr val="FF0000"/>
                </a:solidFill>
                <a:latin typeface="Arial" panose="020B0604020202020204" pitchFamily="34" charset="0"/>
                <a:cs typeface="Arial" panose="020B0604020202020204" pitchFamily="34" charset="0"/>
              </a:endParaRPr>
            </a:p>
          </p:txBody>
        </p:sp>
      </p:grpSp>
      <p:sp>
        <p:nvSpPr>
          <p:cNvPr id="81" name="正方形/長方形 80">
            <a:extLst>
              <a:ext uri="{FF2B5EF4-FFF2-40B4-BE49-F238E27FC236}">
                <a16:creationId xmlns:a16="http://schemas.microsoft.com/office/drawing/2014/main" id="{0DE3D0B9-2E10-4218-9F35-939FCEFC31A3}"/>
              </a:ext>
            </a:extLst>
          </p:cNvPr>
          <p:cNvSpPr/>
          <p:nvPr/>
        </p:nvSpPr>
        <p:spPr>
          <a:xfrm>
            <a:off x="6464353" y="1853429"/>
            <a:ext cx="646331" cy="369332"/>
          </a:xfrm>
          <a:prstGeom prst="rect">
            <a:avLst/>
          </a:prstGeom>
        </p:spPr>
        <p:txBody>
          <a:bodyPr wrap="none">
            <a:spAutoFit/>
          </a:bodyPr>
          <a:lstStyle/>
          <a:p>
            <a:pPr algn="ctr"/>
            <a:r>
              <a:rPr lang="ja-JP" altLang="en-US" b="1">
                <a:latin typeface="Arial" panose="020B0604020202020204" pitchFamily="34" charset="0"/>
                <a:cs typeface="Arial" panose="020B0604020202020204" pitchFamily="34" charset="0"/>
              </a:rPr>
              <a:t>利用</a:t>
            </a:r>
            <a:endParaRPr lang="en-US" altLang="ja-JP" b="1">
              <a:latin typeface="Arial" panose="020B0604020202020204" pitchFamily="34" charset="0"/>
              <a:cs typeface="Arial" panose="020B0604020202020204" pitchFamily="34" charset="0"/>
            </a:endParaRPr>
          </a:p>
        </p:txBody>
      </p:sp>
      <p:sp>
        <p:nvSpPr>
          <p:cNvPr id="82" name="正方形/長方形 81">
            <a:extLst>
              <a:ext uri="{FF2B5EF4-FFF2-40B4-BE49-F238E27FC236}">
                <a16:creationId xmlns:a16="http://schemas.microsoft.com/office/drawing/2014/main" id="{3836FB8B-E4B0-497E-A752-57B387CA3828}"/>
              </a:ext>
            </a:extLst>
          </p:cNvPr>
          <p:cNvSpPr/>
          <p:nvPr/>
        </p:nvSpPr>
        <p:spPr>
          <a:xfrm>
            <a:off x="7594153" y="1862127"/>
            <a:ext cx="646331" cy="369332"/>
          </a:xfrm>
          <a:prstGeom prst="rect">
            <a:avLst/>
          </a:prstGeom>
        </p:spPr>
        <p:txBody>
          <a:bodyPr wrap="none">
            <a:spAutoFit/>
          </a:bodyPr>
          <a:lstStyle/>
          <a:p>
            <a:pPr algn="ctr"/>
            <a:r>
              <a:rPr lang="ja-JP" altLang="en-US" b="1">
                <a:latin typeface="Arial" panose="020B0604020202020204" pitchFamily="34" charset="0"/>
                <a:cs typeface="Arial" panose="020B0604020202020204" pitchFamily="34" charset="0"/>
              </a:rPr>
              <a:t>利用</a:t>
            </a:r>
            <a:endParaRPr lang="en-US" altLang="ja-JP" b="1">
              <a:latin typeface="Arial" panose="020B0604020202020204" pitchFamily="34" charset="0"/>
              <a:cs typeface="Arial" panose="020B0604020202020204" pitchFamily="34" charset="0"/>
            </a:endParaRPr>
          </a:p>
        </p:txBody>
      </p:sp>
      <p:sp>
        <p:nvSpPr>
          <p:cNvPr id="83" name="正方形/長方形 82">
            <a:extLst>
              <a:ext uri="{FF2B5EF4-FFF2-40B4-BE49-F238E27FC236}">
                <a16:creationId xmlns:a16="http://schemas.microsoft.com/office/drawing/2014/main" id="{ED305FD7-B98F-4777-B055-F1044CC5C024}"/>
              </a:ext>
            </a:extLst>
          </p:cNvPr>
          <p:cNvSpPr/>
          <p:nvPr/>
        </p:nvSpPr>
        <p:spPr>
          <a:xfrm>
            <a:off x="7327575" y="2169102"/>
            <a:ext cx="646331" cy="369332"/>
          </a:xfrm>
          <a:prstGeom prst="rect">
            <a:avLst/>
          </a:prstGeom>
        </p:spPr>
        <p:txBody>
          <a:bodyPr wrap="none">
            <a:spAutoFit/>
          </a:bodyPr>
          <a:lstStyle/>
          <a:p>
            <a:pPr algn="ctr"/>
            <a:r>
              <a:rPr lang="ja-JP" altLang="en-US" b="1">
                <a:latin typeface="Arial" panose="020B0604020202020204" pitchFamily="34" charset="0"/>
                <a:cs typeface="Arial" panose="020B0604020202020204" pitchFamily="34" charset="0"/>
              </a:rPr>
              <a:t>利用</a:t>
            </a:r>
            <a:endParaRPr lang="en-US" altLang="ja-JP" b="1">
              <a:latin typeface="Arial" panose="020B0604020202020204" pitchFamily="34" charset="0"/>
              <a:cs typeface="Arial" panose="020B0604020202020204" pitchFamily="34" charset="0"/>
            </a:endParaRPr>
          </a:p>
        </p:txBody>
      </p:sp>
      <p:sp>
        <p:nvSpPr>
          <p:cNvPr id="84" name="正方形/長方形 83">
            <a:extLst>
              <a:ext uri="{FF2B5EF4-FFF2-40B4-BE49-F238E27FC236}">
                <a16:creationId xmlns:a16="http://schemas.microsoft.com/office/drawing/2014/main" id="{E353A952-8FE1-4255-80DD-064D88F9D480}"/>
              </a:ext>
            </a:extLst>
          </p:cNvPr>
          <p:cNvSpPr/>
          <p:nvPr/>
        </p:nvSpPr>
        <p:spPr>
          <a:xfrm>
            <a:off x="6917819" y="3169300"/>
            <a:ext cx="646331" cy="369332"/>
          </a:xfrm>
          <a:prstGeom prst="rect">
            <a:avLst/>
          </a:prstGeom>
        </p:spPr>
        <p:txBody>
          <a:bodyPr wrap="none">
            <a:spAutoFit/>
          </a:bodyPr>
          <a:lstStyle/>
          <a:p>
            <a:pPr algn="ctr"/>
            <a:r>
              <a:rPr lang="ja-JP" altLang="en-US" b="1">
                <a:latin typeface="Arial" panose="020B0604020202020204" pitchFamily="34" charset="0"/>
                <a:cs typeface="Arial" panose="020B0604020202020204" pitchFamily="34" charset="0"/>
              </a:rPr>
              <a:t>利用</a:t>
            </a:r>
            <a:endParaRPr lang="en-US" altLang="ja-JP" b="1">
              <a:latin typeface="Arial" panose="020B0604020202020204" pitchFamily="34" charset="0"/>
              <a:cs typeface="Arial" panose="020B0604020202020204" pitchFamily="34" charset="0"/>
            </a:endParaRPr>
          </a:p>
        </p:txBody>
      </p:sp>
      <p:sp>
        <p:nvSpPr>
          <p:cNvPr id="85" name="正方形/長方形 84">
            <a:extLst>
              <a:ext uri="{FF2B5EF4-FFF2-40B4-BE49-F238E27FC236}">
                <a16:creationId xmlns:a16="http://schemas.microsoft.com/office/drawing/2014/main" id="{0D6E8916-8EA2-4378-A2B8-AB5E7C9B8650}"/>
              </a:ext>
            </a:extLst>
          </p:cNvPr>
          <p:cNvSpPr/>
          <p:nvPr/>
        </p:nvSpPr>
        <p:spPr>
          <a:xfrm>
            <a:off x="7469368" y="2925182"/>
            <a:ext cx="646331" cy="369332"/>
          </a:xfrm>
          <a:prstGeom prst="rect">
            <a:avLst/>
          </a:prstGeom>
        </p:spPr>
        <p:txBody>
          <a:bodyPr wrap="none">
            <a:spAutoFit/>
          </a:bodyPr>
          <a:lstStyle/>
          <a:p>
            <a:pPr algn="ctr"/>
            <a:r>
              <a:rPr lang="ja-JP" altLang="en-US" b="1">
                <a:latin typeface="Arial" panose="020B0604020202020204" pitchFamily="34" charset="0"/>
                <a:cs typeface="Arial" panose="020B0604020202020204" pitchFamily="34" charset="0"/>
              </a:rPr>
              <a:t>利用</a:t>
            </a:r>
            <a:endParaRPr lang="en-US" altLang="ja-JP"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2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50"/>
                                  </p:stCondLst>
                                  <p:childTnLst>
                                    <p:set>
                                      <p:cBhvr>
                                        <p:cTn id="17" dur="1" fill="hold">
                                          <p:stCondLst>
                                            <p:cond delay="0"/>
                                          </p:stCondLst>
                                        </p:cTn>
                                        <p:tgtEl>
                                          <p:spTgt spid="81"/>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grpId="0" nodeType="afterEffect">
                                  <p:stCondLst>
                                    <p:cond delay="25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250"/>
                                  </p:stCondLst>
                                  <p:childTnLst>
                                    <p:set>
                                      <p:cBhvr>
                                        <p:cTn id="23" dur="1" fill="hold">
                                          <p:stCondLst>
                                            <p:cond delay="0"/>
                                          </p:stCondLst>
                                        </p:cTn>
                                        <p:tgtEl>
                                          <p:spTgt spid="82"/>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grpId="0" nodeType="afterEffect">
                                  <p:stCondLst>
                                    <p:cond delay="250"/>
                                  </p:stCondLst>
                                  <p:childTnLst>
                                    <p:set>
                                      <p:cBhvr>
                                        <p:cTn id="26" dur="1" fill="hold">
                                          <p:stCondLst>
                                            <p:cond delay="0"/>
                                          </p:stCondLst>
                                        </p:cTn>
                                        <p:tgtEl>
                                          <p:spTgt spid="85"/>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250"/>
                                  </p:stCondLst>
                                  <p:childTnLst>
                                    <p:set>
                                      <p:cBhvr>
                                        <p:cTn id="29" dur="1" fill="hold">
                                          <p:stCondLst>
                                            <p:cond delay="0"/>
                                          </p:stCondLst>
                                        </p:cTn>
                                        <p:tgtEl>
                                          <p:spTgt spid="8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78" grpId="0"/>
      <p:bldP spid="79"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D63F6FF-54B2-4883-9A24-CC7A027EE0C3}"/>
              </a:ext>
            </a:extLst>
          </p:cNvPr>
          <p:cNvSpPr/>
          <p:nvPr/>
        </p:nvSpPr>
        <p:spPr>
          <a:xfrm>
            <a:off x="272333" y="979397"/>
            <a:ext cx="3121199" cy="461665"/>
          </a:xfrm>
          <a:prstGeom prst="rect">
            <a:avLst/>
          </a:prstGeom>
        </p:spPr>
        <p:txBody>
          <a:bodyPr wrap="square">
            <a:spAutoFit/>
          </a:bodyPr>
          <a:lstStyle/>
          <a:p>
            <a:r>
              <a:rPr lang="en-US" altLang="ja-JP" sz="2400" b="1" dirty="0"/>
              <a:t>1.1 </a:t>
            </a:r>
            <a:r>
              <a:rPr lang="ja-JP" altLang="en-US" sz="2400" b="1" dirty="0"/>
              <a:t>研究背景と目的</a:t>
            </a:r>
            <a:endParaRPr lang="en-US" altLang="zh-CN" sz="2400" b="1" dirty="0"/>
          </a:p>
        </p:txBody>
      </p:sp>
      <p:sp>
        <p:nvSpPr>
          <p:cNvPr id="8" name="タイトル 1">
            <a:extLst>
              <a:ext uri="{FF2B5EF4-FFF2-40B4-BE49-F238E27FC236}">
                <a16:creationId xmlns:a16="http://schemas.microsoft.com/office/drawing/2014/main" id="{EE8EEB01-DBFF-4ECA-A1A6-98B7542AC305}"/>
              </a:ext>
            </a:extLst>
          </p:cNvPr>
          <p:cNvSpPr txBox="1">
            <a:spLocks/>
          </p:cNvSpPr>
          <p:nvPr/>
        </p:nvSpPr>
        <p:spPr>
          <a:xfrm>
            <a:off x="272333" y="1740755"/>
            <a:ext cx="1989263" cy="773282"/>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建築</a:t>
            </a:r>
            <a:endParaRPr lang="en-US" altLang="ja-JP" sz="2400" b="1">
              <a:solidFill>
                <a:schemeClr val="tx1"/>
              </a:solidFill>
            </a:endParaRPr>
          </a:p>
          <a:p>
            <a:pPr algn="ctr"/>
            <a:r>
              <a:rPr lang="ja-JP" altLang="en-US" sz="2400" b="1">
                <a:solidFill>
                  <a:schemeClr val="tx1"/>
                </a:solidFill>
              </a:rPr>
              <a:t>空調</a:t>
            </a:r>
            <a:r>
              <a:rPr lang="ja-JP" altLang="en-US" sz="2400" b="1" dirty="0">
                <a:solidFill>
                  <a:schemeClr val="tx1"/>
                </a:solidFill>
              </a:rPr>
              <a:t>システム</a:t>
            </a:r>
          </a:p>
        </p:txBody>
      </p:sp>
      <p:sp>
        <p:nvSpPr>
          <p:cNvPr id="9" name="タイトル 1">
            <a:extLst>
              <a:ext uri="{FF2B5EF4-FFF2-40B4-BE49-F238E27FC236}">
                <a16:creationId xmlns:a16="http://schemas.microsoft.com/office/drawing/2014/main" id="{6BE97514-6ECC-43BA-9B1E-53641EC22CE0}"/>
              </a:ext>
            </a:extLst>
          </p:cNvPr>
          <p:cNvSpPr txBox="1">
            <a:spLocks/>
          </p:cNvSpPr>
          <p:nvPr/>
        </p:nvSpPr>
        <p:spPr>
          <a:xfrm>
            <a:off x="3926501" y="1834692"/>
            <a:ext cx="1989263" cy="585403"/>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dirty="0">
                <a:solidFill>
                  <a:schemeClr val="tx1"/>
                </a:solidFill>
              </a:rPr>
              <a:t>不具合</a:t>
            </a:r>
          </a:p>
        </p:txBody>
      </p:sp>
      <p:sp>
        <p:nvSpPr>
          <p:cNvPr id="11" name="タイトル 1">
            <a:extLst>
              <a:ext uri="{FF2B5EF4-FFF2-40B4-BE49-F238E27FC236}">
                <a16:creationId xmlns:a16="http://schemas.microsoft.com/office/drawing/2014/main" id="{7105DD01-FE01-43DB-A8B1-4EFA26B8E86C}"/>
              </a:ext>
            </a:extLst>
          </p:cNvPr>
          <p:cNvSpPr txBox="1">
            <a:spLocks/>
          </p:cNvSpPr>
          <p:nvPr/>
        </p:nvSpPr>
        <p:spPr>
          <a:xfrm>
            <a:off x="2102420" y="1654633"/>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生じる</a:t>
            </a:r>
            <a:endParaRPr lang="ja-JP" altLang="en-US" sz="2400" b="1" dirty="0">
              <a:solidFill>
                <a:schemeClr val="tx1"/>
              </a:solidFill>
            </a:endParaRPr>
          </a:p>
        </p:txBody>
      </p:sp>
      <p:cxnSp>
        <p:nvCxnSpPr>
          <p:cNvPr id="12" name="直線矢印コネクタ 11">
            <a:extLst>
              <a:ext uri="{FF2B5EF4-FFF2-40B4-BE49-F238E27FC236}">
                <a16:creationId xmlns:a16="http://schemas.microsoft.com/office/drawing/2014/main" id="{BC22E5D2-58FC-478F-98D4-D9B703385C04}"/>
              </a:ext>
            </a:extLst>
          </p:cNvPr>
          <p:cNvCxnSpPr>
            <a:cxnSpLocks/>
            <a:stCxn id="8" idx="3"/>
            <a:endCxn id="9" idx="1"/>
          </p:cNvCxnSpPr>
          <p:nvPr/>
        </p:nvCxnSpPr>
        <p:spPr>
          <a:xfrm flipV="1">
            <a:off x="2261596" y="2127394"/>
            <a:ext cx="1664905" cy="2"/>
          </a:xfrm>
          <a:prstGeom prst="straightConnector1">
            <a:avLst/>
          </a:prstGeom>
          <a:solidFill>
            <a:schemeClr val="bg1">
              <a:lumMod val="85000"/>
            </a:schemeClr>
          </a:solidFill>
          <a:ln w="34925">
            <a:solidFill>
              <a:schemeClr val="tx1"/>
            </a:solidFill>
            <a:headEnd type="none" w="med" len="med"/>
            <a:tailEnd type="triangle" w="med" len="med"/>
          </a:ln>
        </p:spPr>
      </p:cxnSp>
      <p:grpSp>
        <p:nvGrpSpPr>
          <p:cNvPr id="148" name="グループ化 147">
            <a:extLst>
              <a:ext uri="{FF2B5EF4-FFF2-40B4-BE49-F238E27FC236}">
                <a16:creationId xmlns:a16="http://schemas.microsoft.com/office/drawing/2014/main" id="{2B74AF1A-A784-4788-B691-58591B2361A7}"/>
              </a:ext>
            </a:extLst>
          </p:cNvPr>
          <p:cNvGrpSpPr/>
          <p:nvPr/>
        </p:nvGrpSpPr>
        <p:grpSpPr>
          <a:xfrm>
            <a:off x="3517429" y="2420095"/>
            <a:ext cx="1989263" cy="2139151"/>
            <a:chOff x="3517429" y="2420095"/>
            <a:chExt cx="1989263" cy="2139151"/>
          </a:xfrm>
        </p:grpSpPr>
        <p:cxnSp>
          <p:nvCxnSpPr>
            <p:cNvPr id="39" name="直線矢印コネクタ 38">
              <a:extLst>
                <a:ext uri="{FF2B5EF4-FFF2-40B4-BE49-F238E27FC236}">
                  <a16:creationId xmlns:a16="http://schemas.microsoft.com/office/drawing/2014/main" id="{728F35B1-14A8-4C0C-A3CD-295AF5258DFE}"/>
                </a:ext>
              </a:extLst>
            </p:cNvPr>
            <p:cNvCxnSpPr>
              <a:cxnSpLocks/>
            </p:cNvCxnSpPr>
            <p:nvPr/>
          </p:nvCxnSpPr>
          <p:spPr>
            <a:xfrm>
              <a:off x="5423774" y="2420095"/>
              <a:ext cx="0" cy="2061600"/>
            </a:xfrm>
            <a:prstGeom prst="straightConnector1">
              <a:avLst/>
            </a:prstGeom>
            <a:solidFill>
              <a:schemeClr val="bg1">
                <a:lumMod val="85000"/>
              </a:schemeClr>
            </a:solidFill>
            <a:ln w="34925">
              <a:solidFill>
                <a:schemeClr val="tx1"/>
              </a:solidFill>
              <a:prstDash val="dash"/>
              <a:headEnd type="none" w="med" len="med"/>
              <a:tailEnd type="triangle" w="med" len="med"/>
            </a:ln>
          </p:spPr>
        </p:cxnSp>
        <p:sp>
          <p:nvSpPr>
            <p:cNvPr id="61" name="タイトル 1">
              <a:extLst>
                <a:ext uri="{FF2B5EF4-FFF2-40B4-BE49-F238E27FC236}">
                  <a16:creationId xmlns:a16="http://schemas.microsoft.com/office/drawing/2014/main" id="{CCAE2415-E0F5-46C2-8E2D-ED41183EE304}"/>
                </a:ext>
              </a:extLst>
            </p:cNvPr>
            <p:cNvSpPr txBox="1">
              <a:spLocks/>
            </p:cNvSpPr>
            <p:nvPr/>
          </p:nvSpPr>
          <p:spPr>
            <a:xfrm>
              <a:off x="3517429" y="3973843"/>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データ収集</a:t>
              </a:r>
              <a:endParaRPr lang="ja-JP" altLang="en-US" sz="2400" b="1" dirty="0">
                <a:solidFill>
                  <a:schemeClr val="tx1"/>
                </a:solidFill>
              </a:endParaRPr>
            </a:p>
          </p:txBody>
        </p:sp>
      </p:grpSp>
      <p:sp>
        <p:nvSpPr>
          <p:cNvPr id="30" name="タイトル 1">
            <a:extLst>
              <a:ext uri="{FF2B5EF4-FFF2-40B4-BE49-F238E27FC236}">
                <a16:creationId xmlns:a16="http://schemas.microsoft.com/office/drawing/2014/main" id="{2CF05CAE-C871-4339-B78C-E8030221C87B}"/>
              </a:ext>
            </a:extLst>
          </p:cNvPr>
          <p:cNvSpPr txBox="1">
            <a:spLocks/>
          </p:cNvSpPr>
          <p:nvPr/>
        </p:nvSpPr>
        <p:spPr>
          <a:xfrm>
            <a:off x="7998320" y="4481695"/>
            <a:ext cx="3577462" cy="585404"/>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defPPr>
              <a:defRPr lang="ja-JP"/>
            </a:defPPr>
            <a:lvl1pPr algn="ctr">
              <a:lnSpc>
                <a:spcPct val="90000"/>
              </a:lnSpc>
              <a:spcBef>
                <a:spcPct val="0"/>
              </a:spcBef>
              <a:buNone/>
              <a:defRPr sz="2400" b="1">
                <a:solidFill>
                  <a:schemeClr val="tx1"/>
                </a:solidFill>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ja-JP" altLang="en-US"/>
              <a:t>シミュレーションモデル</a:t>
            </a:r>
            <a:endParaRPr lang="ja-JP" altLang="en-US" dirty="0"/>
          </a:p>
        </p:txBody>
      </p:sp>
      <p:grpSp>
        <p:nvGrpSpPr>
          <p:cNvPr id="154" name="グループ化 153">
            <a:extLst>
              <a:ext uri="{FF2B5EF4-FFF2-40B4-BE49-F238E27FC236}">
                <a16:creationId xmlns:a16="http://schemas.microsoft.com/office/drawing/2014/main" id="{1A191B71-EFEA-4D6C-9C65-21022E95139F}"/>
              </a:ext>
            </a:extLst>
          </p:cNvPr>
          <p:cNvGrpSpPr/>
          <p:nvPr/>
        </p:nvGrpSpPr>
        <p:grpSpPr>
          <a:xfrm>
            <a:off x="6228788" y="4304862"/>
            <a:ext cx="1989263" cy="585403"/>
            <a:chOff x="6228788" y="4304862"/>
            <a:chExt cx="1989263" cy="585403"/>
          </a:xfrm>
        </p:grpSpPr>
        <p:sp>
          <p:nvSpPr>
            <p:cNvPr id="73" name="タイトル 1">
              <a:extLst>
                <a:ext uri="{FF2B5EF4-FFF2-40B4-BE49-F238E27FC236}">
                  <a16:creationId xmlns:a16="http://schemas.microsoft.com/office/drawing/2014/main" id="{46620D79-E224-407D-BA8B-8F82ACE27D73}"/>
                </a:ext>
              </a:extLst>
            </p:cNvPr>
            <p:cNvSpPr txBox="1">
              <a:spLocks/>
            </p:cNvSpPr>
            <p:nvPr/>
          </p:nvSpPr>
          <p:spPr>
            <a:xfrm>
              <a:off x="6228788" y="4304862"/>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作成</a:t>
              </a:r>
              <a:endParaRPr lang="ja-JP" altLang="en-US" sz="2400" b="1" dirty="0">
                <a:solidFill>
                  <a:schemeClr val="tx1"/>
                </a:solidFill>
              </a:endParaRPr>
            </a:p>
          </p:txBody>
        </p:sp>
        <p:cxnSp>
          <p:nvCxnSpPr>
            <p:cNvPr id="74" name="直線矢印コネクタ 73">
              <a:extLst>
                <a:ext uri="{FF2B5EF4-FFF2-40B4-BE49-F238E27FC236}">
                  <a16:creationId xmlns:a16="http://schemas.microsoft.com/office/drawing/2014/main" id="{3A047FD8-F8F9-4E2B-AB87-DD11B262A7FC}"/>
                </a:ext>
              </a:extLst>
            </p:cNvPr>
            <p:cNvCxnSpPr>
              <a:cxnSpLocks/>
              <a:stCxn id="30" idx="1"/>
              <a:endCxn id="38" idx="3"/>
            </p:cNvCxnSpPr>
            <p:nvPr/>
          </p:nvCxnSpPr>
          <p:spPr>
            <a:xfrm flipH="1">
              <a:off x="6449187" y="4774397"/>
              <a:ext cx="1549133" cy="1"/>
            </a:xfrm>
            <a:prstGeom prst="straightConnector1">
              <a:avLst/>
            </a:prstGeom>
            <a:solidFill>
              <a:schemeClr val="bg1">
                <a:lumMod val="85000"/>
              </a:schemeClr>
            </a:solidFill>
            <a:ln w="34925">
              <a:solidFill>
                <a:schemeClr val="tx1"/>
              </a:solidFill>
              <a:headEnd type="none" w="med" len="med"/>
              <a:tailEnd type="triangle" w="med" len="med"/>
            </a:ln>
          </p:spPr>
        </p:cxnSp>
      </p:grpSp>
      <p:sp>
        <p:nvSpPr>
          <p:cNvPr id="38" name="タイトル 1">
            <a:extLst>
              <a:ext uri="{FF2B5EF4-FFF2-40B4-BE49-F238E27FC236}">
                <a16:creationId xmlns:a16="http://schemas.microsoft.com/office/drawing/2014/main" id="{E07DF0E8-8EEE-462B-AEFD-92D3C3563658}"/>
              </a:ext>
            </a:extLst>
          </p:cNvPr>
          <p:cNvSpPr txBox="1">
            <a:spLocks/>
          </p:cNvSpPr>
          <p:nvPr/>
        </p:nvSpPr>
        <p:spPr>
          <a:xfrm>
            <a:off x="3704883" y="4481696"/>
            <a:ext cx="2744304" cy="585403"/>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不具合の教師データ</a:t>
            </a:r>
            <a:endParaRPr lang="ja-JP" altLang="en-US" sz="2400" b="1" dirty="0">
              <a:solidFill>
                <a:schemeClr val="tx1"/>
              </a:solidFill>
            </a:endParaRPr>
          </a:p>
        </p:txBody>
      </p:sp>
      <p:grpSp>
        <p:nvGrpSpPr>
          <p:cNvPr id="153" name="グループ化 152">
            <a:extLst>
              <a:ext uri="{FF2B5EF4-FFF2-40B4-BE49-F238E27FC236}">
                <a16:creationId xmlns:a16="http://schemas.microsoft.com/office/drawing/2014/main" id="{92C18EA3-344D-4233-9E12-A9B034A68E2F}"/>
              </a:ext>
            </a:extLst>
          </p:cNvPr>
          <p:cNvGrpSpPr/>
          <p:nvPr/>
        </p:nvGrpSpPr>
        <p:grpSpPr>
          <a:xfrm>
            <a:off x="1985506" y="4318655"/>
            <a:ext cx="1989263" cy="585403"/>
            <a:chOff x="1985506" y="4318655"/>
            <a:chExt cx="1989263" cy="585403"/>
          </a:xfrm>
        </p:grpSpPr>
        <p:cxnSp>
          <p:nvCxnSpPr>
            <p:cNvPr id="22" name="直線矢印コネクタ 21">
              <a:extLst>
                <a:ext uri="{FF2B5EF4-FFF2-40B4-BE49-F238E27FC236}">
                  <a16:creationId xmlns:a16="http://schemas.microsoft.com/office/drawing/2014/main" id="{EA1848E4-EAF9-4907-87E8-20EDA8DB71F4}"/>
                </a:ext>
              </a:extLst>
            </p:cNvPr>
            <p:cNvCxnSpPr>
              <a:cxnSpLocks/>
              <a:stCxn id="17" idx="3"/>
              <a:endCxn id="38" idx="1"/>
            </p:cNvCxnSpPr>
            <p:nvPr/>
          </p:nvCxnSpPr>
          <p:spPr>
            <a:xfrm>
              <a:off x="2261596" y="4774397"/>
              <a:ext cx="1443287" cy="1"/>
            </a:xfrm>
            <a:prstGeom prst="straightConnector1">
              <a:avLst/>
            </a:prstGeom>
            <a:solidFill>
              <a:schemeClr val="bg1">
                <a:lumMod val="85000"/>
              </a:schemeClr>
            </a:solidFill>
            <a:ln w="34925">
              <a:solidFill>
                <a:schemeClr val="tx1"/>
              </a:solidFill>
              <a:headEnd type="none" w="med" len="med"/>
              <a:tailEnd type="triangle" w="med" len="med"/>
            </a:ln>
          </p:spPr>
        </p:cxnSp>
        <p:sp>
          <p:nvSpPr>
            <p:cNvPr id="62" name="タイトル 1">
              <a:extLst>
                <a:ext uri="{FF2B5EF4-FFF2-40B4-BE49-F238E27FC236}">
                  <a16:creationId xmlns:a16="http://schemas.microsoft.com/office/drawing/2014/main" id="{C45F4CBD-13A9-424B-BD6B-0BCBA91A05B1}"/>
                </a:ext>
              </a:extLst>
            </p:cNvPr>
            <p:cNvSpPr txBox="1">
              <a:spLocks/>
            </p:cNvSpPr>
            <p:nvPr/>
          </p:nvSpPr>
          <p:spPr>
            <a:xfrm>
              <a:off x="1985506" y="4318655"/>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必要</a:t>
              </a:r>
              <a:endParaRPr lang="ja-JP" altLang="en-US" sz="2400" b="1" dirty="0">
                <a:solidFill>
                  <a:schemeClr val="tx1"/>
                </a:solidFill>
              </a:endParaRPr>
            </a:p>
          </p:txBody>
        </p:sp>
      </p:grpSp>
      <p:sp>
        <p:nvSpPr>
          <p:cNvPr id="20" name="タイトル 1">
            <a:extLst>
              <a:ext uri="{FF2B5EF4-FFF2-40B4-BE49-F238E27FC236}">
                <a16:creationId xmlns:a16="http://schemas.microsoft.com/office/drawing/2014/main" id="{C02CFBAF-CC6B-4CF6-97DA-79B8CFFB771A}"/>
              </a:ext>
            </a:extLst>
          </p:cNvPr>
          <p:cNvSpPr txBox="1">
            <a:spLocks/>
          </p:cNvSpPr>
          <p:nvPr/>
        </p:nvSpPr>
        <p:spPr>
          <a:xfrm>
            <a:off x="3704883" y="5609280"/>
            <a:ext cx="2744304" cy="461665"/>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ja-JP" sz="2400" b="1">
                <a:solidFill>
                  <a:schemeClr val="tx1"/>
                </a:solidFill>
              </a:rPr>
              <a:t>FDD</a:t>
            </a:r>
            <a:r>
              <a:rPr lang="ja-JP" altLang="en-US" sz="2400" b="1">
                <a:solidFill>
                  <a:schemeClr val="tx1"/>
                </a:solidFill>
              </a:rPr>
              <a:t>用</a:t>
            </a:r>
            <a:r>
              <a:rPr lang="en-US" altLang="ja-JP" sz="2400" b="1">
                <a:solidFill>
                  <a:schemeClr val="tx1"/>
                </a:solidFill>
              </a:rPr>
              <a:t>AI</a:t>
            </a:r>
            <a:r>
              <a:rPr lang="ja-JP" altLang="en-US" sz="2400" b="1">
                <a:solidFill>
                  <a:schemeClr val="tx1"/>
                </a:solidFill>
              </a:rPr>
              <a:t>モデル</a:t>
            </a:r>
            <a:endParaRPr lang="ja-JP" altLang="en-US" sz="2400" b="1" dirty="0">
              <a:solidFill>
                <a:schemeClr val="tx1"/>
              </a:solidFill>
            </a:endParaRPr>
          </a:p>
        </p:txBody>
      </p:sp>
      <p:grpSp>
        <p:nvGrpSpPr>
          <p:cNvPr id="155" name="グループ化 154">
            <a:extLst>
              <a:ext uri="{FF2B5EF4-FFF2-40B4-BE49-F238E27FC236}">
                <a16:creationId xmlns:a16="http://schemas.microsoft.com/office/drawing/2014/main" id="{989205EE-198C-48B4-8C15-8347C7E5153F}"/>
              </a:ext>
            </a:extLst>
          </p:cNvPr>
          <p:cNvGrpSpPr/>
          <p:nvPr/>
        </p:nvGrpSpPr>
        <p:grpSpPr>
          <a:xfrm>
            <a:off x="4551252" y="5067099"/>
            <a:ext cx="1989263" cy="611775"/>
            <a:chOff x="4551252" y="5067099"/>
            <a:chExt cx="1989263" cy="611775"/>
          </a:xfrm>
        </p:grpSpPr>
        <p:sp>
          <p:nvSpPr>
            <p:cNvPr id="29" name="タイトル 1">
              <a:extLst>
                <a:ext uri="{FF2B5EF4-FFF2-40B4-BE49-F238E27FC236}">
                  <a16:creationId xmlns:a16="http://schemas.microsoft.com/office/drawing/2014/main" id="{858D7226-D38D-4E43-83DA-03D76AD03534}"/>
                </a:ext>
              </a:extLst>
            </p:cNvPr>
            <p:cNvSpPr txBox="1">
              <a:spLocks/>
            </p:cNvSpPr>
            <p:nvPr/>
          </p:nvSpPr>
          <p:spPr>
            <a:xfrm>
              <a:off x="4551252" y="5093471"/>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訓練</a:t>
              </a:r>
              <a:endParaRPr lang="ja-JP" altLang="en-US" sz="2400" b="1" dirty="0">
                <a:solidFill>
                  <a:schemeClr val="tx1"/>
                </a:solidFill>
              </a:endParaRPr>
            </a:p>
          </p:txBody>
        </p:sp>
        <p:cxnSp>
          <p:nvCxnSpPr>
            <p:cNvPr id="58" name="直線矢印コネクタ 57">
              <a:extLst>
                <a:ext uri="{FF2B5EF4-FFF2-40B4-BE49-F238E27FC236}">
                  <a16:creationId xmlns:a16="http://schemas.microsoft.com/office/drawing/2014/main" id="{558EC1F0-0060-4DFD-969F-B61C917E4D13}"/>
                </a:ext>
              </a:extLst>
            </p:cNvPr>
            <p:cNvCxnSpPr>
              <a:cxnSpLocks/>
              <a:stCxn id="38" idx="2"/>
              <a:endCxn id="20" idx="0"/>
            </p:cNvCxnSpPr>
            <p:nvPr/>
          </p:nvCxnSpPr>
          <p:spPr>
            <a:xfrm>
              <a:off x="5077035" y="5067099"/>
              <a:ext cx="0" cy="542181"/>
            </a:xfrm>
            <a:prstGeom prst="straightConnector1">
              <a:avLst/>
            </a:prstGeom>
            <a:solidFill>
              <a:schemeClr val="bg1">
                <a:lumMod val="85000"/>
              </a:schemeClr>
            </a:solidFill>
            <a:ln w="34925">
              <a:solidFill>
                <a:schemeClr val="tx1"/>
              </a:solidFill>
              <a:headEnd type="none" w="med" len="med"/>
              <a:tailEnd type="triangle" w="med" len="med"/>
            </a:ln>
          </p:spPr>
        </p:cxnSp>
      </p:grpSp>
      <p:sp>
        <p:nvSpPr>
          <p:cNvPr id="85" name="正方形/長方形 84">
            <a:extLst>
              <a:ext uri="{FF2B5EF4-FFF2-40B4-BE49-F238E27FC236}">
                <a16:creationId xmlns:a16="http://schemas.microsoft.com/office/drawing/2014/main" id="{FD0E47BA-BDB0-4D76-ADC6-02CFB271F420}"/>
              </a:ext>
            </a:extLst>
          </p:cNvPr>
          <p:cNvSpPr/>
          <p:nvPr/>
        </p:nvSpPr>
        <p:spPr>
          <a:xfrm>
            <a:off x="7998320" y="5609280"/>
            <a:ext cx="3577462" cy="461665"/>
          </a:xfrm>
          <a:prstGeom prst="rect">
            <a:avLst/>
          </a:prstGeom>
          <a:solidFill>
            <a:schemeClr val="bg1">
              <a:lumMod val="85000"/>
            </a:schemeClr>
          </a:solidFill>
          <a:ln w="28575">
            <a:solidFill>
              <a:schemeClr val="tx1"/>
            </a:solidFill>
          </a:ln>
        </p:spPr>
        <p:txBody>
          <a:bodyPr wrap="square">
            <a:spAutoFit/>
          </a:bodyPr>
          <a:lstStyle/>
          <a:p>
            <a:r>
              <a:rPr lang="ja-JP" altLang="en-US" sz="2400" b="1" dirty="0">
                <a:latin typeface="+mn-ea"/>
                <a:cs typeface="Arial" panose="020B0604020202020204" pitchFamily="34" charset="0"/>
              </a:rPr>
              <a:t>他</a:t>
            </a:r>
            <a:r>
              <a:rPr lang="ja-JP" altLang="en-US" sz="2400" b="1">
                <a:latin typeface="+mn-ea"/>
                <a:cs typeface="Arial" panose="020B0604020202020204" pitchFamily="34" charset="0"/>
              </a:rPr>
              <a:t>のシステムへの展開</a:t>
            </a:r>
            <a:endParaRPr lang="en-US" altLang="ja-JP" sz="2400" b="1" dirty="0">
              <a:latin typeface="+mn-ea"/>
              <a:cs typeface="Arial" panose="020B0604020202020204" pitchFamily="34" charset="0"/>
            </a:endParaRPr>
          </a:p>
        </p:txBody>
      </p:sp>
      <p:cxnSp>
        <p:nvCxnSpPr>
          <p:cNvPr id="89" name="直線矢印コネクタ 88">
            <a:extLst>
              <a:ext uri="{FF2B5EF4-FFF2-40B4-BE49-F238E27FC236}">
                <a16:creationId xmlns:a16="http://schemas.microsoft.com/office/drawing/2014/main" id="{6790DD26-E305-4564-ABCF-4AF656AC0DD5}"/>
              </a:ext>
            </a:extLst>
          </p:cNvPr>
          <p:cNvCxnSpPr>
            <a:cxnSpLocks/>
            <a:stCxn id="20" idx="3"/>
            <a:endCxn id="85" idx="1"/>
          </p:cNvCxnSpPr>
          <p:nvPr/>
        </p:nvCxnSpPr>
        <p:spPr>
          <a:xfrm>
            <a:off x="6449187" y="5840113"/>
            <a:ext cx="1549133" cy="0"/>
          </a:xfrm>
          <a:prstGeom prst="straightConnector1">
            <a:avLst/>
          </a:prstGeom>
          <a:solidFill>
            <a:schemeClr val="bg1">
              <a:lumMod val="85000"/>
            </a:schemeClr>
          </a:solidFill>
          <a:ln w="34925">
            <a:solidFill>
              <a:schemeClr val="tx1"/>
            </a:solidFill>
            <a:headEnd type="none" w="med" len="med"/>
            <a:tailEnd type="triangle" w="med" len="med"/>
          </a:ln>
        </p:spPr>
      </p:cxnSp>
      <p:grpSp>
        <p:nvGrpSpPr>
          <p:cNvPr id="144" name="グループ化 143">
            <a:extLst>
              <a:ext uri="{FF2B5EF4-FFF2-40B4-BE49-F238E27FC236}">
                <a16:creationId xmlns:a16="http://schemas.microsoft.com/office/drawing/2014/main" id="{C048D781-2C9F-4F0D-B6FA-C8175F77A904}"/>
              </a:ext>
            </a:extLst>
          </p:cNvPr>
          <p:cNvGrpSpPr/>
          <p:nvPr/>
        </p:nvGrpSpPr>
        <p:grpSpPr>
          <a:xfrm>
            <a:off x="3489558" y="906728"/>
            <a:ext cx="8480363" cy="3295018"/>
            <a:chOff x="3489558" y="906728"/>
            <a:chExt cx="8480363" cy="3295018"/>
          </a:xfrm>
        </p:grpSpPr>
        <p:sp>
          <p:nvSpPr>
            <p:cNvPr id="14" name="タイトル 1">
              <a:extLst>
                <a:ext uri="{FF2B5EF4-FFF2-40B4-BE49-F238E27FC236}">
                  <a16:creationId xmlns:a16="http://schemas.microsoft.com/office/drawing/2014/main" id="{21DBD52F-4778-4AEC-A4BA-63699146A093}"/>
                </a:ext>
              </a:extLst>
            </p:cNvPr>
            <p:cNvSpPr txBox="1">
              <a:spLocks/>
            </p:cNvSpPr>
            <p:nvPr/>
          </p:nvSpPr>
          <p:spPr>
            <a:xfrm>
              <a:off x="3489558" y="1292770"/>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定義</a:t>
              </a:r>
              <a:endParaRPr lang="ja-JP" altLang="en-US" sz="2400" b="1" dirty="0">
                <a:solidFill>
                  <a:schemeClr val="tx1"/>
                </a:solidFill>
              </a:endParaRPr>
            </a:p>
          </p:txBody>
        </p:sp>
        <p:sp>
          <p:nvSpPr>
            <p:cNvPr id="67" name="正方形/長方形 66">
              <a:extLst>
                <a:ext uri="{FF2B5EF4-FFF2-40B4-BE49-F238E27FC236}">
                  <a16:creationId xmlns:a16="http://schemas.microsoft.com/office/drawing/2014/main" id="{ED057AC5-17A1-4D80-8E98-5B32AA05E873}"/>
                </a:ext>
              </a:extLst>
            </p:cNvPr>
            <p:cNvSpPr/>
            <p:nvPr/>
          </p:nvSpPr>
          <p:spPr>
            <a:xfrm>
              <a:off x="6096000" y="906728"/>
              <a:ext cx="5873921" cy="1272192"/>
            </a:xfrm>
            <a:prstGeom prst="rect">
              <a:avLst/>
            </a:prstGeom>
            <a:solidFill>
              <a:schemeClr val="bg1"/>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marL="342900" indent="-342900">
                <a:lnSpc>
                  <a:spcPct val="90000"/>
                </a:lnSpc>
                <a:spcBef>
                  <a:spcPct val="0"/>
                </a:spcBef>
                <a:buFont typeface="Arial" panose="020B0604020202020204" pitchFamily="34" charset="0"/>
                <a:buChar char="•"/>
              </a:pPr>
              <a:r>
                <a:rPr lang="ja-JP" altLang="en-US" sz="2000" b="1"/>
                <a:t>故障でなない</a:t>
              </a:r>
              <a:endParaRPr lang="en-US" altLang="ja-JP" sz="2000" b="1"/>
            </a:p>
            <a:p>
              <a:pPr marL="342900" indent="-342900">
                <a:lnSpc>
                  <a:spcPct val="90000"/>
                </a:lnSpc>
                <a:spcBef>
                  <a:spcPct val="0"/>
                </a:spcBef>
                <a:buFont typeface="Arial" panose="020B0604020202020204" pitchFamily="34" charset="0"/>
                <a:buChar char="•"/>
              </a:pPr>
              <a:r>
                <a:rPr lang="ja-JP" altLang="en-US" sz="2000" b="1"/>
                <a:t>*</a:t>
              </a:r>
              <a:r>
                <a:rPr lang="ja-JP" altLang="ja-JP" sz="2000" b="1"/>
                <a:t>設計</a:t>
              </a:r>
              <a:r>
                <a:rPr lang="ja-JP" altLang="ja-JP" sz="2000" b="1" dirty="0"/>
                <a:t>意図通りの性能を発揮できなく</a:t>
              </a:r>
              <a:r>
                <a:rPr lang="ja-JP" altLang="ja-JP" sz="2000" b="1"/>
                <a:t>する要因</a:t>
              </a:r>
              <a:endParaRPr lang="en-US" altLang="ja-JP" sz="2000" b="1"/>
            </a:p>
            <a:p>
              <a:pPr marL="342900" indent="-342900">
                <a:lnSpc>
                  <a:spcPct val="90000"/>
                </a:lnSpc>
                <a:spcBef>
                  <a:spcPct val="0"/>
                </a:spcBef>
                <a:buFont typeface="Arial" panose="020B0604020202020204" pitchFamily="34" charset="0"/>
                <a:buChar char="•"/>
              </a:pPr>
              <a:r>
                <a:rPr lang="ja-JP" altLang="en-US" sz="2000" b="1"/>
                <a:t>知らないうちに　システム効率が低下</a:t>
              </a:r>
              <a:endParaRPr lang="en-US" altLang="ja-JP" sz="2000" b="1"/>
            </a:p>
            <a:p>
              <a:pPr marL="342900" indent="-342900">
                <a:lnSpc>
                  <a:spcPct val="90000"/>
                </a:lnSpc>
                <a:spcBef>
                  <a:spcPct val="0"/>
                </a:spcBef>
                <a:buFont typeface="Arial" panose="020B0604020202020204" pitchFamily="34" charset="0"/>
                <a:buChar char="•"/>
              </a:pPr>
              <a:r>
                <a:rPr lang="ja-JP" altLang="en-US" sz="2000" b="1"/>
                <a:t>しばしば生じている　珍しくない</a:t>
              </a:r>
            </a:p>
          </p:txBody>
        </p:sp>
        <p:sp>
          <p:nvSpPr>
            <p:cNvPr id="68" name="矩形 4">
              <a:extLst>
                <a:ext uri="{FF2B5EF4-FFF2-40B4-BE49-F238E27FC236}">
                  <a16:creationId xmlns:a16="http://schemas.microsoft.com/office/drawing/2014/main" id="{F08D31B3-E1DA-4B5E-80C2-53517EA23EFE}"/>
                </a:ext>
              </a:extLst>
            </p:cNvPr>
            <p:cNvSpPr/>
            <p:nvPr/>
          </p:nvSpPr>
          <p:spPr>
            <a:xfrm>
              <a:off x="7643233" y="2562919"/>
              <a:ext cx="3932549" cy="1638827"/>
            </a:xfrm>
            <a:prstGeom prst="rect">
              <a:avLst/>
            </a:prstGeom>
            <a:solidFill>
              <a:schemeClr val="bg1"/>
            </a:solidFill>
            <a:ln w="19050"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marL="0" lvl="1" indent="268288">
                <a:buFont typeface="Arial" panose="020B0604020202020204" pitchFamily="34" charset="0"/>
                <a:buChar char="•"/>
              </a:pPr>
              <a:r>
                <a:rPr lang="ja-JP" altLang="en-US" sz="1600" b="1">
                  <a:solidFill>
                    <a:schemeClr val="dk1"/>
                  </a:solidFill>
                </a:rPr>
                <a:t>制御上の設定値の未チューニング</a:t>
              </a:r>
              <a:endParaRPr lang="en-US" altLang="ja-JP" sz="1600" b="1">
                <a:solidFill>
                  <a:schemeClr val="dk1"/>
                </a:solidFill>
              </a:endParaRPr>
            </a:p>
            <a:p>
              <a:pPr marL="0" lvl="1" indent="268288">
                <a:buFont typeface="Arial" panose="020B0604020202020204" pitchFamily="34" charset="0"/>
                <a:buChar char="•"/>
              </a:pPr>
              <a:r>
                <a:rPr lang="ja-JP" altLang="en-US" sz="1600" b="1">
                  <a:solidFill>
                    <a:schemeClr val="dk1"/>
                  </a:solidFill>
                </a:rPr>
                <a:t>センサ誤差</a:t>
              </a:r>
              <a:endParaRPr lang="en-US" altLang="ja-JP" sz="1600" b="1">
                <a:solidFill>
                  <a:schemeClr val="dk1"/>
                </a:solidFill>
              </a:endParaRPr>
            </a:p>
            <a:p>
              <a:pPr marL="0" lvl="1" indent="268288">
                <a:buFont typeface="Arial" panose="020B0604020202020204" pitchFamily="34" charset="0"/>
                <a:buChar char="•"/>
              </a:pPr>
              <a:r>
                <a:rPr lang="ja-JP" altLang="en-US" sz="1600" b="1">
                  <a:solidFill>
                    <a:schemeClr val="dk1"/>
                  </a:solidFill>
                </a:rPr>
                <a:t>センサの施工不良（配管に接触など）</a:t>
              </a:r>
              <a:endParaRPr lang="en-US" altLang="ja-JP" sz="1600" b="1">
                <a:solidFill>
                  <a:schemeClr val="dk1"/>
                </a:solidFill>
              </a:endParaRPr>
            </a:p>
            <a:p>
              <a:pPr marL="0" lvl="1" indent="268288">
                <a:buFont typeface="Arial" panose="020B0604020202020204" pitchFamily="34" charset="0"/>
                <a:buChar char="•"/>
              </a:pPr>
              <a:r>
                <a:rPr lang="ja-JP" altLang="en-US" sz="1600" b="1">
                  <a:solidFill>
                    <a:schemeClr val="dk1"/>
                  </a:solidFill>
                </a:rPr>
                <a:t>熱交換部の汚れ等による機器性能低下</a:t>
              </a:r>
              <a:endParaRPr lang="en-US" altLang="ja-JP" sz="1600" b="1">
                <a:solidFill>
                  <a:schemeClr val="dk1"/>
                </a:solidFill>
              </a:endParaRPr>
            </a:p>
            <a:p>
              <a:pPr marL="0" lvl="1" indent="268288">
                <a:buFont typeface="Arial" panose="020B0604020202020204" pitchFamily="34" charset="0"/>
                <a:buChar char="•"/>
              </a:pPr>
              <a:r>
                <a:rPr lang="ja-JP" altLang="en-US" sz="1600" b="1">
                  <a:solidFill>
                    <a:schemeClr val="dk1"/>
                  </a:solidFill>
                </a:rPr>
                <a:t>制</a:t>
              </a:r>
              <a:r>
                <a:rPr lang="ja-JP" altLang="en-US" sz="1600" b="1" dirty="0">
                  <a:solidFill>
                    <a:schemeClr val="dk1"/>
                  </a:solidFill>
                </a:rPr>
                <a:t>御ロジック</a:t>
              </a:r>
              <a:r>
                <a:rPr lang="ja-JP" altLang="en-US" sz="1600" b="1">
                  <a:solidFill>
                    <a:schemeClr val="dk1"/>
                  </a:solidFill>
                </a:rPr>
                <a:t>の不適</a:t>
              </a:r>
              <a:endParaRPr lang="en-US" altLang="ja-JP" sz="1600" b="1" dirty="0">
                <a:solidFill>
                  <a:schemeClr val="dk1"/>
                </a:solidFill>
              </a:endParaRPr>
            </a:p>
            <a:p>
              <a:pPr marL="0" lvl="1" indent="268288">
                <a:buFont typeface="Arial" panose="020B0604020202020204" pitchFamily="34" charset="0"/>
                <a:buChar char="•"/>
              </a:pPr>
              <a:r>
                <a:rPr lang="ja-JP" altLang="en-US" sz="1600" b="1" dirty="0">
                  <a:solidFill>
                    <a:schemeClr val="dk1"/>
                  </a:solidFill>
                </a:rPr>
                <a:t>性能の発揮を妨げて</a:t>
              </a:r>
              <a:r>
                <a:rPr lang="ja-JP" altLang="en-US" sz="1600" b="1">
                  <a:solidFill>
                    <a:schemeClr val="dk1"/>
                  </a:solidFill>
                </a:rPr>
                <a:t>いるもの</a:t>
              </a:r>
              <a:endParaRPr lang="en-US" altLang="ja-JP" sz="1600" b="1" dirty="0">
                <a:solidFill>
                  <a:schemeClr val="dk1"/>
                </a:solidFill>
              </a:endParaRPr>
            </a:p>
          </p:txBody>
        </p:sp>
        <p:cxnSp>
          <p:nvCxnSpPr>
            <p:cNvPr id="93" name="コネクタ: カギ線 92">
              <a:extLst>
                <a:ext uri="{FF2B5EF4-FFF2-40B4-BE49-F238E27FC236}">
                  <a16:creationId xmlns:a16="http://schemas.microsoft.com/office/drawing/2014/main" id="{C86844B6-4F4D-4017-8086-C1A66A3439F8}"/>
                </a:ext>
              </a:extLst>
            </p:cNvPr>
            <p:cNvCxnSpPr>
              <a:cxnSpLocks/>
              <a:stCxn id="9" idx="0"/>
              <a:endCxn id="67" idx="1"/>
            </p:cNvCxnSpPr>
            <p:nvPr/>
          </p:nvCxnSpPr>
          <p:spPr>
            <a:xfrm rot="5400000" flipH="1" flipV="1">
              <a:off x="5362632" y="1101325"/>
              <a:ext cx="291868" cy="1174867"/>
            </a:xfrm>
            <a:prstGeom prst="bentConnector2">
              <a:avLst/>
            </a:prstGeom>
            <a:solidFill>
              <a:schemeClr val="bg1">
                <a:lumMod val="85000"/>
              </a:schemeClr>
            </a:solidFill>
            <a:ln w="34925">
              <a:solidFill>
                <a:schemeClr val="tx1"/>
              </a:solidFill>
              <a:headEnd type="none" w="med" len="med"/>
              <a:tailEnd type="triangle" w="med" len="med"/>
            </a:ln>
          </p:spPr>
        </p:cxnSp>
        <p:sp>
          <p:nvSpPr>
            <p:cNvPr id="120" name="正方形/長方形 119">
              <a:extLst>
                <a:ext uri="{FF2B5EF4-FFF2-40B4-BE49-F238E27FC236}">
                  <a16:creationId xmlns:a16="http://schemas.microsoft.com/office/drawing/2014/main" id="{845512A9-30AC-429D-B1C9-35B673423AB2}"/>
                </a:ext>
              </a:extLst>
            </p:cNvPr>
            <p:cNvSpPr/>
            <p:nvPr/>
          </p:nvSpPr>
          <p:spPr>
            <a:xfrm>
              <a:off x="6349651" y="2778952"/>
              <a:ext cx="1023343" cy="766211"/>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lvl="1"/>
              <a:r>
                <a:rPr lang="ja-JP" altLang="en-US" sz="2400" b="1">
                  <a:solidFill>
                    <a:schemeClr val="tx1"/>
                  </a:solidFill>
                </a:rPr>
                <a:t>例</a:t>
              </a:r>
              <a:endParaRPr lang="en-US" altLang="ja-JP" sz="2400" b="1">
                <a:solidFill>
                  <a:schemeClr val="tx1"/>
                </a:solidFill>
              </a:endParaRPr>
            </a:p>
          </p:txBody>
        </p:sp>
        <p:cxnSp>
          <p:nvCxnSpPr>
            <p:cNvPr id="121" name="コネクタ: カギ線 120">
              <a:extLst>
                <a:ext uri="{FF2B5EF4-FFF2-40B4-BE49-F238E27FC236}">
                  <a16:creationId xmlns:a16="http://schemas.microsoft.com/office/drawing/2014/main" id="{4780C967-B48F-4F28-851C-8099D01E2421}"/>
                </a:ext>
              </a:extLst>
            </p:cNvPr>
            <p:cNvCxnSpPr>
              <a:cxnSpLocks/>
              <a:endCxn id="68" idx="1"/>
            </p:cNvCxnSpPr>
            <p:nvPr/>
          </p:nvCxnSpPr>
          <p:spPr>
            <a:xfrm>
              <a:off x="5915764" y="2316963"/>
              <a:ext cx="1727469" cy="1065370"/>
            </a:xfrm>
            <a:prstGeom prst="bentConnector3">
              <a:avLst>
                <a:gd name="adj1" fmla="val 50000"/>
              </a:avLst>
            </a:prstGeom>
            <a:solidFill>
              <a:schemeClr val="bg1">
                <a:lumMod val="85000"/>
              </a:schemeClr>
            </a:solidFill>
            <a:ln w="34925">
              <a:solidFill>
                <a:schemeClr val="tx1"/>
              </a:solidFill>
              <a:headEnd type="none" w="med" len="med"/>
              <a:tailEnd type="triangle" w="med" len="med"/>
            </a:ln>
          </p:spPr>
        </p:cxnSp>
      </p:grpSp>
      <p:sp>
        <p:nvSpPr>
          <p:cNvPr id="134" name="正方形/長方形 133">
            <a:extLst>
              <a:ext uri="{FF2B5EF4-FFF2-40B4-BE49-F238E27FC236}">
                <a16:creationId xmlns:a16="http://schemas.microsoft.com/office/drawing/2014/main" id="{D40EA888-A42F-42D5-9923-B08C6242A1DA}"/>
              </a:ext>
            </a:extLst>
          </p:cNvPr>
          <p:cNvSpPr/>
          <p:nvPr/>
        </p:nvSpPr>
        <p:spPr>
          <a:xfrm>
            <a:off x="241568" y="6195190"/>
            <a:ext cx="7838813" cy="276999"/>
          </a:xfrm>
          <a:prstGeom prst="rect">
            <a:avLst/>
          </a:prstGeom>
        </p:spPr>
        <p:txBody>
          <a:bodyPr wrap="none">
            <a:spAutoFit/>
          </a:bodyPr>
          <a:lstStyle/>
          <a:p>
            <a:r>
              <a:rPr lang="en-US" altLang="ja-JP" baseline="30000">
                <a:latin typeface="Arial" panose="020B0604020202020204" pitchFamily="34" charset="0"/>
                <a:cs typeface="Arial" panose="020B0604020202020204" pitchFamily="34" charset="0"/>
              </a:rPr>
              <a:t>*</a:t>
            </a:r>
            <a:r>
              <a:rPr lang="ja-JP" altLang="en-US" baseline="30000">
                <a:latin typeface="Arial" panose="020B0604020202020204" pitchFamily="34" charset="0"/>
                <a:cs typeface="Arial" panose="020B0604020202020204" pitchFamily="34" charset="0"/>
              </a:rPr>
              <a:t> </a:t>
            </a:r>
            <a:r>
              <a:rPr lang="en-US" altLang="ja-JP" baseline="30000">
                <a:latin typeface="Arial" panose="020B0604020202020204" pitchFamily="34" charset="0"/>
                <a:cs typeface="Arial" panose="020B0604020202020204" pitchFamily="34" charset="0"/>
              </a:rPr>
              <a:t>IEA </a:t>
            </a:r>
            <a:r>
              <a:rPr lang="en-US" altLang="ja-JP" baseline="30000" dirty="0">
                <a:latin typeface="Arial" panose="020B0604020202020204" pitchFamily="34" charset="0"/>
                <a:cs typeface="Arial" panose="020B0604020202020204" pitchFamily="34" charset="0"/>
              </a:rPr>
              <a:t>Annex25: Final Report Vol 1, Building Optimization and Fault Diagnosis Source Book, p.22, August, </a:t>
            </a:r>
            <a:r>
              <a:rPr lang="en-US" altLang="ja-JP" baseline="30000">
                <a:latin typeface="Arial" panose="020B0604020202020204" pitchFamily="34" charset="0"/>
                <a:cs typeface="Arial" panose="020B0604020202020204" pitchFamily="34" charset="0"/>
              </a:rPr>
              <a:t>1996.</a:t>
            </a:r>
            <a:endParaRPr lang="en-US" altLang="ja-JP" baseline="30000" dirty="0">
              <a:latin typeface="Arial" panose="020B0604020202020204" pitchFamily="34" charset="0"/>
              <a:cs typeface="Arial" panose="020B0604020202020204" pitchFamily="34" charset="0"/>
            </a:endParaRPr>
          </a:p>
        </p:txBody>
      </p:sp>
      <p:grpSp>
        <p:nvGrpSpPr>
          <p:cNvPr id="146" name="グループ化 145">
            <a:extLst>
              <a:ext uri="{FF2B5EF4-FFF2-40B4-BE49-F238E27FC236}">
                <a16:creationId xmlns:a16="http://schemas.microsoft.com/office/drawing/2014/main" id="{F44EBDC2-2D1F-4EE1-8F45-2287D4A0EE98}"/>
              </a:ext>
            </a:extLst>
          </p:cNvPr>
          <p:cNvGrpSpPr/>
          <p:nvPr/>
        </p:nvGrpSpPr>
        <p:grpSpPr>
          <a:xfrm>
            <a:off x="272333" y="3873686"/>
            <a:ext cx="2445267" cy="2214145"/>
            <a:chOff x="272333" y="3873686"/>
            <a:chExt cx="2445267" cy="2214145"/>
          </a:xfrm>
        </p:grpSpPr>
        <p:cxnSp>
          <p:nvCxnSpPr>
            <p:cNvPr id="35" name="直線矢印コネクタ 34">
              <a:extLst>
                <a:ext uri="{FF2B5EF4-FFF2-40B4-BE49-F238E27FC236}">
                  <a16:creationId xmlns:a16="http://schemas.microsoft.com/office/drawing/2014/main" id="{7056B6A3-D681-44D6-A790-ADF107D5158F}"/>
                </a:ext>
              </a:extLst>
            </p:cNvPr>
            <p:cNvCxnSpPr>
              <a:cxnSpLocks/>
              <a:endCxn id="17" idx="0"/>
            </p:cNvCxnSpPr>
            <p:nvPr/>
          </p:nvCxnSpPr>
          <p:spPr>
            <a:xfrm>
              <a:off x="1266965" y="3873686"/>
              <a:ext cx="0" cy="608009"/>
            </a:xfrm>
            <a:prstGeom prst="straightConnector1">
              <a:avLst/>
            </a:prstGeom>
            <a:solidFill>
              <a:schemeClr val="bg1">
                <a:lumMod val="85000"/>
              </a:schemeClr>
            </a:solidFill>
            <a:ln w="34925">
              <a:solidFill>
                <a:schemeClr val="tx1"/>
              </a:solidFill>
              <a:headEnd type="none" w="med" len="med"/>
              <a:tailEnd type="triangle" w="med" len="med"/>
            </a:ln>
          </p:spPr>
        </p:cxnSp>
        <p:sp>
          <p:nvSpPr>
            <p:cNvPr id="47" name="タイトル 1">
              <a:extLst>
                <a:ext uri="{FF2B5EF4-FFF2-40B4-BE49-F238E27FC236}">
                  <a16:creationId xmlns:a16="http://schemas.microsoft.com/office/drawing/2014/main" id="{27B67348-DCDF-4AD7-A130-D771C36EEE2E}"/>
                </a:ext>
              </a:extLst>
            </p:cNvPr>
            <p:cNvSpPr txBox="1">
              <a:spLocks/>
            </p:cNvSpPr>
            <p:nvPr/>
          </p:nvSpPr>
          <p:spPr>
            <a:xfrm>
              <a:off x="728337" y="3909044"/>
              <a:ext cx="1989263" cy="585403"/>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手法</a:t>
              </a:r>
              <a:endParaRPr lang="ja-JP" altLang="en-US" sz="2400" b="1" dirty="0">
                <a:solidFill>
                  <a:schemeClr val="tx1"/>
                </a:solidFill>
              </a:endParaRPr>
            </a:p>
          </p:txBody>
        </p:sp>
        <p:sp>
          <p:nvSpPr>
            <p:cNvPr id="17" name="タイトル 1">
              <a:extLst>
                <a:ext uri="{FF2B5EF4-FFF2-40B4-BE49-F238E27FC236}">
                  <a16:creationId xmlns:a16="http://schemas.microsoft.com/office/drawing/2014/main" id="{CCA5BCA0-B534-4666-BC4C-67556654ED20}"/>
                </a:ext>
              </a:extLst>
            </p:cNvPr>
            <p:cNvSpPr txBox="1">
              <a:spLocks/>
            </p:cNvSpPr>
            <p:nvPr/>
          </p:nvSpPr>
          <p:spPr>
            <a:xfrm>
              <a:off x="272333" y="4481695"/>
              <a:ext cx="1989263" cy="585403"/>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2400" b="1">
                  <a:solidFill>
                    <a:schemeClr val="tx1"/>
                  </a:solidFill>
                </a:rPr>
                <a:t>深層学習</a:t>
              </a:r>
              <a:endParaRPr lang="ja-JP" altLang="en-US" sz="2400" b="1" dirty="0">
                <a:solidFill>
                  <a:schemeClr val="tx1"/>
                </a:solidFill>
              </a:endParaRPr>
            </a:p>
          </p:txBody>
        </p:sp>
        <p:sp>
          <p:nvSpPr>
            <p:cNvPr id="139" name="矩形 4">
              <a:extLst>
                <a:ext uri="{FF2B5EF4-FFF2-40B4-BE49-F238E27FC236}">
                  <a16:creationId xmlns:a16="http://schemas.microsoft.com/office/drawing/2014/main" id="{EDECBDA6-FDF9-48CA-8534-D08E0B74E5B8}"/>
                </a:ext>
              </a:extLst>
            </p:cNvPr>
            <p:cNvSpPr/>
            <p:nvPr/>
          </p:nvSpPr>
          <p:spPr>
            <a:xfrm>
              <a:off x="272805" y="5476708"/>
              <a:ext cx="1988791" cy="611123"/>
            </a:xfrm>
            <a:prstGeom prst="rect">
              <a:avLst/>
            </a:prstGeom>
            <a:solidFill>
              <a:schemeClr val="bg1"/>
            </a:solidFill>
            <a:ln w="19050"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marL="0" lvl="1" indent="268288">
                <a:buFont typeface="Arial" panose="020B0604020202020204" pitchFamily="34" charset="0"/>
                <a:buChar char="•"/>
              </a:pPr>
              <a:r>
                <a:rPr lang="ja-JP" altLang="en-US" sz="1600" b="1">
                  <a:solidFill>
                    <a:schemeClr val="dk1"/>
                  </a:solidFill>
                </a:rPr>
                <a:t>医療診断</a:t>
              </a:r>
              <a:endParaRPr lang="en-US" altLang="ja-JP" sz="1600" b="1">
                <a:solidFill>
                  <a:schemeClr val="dk1"/>
                </a:solidFill>
              </a:endParaRPr>
            </a:p>
            <a:p>
              <a:pPr marL="0" lvl="1" indent="268288">
                <a:buFont typeface="Arial" panose="020B0604020202020204" pitchFamily="34" charset="0"/>
                <a:buChar char="•"/>
              </a:pPr>
              <a:r>
                <a:rPr lang="ja-JP" altLang="en-US" sz="1600" b="1"/>
                <a:t>画像認識</a:t>
              </a:r>
              <a:endParaRPr lang="en-US" altLang="ja-JP" sz="1600" b="1"/>
            </a:p>
          </p:txBody>
        </p:sp>
        <p:cxnSp>
          <p:nvCxnSpPr>
            <p:cNvPr id="140" name="直線矢印コネクタ 139">
              <a:extLst>
                <a:ext uri="{FF2B5EF4-FFF2-40B4-BE49-F238E27FC236}">
                  <a16:creationId xmlns:a16="http://schemas.microsoft.com/office/drawing/2014/main" id="{FF64C862-EF67-4341-860B-09C810407F10}"/>
                </a:ext>
              </a:extLst>
            </p:cNvPr>
            <p:cNvCxnSpPr>
              <a:cxnSpLocks/>
              <a:stCxn id="17" idx="2"/>
              <a:endCxn id="139" idx="0"/>
            </p:cNvCxnSpPr>
            <p:nvPr/>
          </p:nvCxnSpPr>
          <p:spPr>
            <a:xfrm>
              <a:off x="1266965" y="5067098"/>
              <a:ext cx="236" cy="409610"/>
            </a:xfrm>
            <a:prstGeom prst="straightConnector1">
              <a:avLst/>
            </a:prstGeom>
            <a:solidFill>
              <a:schemeClr val="bg1">
                <a:lumMod val="85000"/>
              </a:schemeClr>
            </a:solidFill>
            <a:ln w="34925">
              <a:solidFill>
                <a:schemeClr val="tx1"/>
              </a:solidFill>
              <a:headEnd type="none" w="med" len="med"/>
              <a:tailEnd type="triangle" w="med" len="med"/>
            </a:ln>
          </p:spPr>
        </p:cxnSp>
      </p:grpSp>
      <p:grpSp>
        <p:nvGrpSpPr>
          <p:cNvPr id="145" name="グループ化 144">
            <a:extLst>
              <a:ext uri="{FF2B5EF4-FFF2-40B4-BE49-F238E27FC236}">
                <a16:creationId xmlns:a16="http://schemas.microsoft.com/office/drawing/2014/main" id="{B0F71B0B-6149-4195-9046-E01BD902EA3B}"/>
              </a:ext>
            </a:extLst>
          </p:cNvPr>
          <p:cNvGrpSpPr/>
          <p:nvPr/>
        </p:nvGrpSpPr>
        <p:grpSpPr>
          <a:xfrm>
            <a:off x="-270423" y="2420095"/>
            <a:ext cx="5311076" cy="1473196"/>
            <a:chOff x="-270423" y="2420095"/>
            <a:chExt cx="5311076" cy="1473196"/>
          </a:xfrm>
        </p:grpSpPr>
        <p:sp>
          <p:nvSpPr>
            <p:cNvPr id="69" name="タイトル 1">
              <a:extLst>
                <a:ext uri="{FF2B5EF4-FFF2-40B4-BE49-F238E27FC236}">
                  <a16:creationId xmlns:a16="http://schemas.microsoft.com/office/drawing/2014/main" id="{973C7FF7-9E98-4321-8295-DD74992BCC59}"/>
                </a:ext>
              </a:extLst>
            </p:cNvPr>
            <p:cNvSpPr txBox="1">
              <a:spLocks/>
            </p:cNvSpPr>
            <p:nvPr/>
          </p:nvSpPr>
          <p:spPr>
            <a:xfrm>
              <a:off x="-270423" y="2588683"/>
              <a:ext cx="5311076" cy="711385"/>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sz="1800" b="1">
                  <a:solidFill>
                    <a:schemeClr val="tx1"/>
                  </a:solidFill>
                </a:rPr>
                <a:t>*どこで、どのような不具合を明らかにする</a:t>
              </a:r>
              <a:endParaRPr lang="ja-JP" altLang="en-US" sz="1800" b="1" dirty="0">
                <a:solidFill>
                  <a:schemeClr val="tx1"/>
                </a:solidFill>
              </a:endParaRPr>
            </a:p>
          </p:txBody>
        </p:sp>
        <p:sp>
          <p:nvSpPr>
            <p:cNvPr id="56" name="正方形/長方形 55">
              <a:extLst>
                <a:ext uri="{FF2B5EF4-FFF2-40B4-BE49-F238E27FC236}">
                  <a16:creationId xmlns:a16="http://schemas.microsoft.com/office/drawing/2014/main" id="{F09D1F6A-D474-49D3-B199-3F64CE102583}"/>
                </a:ext>
              </a:extLst>
            </p:cNvPr>
            <p:cNvSpPr/>
            <p:nvPr/>
          </p:nvSpPr>
          <p:spPr>
            <a:xfrm>
              <a:off x="272333" y="3120009"/>
              <a:ext cx="4225565" cy="773282"/>
            </a:xfrm>
            <a:prstGeom prst="rect">
              <a:avLst/>
            </a:prstGeom>
            <a:solidFill>
              <a:schemeClr val="bg1">
                <a:lumMod val="85000"/>
              </a:schemeClr>
            </a:solidFill>
            <a:ln w="28575"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gn="ctr">
                <a:lnSpc>
                  <a:spcPct val="90000"/>
                </a:lnSpc>
                <a:spcBef>
                  <a:spcPct val="0"/>
                </a:spcBef>
              </a:pPr>
              <a:r>
                <a:rPr lang="ja-JP" altLang="en-US" sz="2400" b="1">
                  <a:solidFill>
                    <a:schemeClr val="tx1"/>
                  </a:solidFill>
                </a:rPr>
                <a:t>不具合検知・診断　</a:t>
              </a:r>
              <a:r>
                <a:rPr lang="en-US" altLang="ja-JP" sz="2400" b="1">
                  <a:solidFill>
                    <a:schemeClr val="tx1"/>
                  </a:solidFill>
                </a:rPr>
                <a:t>FDD</a:t>
              </a:r>
            </a:p>
            <a:p>
              <a:pPr algn="ctr">
                <a:lnSpc>
                  <a:spcPct val="90000"/>
                </a:lnSpc>
                <a:spcBef>
                  <a:spcPct val="0"/>
                </a:spcBef>
              </a:pPr>
              <a:r>
                <a:rPr lang="ja-JP" altLang="en-US" b="1">
                  <a:solidFill>
                    <a:schemeClr val="tx1"/>
                  </a:solidFill>
                </a:rPr>
                <a:t>（</a:t>
              </a:r>
              <a:r>
                <a:rPr lang="en-US" altLang="ja-JP" b="1">
                  <a:solidFill>
                    <a:schemeClr val="tx1"/>
                  </a:solidFill>
                </a:rPr>
                <a:t>Fault</a:t>
              </a:r>
              <a:r>
                <a:rPr lang="zh-CN" altLang="en-US" b="1">
                  <a:solidFill>
                    <a:schemeClr val="tx1"/>
                  </a:solidFill>
                </a:rPr>
                <a:t> </a:t>
              </a:r>
              <a:r>
                <a:rPr lang="en-US" altLang="zh-CN" b="1">
                  <a:solidFill>
                    <a:schemeClr val="tx1"/>
                  </a:solidFill>
                </a:rPr>
                <a:t>Detection</a:t>
              </a:r>
              <a:r>
                <a:rPr lang="zh-CN" altLang="en-US" b="1">
                  <a:solidFill>
                    <a:schemeClr val="tx1"/>
                  </a:solidFill>
                </a:rPr>
                <a:t> </a:t>
              </a:r>
              <a:r>
                <a:rPr lang="en-US" altLang="zh-CN" b="1">
                  <a:solidFill>
                    <a:schemeClr val="tx1"/>
                  </a:solidFill>
                </a:rPr>
                <a:t>and</a:t>
              </a:r>
              <a:r>
                <a:rPr lang="zh-CN" altLang="en-US" b="1">
                  <a:solidFill>
                    <a:schemeClr val="tx1"/>
                  </a:solidFill>
                </a:rPr>
                <a:t> </a:t>
              </a:r>
              <a:r>
                <a:rPr lang="en-US" altLang="zh-CN" b="1">
                  <a:solidFill>
                    <a:schemeClr val="tx1"/>
                  </a:solidFill>
                </a:rPr>
                <a:t>Diagnostic</a:t>
              </a:r>
              <a:r>
                <a:rPr lang="ja-JP" altLang="en-US" b="1">
                  <a:solidFill>
                    <a:schemeClr val="tx1"/>
                  </a:solidFill>
                </a:rPr>
                <a:t>）</a:t>
              </a:r>
              <a:endParaRPr lang="en-US" altLang="ja-JP" b="1">
                <a:solidFill>
                  <a:schemeClr val="tx1"/>
                </a:solidFill>
              </a:endParaRPr>
            </a:p>
          </p:txBody>
        </p:sp>
        <p:cxnSp>
          <p:nvCxnSpPr>
            <p:cNvPr id="44" name="コネクタ: カギ線 43">
              <a:extLst>
                <a:ext uri="{FF2B5EF4-FFF2-40B4-BE49-F238E27FC236}">
                  <a16:creationId xmlns:a16="http://schemas.microsoft.com/office/drawing/2014/main" id="{E48EDE32-3E0C-4D71-B843-D378CAC20BB6}"/>
                </a:ext>
              </a:extLst>
            </p:cNvPr>
            <p:cNvCxnSpPr>
              <a:cxnSpLocks/>
              <a:stCxn id="9" idx="2"/>
              <a:endCxn id="56" idx="3"/>
            </p:cNvCxnSpPr>
            <p:nvPr/>
          </p:nvCxnSpPr>
          <p:spPr>
            <a:xfrm rot="5400000">
              <a:off x="4166239" y="2751755"/>
              <a:ext cx="1086555" cy="423235"/>
            </a:xfrm>
            <a:prstGeom prst="bentConnector2">
              <a:avLst/>
            </a:prstGeom>
            <a:solidFill>
              <a:schemeClr val="bg1">
                <a:lumMod val="85000"/>
              </a:schemeClr>
            </a:solidFill>
            <a:ln w="34925">
              <a:solidFill>
                <a:schemeClr val="tx1"/>
              </a:solidFill>
              <a:headEnd type="none" w="med" len="med"/>
              <a:tailEnd type="triangle" w="med" len="med"/>
            </a:ln>
          </p:spPr>
        </p:cxnSp>
      </p:grpSp>
    </p:spTree>
    <p:extLst>
      <p:ext uri="{BB962C8B-B14F-4D97-AF65-F5344CB8AC3E}">
        <p14:creationId xmlns:p14="http://schemas.microsoft.com/office/powerpoint/2010/main" val="11372275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wipe(right)">
                                      <p:cBhvr>
                                        <p:cTn id="12" dur="5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wipe(up)">
                                      <p:cBhvr>
                                        <p:cTn id="17" dur="500"/>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left)">
                                      <p:cBhvr>
                                        <p:cTn id="22" dur="500"/>
                                        <p:tgtEl>
                                          <p:spTgt spid="15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wipe(up)">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wipe(right)">
                                      <p:cBhvr>
                                        <p:cTn id="40" dur="500"/>
                                        <p:tgtEl>
                                          <p:spTgt spid="154"/>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155"/>
                                        </p:tgtEl>
                                        <p:attrNameLst>
                                          <p:attrName>style.visibility</p:attrName>
                                        </p:attrNameLst>
                                      </p:cBhvr>
                                      <p:to>
                                        <p:strVal val="visible"/>
                                      </p:to>
                                    </p:set>
                                    <p:animEffect transition="in" filter="wipe(up)">
                                      <p:cBhvr>
                                        <p:cTn id="44" dur="500"/>
                                        <p:tgtEl>
                                          <p:spTgt spid="155"/>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up)">
                                      <p:cBhvr>
                                        <p:cTn id="48" dur="500"/>
                                        <p:tgtEl>
                                          <p:spTgt spid="20"/>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left)">
                                      <p:cBhvr>
                                        <p:cTn id="52" dur="500"/>
                                        <p:tgtEl>
                                          <p:spTgt spid="89"/>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wipe(left)">
                                      <p:cBhvr>
                                        <p:cTn id="5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8" grpId="0" animBg="1"/>
      <p:bldP spid="20" grpId="0" animBg="1"/>
      <p:bldP spid="8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054FE09-2E2C-4AD0-9D10-0A7DFACC7C7D}"/>
              </a:ext>
            </a:extLst>
          </p:cNvPr>
          <p:cNvPicPr/>
          <p:nvPr/>
        </p:nvPicPr>
        <p:blipFill rotWithShape="1">
          <a:blip r:embed="rId3"/>
          <a:srcRect r="51149"/>
          <a:stretch/>
        </p:blipFill>
        <p:spPr>
          <a:xfrm>
            <a:off x="1263244" y="1486510"/>
            <a:ext cx="4072369" cy="4378859"/>
          </a:xfrm>
          <a:prstGeom prst="rect">
            <a:avLst/>
          </a:prstGeom>
        </p:spPr>
      </p:pic>
      <p:pic>
        <p:nvPicPr>
          <p:cNvPr id="19" name="図 18">
            <a:extLst>
              <a:ext uri="{FF2B5EF4-FFF2-40B4-BE49-F238E27FC236}">
                <a16:creationId xmlns:a16="http://schemas.microsoft.com/office/drawing/2014/main" id="{10D4B2AB-184B-4133-B0D9-DBBEC19E25D2}"/>
              </a:ext>
            </a:extLst>
          </p:cNvPr>
          <p:cNvPicPr>
            <a:picLocks noChangeAspect="1"/>
          </p:cNvPicPr>
          <p:nvPr/>
        </p:nvPicPr>
        <p:blipFill>
          <a:blip r:embed="rId4"/>
          <a:stretch>
            <a:fillRect/>
          </a:stretch>
        </p:blipFill>
        <p:spPr>
          <a:xfrm>
            <a:off x="9327439" y="4233214"/>
            <a:ext cx="971429" cy="390476"/>
          </a:xfrm>
          <a:prstGeom prst="rect">
            <a:avLst/>
          </a:prstGeom>
        </p:spPr>
      </p:pic>
      <p:sp>
        <p:nvSpPr>
          <p:cNvPr id="24" name="テキスト ボックス 23">
            <a:extLst>
              <a:ext uri="{FF2B5EF4-FFF2-40B4-BE49-F238E27FC236}">
                <a16:creationId xmlns:a16="http://schemas.microsoft.com/office/drawing/2014/main" id="{0155AF73-AC90-4875-941C-C1D9095492CA}"/>
              </a:ext>
            </a:extLst>
          </p:cNvPr>
          <p:cNvSpPr txBox="1"/>
          <p:nvPr/>
        </p:nvSpPr>
        <p:spPr>
          <a:xfrm>
            <a:off x="7315778" y="5063208"/>
            <a:ext cx="224742" cy="276999"/>
          </a:xfrm>
          <a:prstGeom prst="rect">
            <a:avLst/>
          </a:prstGeom>
          <a:noFill/>
        </p:spPr>
        <p:txBody>
          <a:bodyPr wrap="none" rtlCol="0">
            <a:spAutoFit/>
          </a:bodyPr>
          <a:lstStyle/>
          <a:p>
            <a:r>
              <a:rPr kumimoji="1" lang="en-US" altLang="ja-JP" sz="1200"/>
              <a:t>’</a:t>
            </a:r>
            <a:endParaRPr kumimoji="1" lang="ja-JP" altLang="en-US" sz="1200"/>
          </a:p>
        </p:txBody>
      </p:sp>
      <p:sp>
        <p:nvSpPr>
          <p:cNvPr id="25" name="テキスト ボックス 24">
            <a:extLst>
              <a:ext uri="{FF2B5EF4-FFF2-40B4-BE49-F238E27FC236}">
                <a16:creationId xmlns:a16="http://schemas.microsoft.com/office/drawing/2014/main" id="{B869FD11-E637-47BC-9925-C4F8149CA810}"/>
              </a:ext>
            </a:extLst>
          </p:cNvPr>
          <p:cNvSpPr txBox="1"/>
          <p:nvPr/>
        </p:nvSpPr>
        <p:spPr>
          <a:xfrm>
            <a:off x="8199221" y="5063207"/>
            <a:ext cx="224742" cy="276999"/>
          </a:xfrm>
          <a:prstGeom prst="rect">
            <a:avLst/>
          </a:prstGeom>
          <a:noFill/>
        </p:spPr>
        <p:txBody>
          <a:bodyPr wrap="none" rtlCol="0">
            <a:spAutoFit/>
          </a:bodyPr>
          <a:lstStyle/>
          <a:p>
            <a:r>
              <a:rPr kumimoji="1" lang="en-US" altLang="ja-JP" sz="1200"/>
              <a:t>’</a:t>
            </a:r>
            <a:endParaRPr kumimoji="1" lang="ja-JP" altLang="en-US" sz="1200"/>
          </a:p>
        </p:txBody>
      </p:sp>
      <p:sp>
        <p:nvSpPr>
          <p:cNvPr id="26" name="テキスト ボックス 25">
            <a:extLst>
              <a:ext uri="{FF2B5EF4-FFF2-40B4-BE49-F238E27FC236}">
                <a16:creationId xmlns:a16="http://schemas.microsoft.com/office/drawing/2014/main" id="{4C4BF60E-AFAE-4426-B246-223B5A583E59}"/>
              </a:ext>
            </a:extLst>
          </p:cNvPr>
          <p:cNvSpPr txBox="1"/>
          <p:nvPr/>
        </p:nvSpPr>
        <p:spPr>
          <a:xfrm>
            <a:off x="9018618" y="5063206"/>
            <a:ext cx="224742" cy="276999"/>
          </a:xfrm>
          <a:prstGeom prst="rect">
            <a:avLst/>
          </a:prstGeom>
          <a:noFill/>
        </p:spPr>
        <p:txBody>
          <a:bodyPr wrap="none" rtlCol="0">
            <a:spAutoFit/>
          </a:bodyPr>
          <a:lstStyle/>
          <a:p>
            <a:r>
              <a:rPr kumimoji="1" lang="en-US" altLang="ja-JP" sz="1200"/>
              <a:t>’</a:t>
            </a:r>
            <a:endParaRPr kumimoji="1" lang="ja-JP" altLang="en-US" sz="1200"/>
          </a:p>
        </p:txBody>
      </p:sp>
      <p:sp>
        <p:nvSpPr>
          <p:cNvPr id="27" name="テキスト ボックス 26">
            <a:extLst>
              <a:ext uri="{FF2B5EF4-FFF2-40B4-BE49-F238E27FC236}">
                <a16:creationId xmlns:a16="http://schemas.microsoft.com/office/drawing/2014/main" id="{B1ADC37F-5387-49EF-A649-22BBC4E08B17}"/>
              </a:ext>
            </a:extLst>
          </p:cNvPr>
          <p:cNvSpPr txBox="1"/>
          <p:nvPr/>
        </p:nvSpPr>
        <p:spPr>
          <a:xfrm>
            <a:off x="9777753" y="5063205"/>
            <a:ext cx="224742" cy="276999"/>
          </a:xfrm>
          <a:prstGeom prst="rect">
            <a:avLst/>
          </a:prstGeom>
          <a:noFill/>
        </p:spPr>
        <p:txBody>
          <a:bodyPr wrap="none" rtlCol="0">
            <a:spAutoFit/>
          </a:bodyPr>
          <a:lstStyle/>
          <a:p>
            <a:r>
              <a:rPr kumimoji="1" lang="en-US" altLang="ja-JP" sz="1200"/>
              <a:t>’</a:t>
            </a:r>
            <a:endParaRPr kumimoji="1" lang="ja-JP" altLang="en-US" sz="1200"/>
          </a:p>
        </p:txBody>
      </p:sp>
      <p:sp>
        <p:nvSpPr>
          <p:cNvPr id="29" name="正方形/長方形 28">
            <a:extLst>
              <a:ext uri="{FF2B5EF4-FFF2-40B4-BE49-F238E27FC236}">
                <a16:creationId xmlns:a16="http://schemas.microsoft.com/office/drawing/2014/main" id="{47DF4284-0D99-44FC-B430-9196CDED98DD}"/>
              </a:ext>
            </a:extLst>
          </p:cNvPr>
          <p:cNvSpPr/>
          <p:nvPr/>
        </p:nvSpPr>
        <p:spPr>
          <a:xfrm>
            <a:off x="7221765" y="4302958"/>
            <a:ext cx="1236236" cy="369460"/>
          </a:xfrm>
          <a:prstGeom prst="rect">
            <a:avLst/>
          </a:prstGeom>
        </p:spPr>
        <p:txBody>
          <a:bodyPr wrap="none">
            <a:spAutoFit/>
          </a:bodyPr>
          <a:lstStyle/>
          <a:p>
            <a:r>
              <a:rPr lang="en-US" altLang="zh-CN" sz="1801" b="1">
                <a:latin typeface="Arial" panose="020B0604020202020204" pitchFamily="34" charset="0"/>
                <a:ea typeface="游ゴシック Medium" panose="020B0500000000000000" pitchFamily="50" charset="-128"/>
                <a:cs typeface="Arial" panose="020B0604020202020204" pitchFamily="34" charset="0"/>
              </a:rPr>
              <a:t>5samples</a:t>
            </a:r>
            <a:endParaRPr lang="en-US" altLang="ja-JP" sz="1801" b="1">
              <a:latin typeface="Arial" panose="020B0604020202020204" pitchFamily="34" charset="0"/>
              <a:ea typeface="游ゴシック Medium" panose="020B0500000000000000" pitchFamily="50" charset="-128"/>
              <a:cs typeface="Arial" panose="020B0604020202020204" pitchFamily="34" charset="0"/>
            </a:endParaRPr>
          </a:p>
        </p:txBody>
      </p:sp>
      <p:grpSp>
        <p:nvGrpSpPr>
          <p:cNvPr id="2" name="グループ化 1">
            <a:extLst>
              <a:ext uri="{FF2B5EF4-FFF2-40B4-BE49-F238E27FC236}">
                <a16:creationId xmlns:a16="http://schemas.microsoft.com/office/drawing/2014/main" id="{522A92E7-A6DB-407B-824F-2648B511A173}"/>
              </a:ext>
            </a:extLst>
          </p:cNvPr>
          <p:cNvGrpSpPr/>
          <p:nvPr/>
        </p:nvGrpSpPr>
        <p:grpSpPr>
          <a:xfrm>
            <a:off x="6216295" y="4583992"/>
            <a:ext cx="631820" cy="798620"/>
            <a:chOff x="4081848" y="3374604"/>
            <a:chExt cx="631820" cy="798620"/>
          </a:xfrm>
        </p:grpSpPr>
        <p:cxnSp>
          <p:nvCxnSpPr>
            <p:cNvPr id="32" name="直線コネクタ 31">
              <a:extLst>
                <a:ext uri="{FF2B5EF4-FFF2-40B4-BE49-F238E27FC236}">
                  <a16:creationId xmlns:a16="http://schemas.microsoft.com/office/drawing/2014/main" id="{401D644C-195B-4F97-BC17-8C970B5B9900}"/>
                </a:ext>
              </a:extLst>
            </p:cNvPr>
            <p:cNvCxnSpPr>
              <a:cxnSpLocks/>
            </p:cNvCxnSpPr>
            <p:nvPr/>
          </p:nvCxnSpPr>
          <p:spPr>
            <a:xfrm>
              <a:off x="4340566" y="3472328"/>
              <a:ext cx="368182" cy="59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BBA1F8-8F79-4947-95EA-3A7C116F9984}"/>
                </a:ext>
              </a:extLst>
            </p:cNvPr>
            <p:cNvCxnSpPr>
              <a:cxnSpLocks/>
            </p:cNvCxnSpPr>
            <p:nvPr/>
          </p:nvCxnSpPr>
          <p:spPr>
            <a:xfrm flipV="1">
              <a:off x="4343400" y="3623103"/>
              <a:ext cx="368300" cy="33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B835E94-E229-4774-B09D-10DDCF92F170}"/>
                </a:ext>
              </a:extLst>
            </p:cNvPr>
            <p:cNvCxnSpPr>
              <a:cxnSpLocks/>
            </p:cNvCxnSpPr>
            <p:nvPr/>
          </p:nvCxnSpPr>
          <p:spPr>
            <a:xfrm flipV="1">
              <a:off x="4343400" y="3718353"/>
              <a:ext cx="368300" cy="135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0A3CA8-57EA-4029-AE22-E6371EB61245}"/>
                </a:ext>
              </a:extLst>
            </p:cNvPr>
            <p:cNvCxnSpPr>
              <a:cxnSpLocks/>
            </p:cNvCxnSpPr>
            <p:nvPr/>
          </p:nvCxnSpPr>
          <p:spPr>
            <a:xfrm flipV="1">
              <a:off x="4341019" y="3800025"/>
              <a:ext cx="372649" cy="254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図 35">
              <a:extLst>
                <a:ext uri="{FF2B5EF4-FFF2-40B4-BE49-F238E27FC236}">
                  <a16:creationId xmlns:a16="http://schemas.microsoft.com/office/drawing/2014/main" id="{E7F54E51-3DE5-4A86-A6B5-FE62952785DE}"/>
                </a:ext>
              </a:extLst>
            </p:cNvPr>
            <p:cNvPicPr>
              <a:picLocks noChangeAspect="1"/>
            </p:cNvPicPr>
            <p:nvPr/>
          </p:nvPicPr>
          <p:blipFill>
            <a:blip r:embed="rId5"/>
            <a:stretch>
              <a:fillRect/>
            </a:stretch>
          </p:blipFill>
          <p:spPr>
            <a:xfrm>
              <a:off x="4081848" y="3374604"/>
              <a:ext cx="231036" cy="798620"/>
            </a:xfrm>
            <a:prstGeom prst="rect">
              <a:avLst/>
            </a:prstGeom>
          </p:spPr>
        </p:pic>
      </p:grpSp>
      <p:sp>
        <p:nvSpPr>
          <p:cNvPr id="37" name="正方形/長方形 36">
            <a:extLst>
              <a:ext uri="{FF2B5EF4-FFF2-40B4-BE49-F238E27FC236}">
                <a16:creationId xmlns:a16="http://schemas.microsoft.com/office/drawing/2014/main" id="{9B235418-0539-464C-B819-94C3B13A271D}"/>
              </a:ext>
            </a:extLst>
          </p:cNvPr>
          <p:cNvSpPr/>
          <p:nvPr/>
        </p:nvSpPr>
        <p:spPr>
          <a:xfrm>
            <a:off x="6750709" y="5106585"/>
            <a:ext cx="3249059"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3C8D1344-2436-453C-B0B0-540BAFA20214}"/>
              </a:ext>
            </a:extLst>
          </p:cNvPr>
          <p:cNvSpPr txBox="1"/>
          <p:nvPr/>
        </p:nvSpPr>
        <p:spPr>
          <a:xfrm>
            <a:off x="7119553" y="5069557"/>
            <a:ext cx="413896" cy="276999"/>
          </a:xfrm>
          <a:prstGeom prst="rect">
            <a:avLst/>
          </a:prstGeom>
          <a:noFill/>
        </p:spPr>
        <p:txBody>
          <a:bodyPr wrap="none" rtlCol="0">
            <a:spAutoFit/>
          </a:bodyPr>
          <a:lstStyle/>
          <a:p>
            <a:r>
              <a:rPr lang="en-US" altLang="ja-JP" sz="1200" b="1"/>
              <a:t>F1</a:t>
            </a:r>
            <a:r>
              <a:rPr kumimoji="1" lang="en-US" altLang="ja-JP" sz="1200" b="1"/>
              <a:t>’</a:t>
            </a:r>
            <a:endParaRPr kumimoji="1" lang="ja-JP" altLang="en-US" sz="1200" b="1"/>
          </a:p>
        </p:txBody>
      </p:sp>
      <p:sp>
        <p:nvSpPr>
          <p:cNvPr id="39" name="テキスト ボックス 38">
            <a:extLst>
              <a:ext uri="{FF2B5EF4-FFF2-40B4-BE49-F238E27FC236}">
                <a16:creationId xmlns:a16="http://schemas.microsoft.com/office/drawing/2014/main" id="{8661DBD2-D19F-49D4-B3A2-9DF8B9C34F1E}"/>
              </a:ext>
            </a:extLst>
          </p:cNvPr>
          <p:cNvSpPr txBox="1"/>
          <p:nvPr/>
        </p:nvSpPr>
        <p:spPr>
          <a:xfrm>
            <a:off x="8002996" y="5069556"/>
            <a:ext cx="413896" cy="276999"/>
          </a:xfrm>
          <a:prstGeom prst="rect">
            <a:avLst/>
          </a:prstGeom>
          <a:noFill/>
        </p:spPr>
        <p:txBody>
          <a:bodyPr wrap="none" rtlCol="0">
            <a:spAutoFit/>
          </a:bodyPr>
          <a:lstStyle/>
          <a:p>
            <a:r>
              <a:rPr kumimoji="1" lang="en-US" altLang="ja-JP" sz="1200" b="1"/>
              <a:t>F2’</a:t>
            </a:r>
            <a:endParaRPr kumimoji="1" lang="ja-JP" altLang="en-US" sz="1200" b="1"/>
          </a:p>
        </p:txBody>
      </p:sp>
      <p:sp>
        <p:nvSpPr>
          <p:cNvPr id="40" name="テキスト ボックス 39">
            <a:extLst>
              <a:ext uri="{FF2B5EF4-FFF2-40B4-BE49-F238E27FC236}">
                <a16:creationId xmlns:a16="http://schemas.microsoft.com/office/drawing/2014/main" id="{3F6299DB-FB94-4638-BD2F-CB0C92DFC129}"/>
              </a:ext>
            </a:extLst>
          </p:cNvPr>
          <p:cNvSpPr txBox="1"/>
          <p:nvPr/>
        </p:nvSpPr>
        <p:spPr>
          <a:xfrm>
            <a:off x="8822393" y="5069555"/>
            <a:ext cx="413896" cy="276999"/>
          </a:xfrm>
          <a:prstGeom prst="rect">
            <a:avLst/>
          </a:prstGeom>
          <a:noFill/>
        </p:spPr>
        <p:txBody>
          <a:bodyPr wrap="none" rtlCol="0">
            <a:spAutoFit/>
          </a:bodyPr>
          <a:lstStyle/>
          <a:p>
            <a:r>
              <a:rPr kumimoji="1" lang="en-US" altLang="ja-JP" sz="1200" b="1"/>
              <a:t>F3’</a:t>
            </a:r>
            <a:endParaRPr kumimoji="1" lang="ja-JP" altLang="en-US" sz="1200" b="1"/>
          </a:p>
        </p:txBody>
      </p:sp>
      <p:sp>
        <p:nvSpPr>
          <p:cNvPr id="41" name="テキスト ボックス 40">
            <a:extLst>
              <a:ext uri="{FF2B5EF4-FFF2-40B4-BE49-F238E27FC236}">
                <a16:creationId xmlns:a16="http://schemas.microsoft.com/office/drawing/2014/main" id="{3BC21380-A322-41E3-9674-944159E0622C}"/>
              </a:ext>
            </a:extLst>
          </p:cNvPr>
          <p:cNvSpPr txBox="1"/>
          <p:nvPr/>
        </p:nvSpPr>
        <p:spPr>
          <a:xfrm>
            <a:off x="9632328" y="5069554"/>
            <a:ext cx="413896" cy="276999"/>
          </a:xfrm>
          <a:prstGeom prst="rect">
            <a:avLst/>
          </a:prstGeom>
          <a:noFill/>
        </p:spPr>
        <p:txBody>
          <a:bodyPr wrap="none" rtlCol="0">
            <a:spAutoFit/>
          </a:bodyPr>
          <a:lstStyle/>
          <a:p>
            <a:r>
              <a:rPr kumimoji="1" lang="en-US" altLang="ja-JP" sz="1200" b="1"/>
              <a:t>F4’</a:t>
            </a:r>
            <a:endParaRPr kumimoji="1" lang="ja-JP" altLang="en-US" sz="1200" b="1"/>
          </a:p>
        </p:txBody>
      </p:sp>
      <p:sp>
        <p:nvSpPr>
          <p:cNvPr id="46" name="正方形/長方形 45">
            <a:extLst>
              <a:ext uri="{FF2B5EF4-FFF2-40B4-BE49-F238E27FC236}">
                <a16:creationId xmlns:a16="http://schemas.microsoft.com/office/drawing/2014/main" id="{7CBC9886-04D5-43CD-9EE4-9A992A081E80}"/>
              </a:ext>
            </a:extLst>
          </p:cNvPr>
          <p:cNvSpPr/>
          <p:nvPr/>
        </p:nvSpPr>
        <p:spPr>
          <a:xfrm>
            <a:off x="6678281" y="4424654"/>
            <a:ext cx="531097" cy="20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84A087A4-19FA-4FEC-8208-1C17D4003060}"/>
                  </a:ext>
                </a:extLst>
              </p:cNvPr>
              <p:cNvSpPr txBox="1"/>
              <p:nvPr/>
            </p:nvSpPr>
            <p:spPr>
              <a:xfrm>
                <a:off x="6530139" y="4370210"/>
                <a:ext cx="840295"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100" b="1" i="1" smtClean="0">
                          <a:latin typeface="Cambria Math" panose="02040503050406030204" pitchFamily="18" charset="0"/>
                          <a:cs typeface="Arial" panose="020B0604020202020204" pitchFamily="34" charset="0"/>
                        </a:rPr>
                        <m:t>𝑫𝒆𝒕𝒆𝒄𝒕𝒆𝒅</m:t>
                      </m:r>
                    </m:oMath>
                  </m:oMathPara>
                </a14:m>
                <a:endParaRPr kumimoji="1" lang="ja-JP" altLang="en-US" sz="1100" b="1">
                  <a:latin typeface="Arial" panose="020B0604020202020204" pitchFamily="34" charset="0"/>
                  <a:cs typeface="Arial" panose="020B0604020202020204" pitchFamily="34" charset="0"/>
                </a:endParaRPr>
              </a:p>
            </p:txBody>
          </p:sp>
        </mc:Choice>
        <mc:Fallback xmlns="">
          <p:sp>
            <p:nvSpPr>
              <p:cNvPr id="49" name="テキスト ボックス 48">
                <a:extLst>
                  <a:ext uri="{FF2B5EF4-FFF2-40B4-BE49-F238E27FC236}">
                    <a16:creationId xmlns:a16="http://schemas.microsoft.com/office/drawing/2014/main" id="{84A087A4-19FA-4FEC-8208-1C17D4003060}"/>
                  </a:ext>
                </a:extLst>
              </p:cNvPr>
              <p:cNvSpPr txBox="1">
                <a:spLocks noRot="1" noChangeAspect="1" noMove="1" noResize="1" noEditPoints="1" noAdjustHandles="1" noChangeArrowheads="1" noChangeShapeType="1" noTextEdit="1"/>
              </p:cNvSpPr>
              <p:nvPr/>
            </p:nvSpPr>
            <p:spPr>
              <a:xfrm>
                <a:off x="6530139" y="4370210"/>
                <a:ext cx="840295" cy="261610"/>
              </a:xfrm>
              <a:prstGeom prst="rect">
                <a:avLst/>
              </a:prstGeom>
              <a:blipFill>
                <a:blip r:embed="rId6"/>
                <a:stretch>
                  <a:fillRect/>
                </a:stretch>
              </a:blipFill>
            </p:spPr>
            <p:txBody>
              <a:bodyPr/>
              <a:lstStyle/>
              <a:p>
                <a:r>
                  <a:rPr lang="ja-JP" altLang="en-US">
                    <a:noFill/>
                  </a:rPr>
                  <a:t> </a:t>
                </a:r>
              </a:p>
            </p:txBody>
          </p:sp>
        </mc:Fallback>
      </mc:AlternateContent>
      <p:pic>
        <p:nvPicPr>
          <p:cNvPr id="5122" name="図 23">
            <a:extLst>
              <a:ext uri="{FF2B5EF4-FFF2-40B4-BE49-F238E27FC236}">
                <a16:creationId xmlns:a16="http://schemas.microsoft.com/office/drawing/2014/main" id="{2C788777-7A82-43A2-8545-CFA78571E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6829" y="2023151"/>
            <a:ext cx="5488138" cy="1368234"/>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7E00F0F6-9F54-4DE0-8E79-CA962C82708C}"/>
              </a:ext>
            </a:extLst>
          </p:cNvPr>
          <p:cNvSpPr/>
          <p:nvPr/>
        </p:nvSpPr>
        <p:spPr>
          <a:xfrm>
            <a:off x="272332" y="979397"/>
            <a:ext cx="5823667" cy="461665"/>
          </a:xfrm>
          <a:prstGeom prst="rect">
            <a:avLst/>
          </a:prstGeom>
        </p:spPr>
        <p:txBody>
          <a:bodyPr wrap="square">
            <a:spAutoFit/>
          </a:bodyPr>
          <a:lstStyle/>
          <a:p>
            <a:r>
              <a:rPr lang="en-US" altLang="ja-JP" sz="2400" b="1"/>
              <a:t>5.2 </a:t>
            </a:r>
            <a:r>
              <a:rPr lang="ja-JP" altLang="en-US" sz="2400" b="1"/>
              <a:t>転移学習</a:t>
            </a:r>
          </a:p>
        </p:txBody>
      </p:sp>
      <p:sp>
        <p:nvSpPr>
          <p:cNvPr id="52" name="正方形/長方形 51">
            <a:extLst>
              <a:ext uri="{FF2B5EF4-FFF2-40B4-BE49-F238E27FC236}">
                <a16:creationId xmlns:a16="http://schemas.microsoft.com/office/drawing/2014/main" id="{CC6D33A4-A375-4CA0-A06F-F9D85B3CF1D3}"/>
              </a:ext>
            </a:extLst>
          </p:cNvPr>
          <p:cNvSpPr/>
          <p:nvPr/>
        </p:nvSpPr>
        <p:spPr>
          <a:xfrm>
            <a:off x="606051" y="6073511"/>
            <a:ext cx="10685554" cy="369332"/>
          </a:xfrm>
          <a:prstGeom prst="rect">
            <a:avLst/>
          </a:prstGeom>
        </p:spPr>
        <p:txBody>
          <a:bodyPr wrap="none">
            <a:spAutoFit/>
          </a:bodyPr>
          <a:lstStyle/>
          <a:p>
            <a:r>
              <a:rPr lang="en-US" altLang="ja-JP" baseline="30000">
                <a:latin typeface="Arial" panose="020B0604020202020204" pitchFamily="34" charset="0"/>
                <a:cs typeface="Arial" panose="020B0604020202020204" pitchFamily="34" charset="0"/>
              </a:rPr>
              <a:t>* [Fine Tuning] Pan S.J. and Yang Q.: A Survey on Transfer Learning[J], IEEE Transactions on Knowledge &amp; Data Engineering, 22(10), pp.1345-1359, 2010</a:t>
            </a:r>
            <a:endParaRPr lang="ja-JP" altLang="en-US">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43C20F50-967B-4FA5-8CDD-40C87849788F}"/>
              </a:ext>
            </a:extLst>
          </p:cNvPr>
          <p:cNvSpPr/>
          <p:nvPr/>
        </p:nvSpPr>
        <p:spPr>
          <a:xfrm>
            <a:off x="2202797" y="1025563"/>
            <a:ext cx="1565365" cy="369332"/>
          </a:xfrm>
          <a:prstGeom prst="rect">
            <a:avLst/>
          </a:prstGeom>
        </p:spPr>
        <p:txBody>
          <a:bodyPr wrap="none">
            <a:spAutoFit/>
          </a:bodyPr>
          <a:lstStyle/>
          <a:p>
            <a:r>
              <a:rPr lang="en-US" altLang="ja-JP" b="1">
                <a:latin typeface="Arial" panose="020B0604020202020204" pitchFamily="34" charset="0"/>
                <a:cs typeface="Arial" panose="020B0604020202020204" pitchFamily="34" charset="0"/>
              </a:rPr>
              <a:t>Fine Tuning</a:t>
            </a:r>
            <a:r>
              <a:rPr lang="ja-JP" altLang="en-US" b="1">
                <a:latin typeface="Arial" panose="020B0604020202020204" pitchFamily="34" charset="0"/>
                <a:cs typeface="Arial" panose="020B0604020202020204" pitchFamily="34" charset="0"/>
              </a:rPr>
              <a:t>*</a:t>
            </a:r>
          </a:p>
        </p:txBody>
      </p:sp>
      <p:sp>
        <p:nvSpPr>
          <p:cNvPr id="53" name="正方形/長方形 52">
            <a:extLst>
              <a:ext uri="{FF2B5EF4-FFF2-40B4-BE49-F238E27FC236}">
                <a16:creationId xmlns:a16="http://schemas.microsoft.com/office/drawing/2014/main" id="{5974BF2B-D46D-4107-95D6-0C1E768F9851}"/>
              </a:ext>
            </a:extLst>
          </p:cNvPr>
          <p:cNvSpPr/>
          <p:nvPr/>
        </p:nvSpPr>
        <p:spPr>
          <a:xfrm>
            <a:off x="7065281" y="1624202"/>
            <a:ext cx="2262158" cy="369332"/>
          </a:xfrm>
          <a:prstGeom prst="rect">
            <a:avLst/>
          </a:prstGeom>
        </p:spPr>
        <p:txBody>
          <a:bodyPr wrap="none">
            <a:spAutoFit/>
          </a:bodyPr>
          <a:lstStyle/>
          <a:p>
            <a:r>
              <a:rPr lang="ja-JP" altLang="en-US" b="1"/>
              <a:t>程度が異なる不具合</a:t>
            </a:r>
          </a:p>
        </p:txBody>
      </p:sp>
      <p:pic>
        <p:nvPicPr>
          <p:cNvPr id="42" name="図 41">
            <a:extLst>
              <a:ext uri="{FF2B5EF4-FFF2-40B4-BE49-F238E27FC236}">
                <a16:creationId xmlns:a16="http://schemas.microsoft.com/office/drawing/2014/main" id="{331C126A-E275-4F94-86BB-2431F28E4FD0}"/>
              </a:ext>
            </a:extLst>
          </p:cNvPr>
          <p:cNvPicPr>
            <a:picLocks noChangeAspect="1"/>
          </p:cNvPicPr>
          <p:nvPr/>
        </p:nvPicPr>
        <p:blipFill rotWithShape="1">
          <a:blip r:embed="rId8">
            <a:grayscl/>
          </a:blip>
          <a:srcRect l="5929" t="58079" b="24077"/>
          <a:stretch/>
        </p:blipFill>
        <p:spPr>
          <a:xfrm>
            <a:off x="6843195" y="4624262"/>
            <a:ext cx="3417451" cy="445294"/>
          </a:xfrm>
          <a:prstGeom prst="rect">
            <a:avLst/>
          </a:prstGeom>
        </p:spPr>
      </p:pic>
    </p:spTree>
    <p:extLst>
      <p:ext uri="{BB962C8B-B14F-4D97-AF65-F5344CB8AC3E}">
        <p14:creationId xmlns:p14="http://schemas.microsoft.com/office/powerpoint/2010/main" val="226115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C15F515-B310-4043-A966-D1B9ED5F5BD1}"/>
              </a:ext>
            </a:extLst>
          </p:cNvPr>
          <p:cNvSpPr/>
          <p:nvPr/>
        </p:nvSpPr>
        <p:spPr>
          <a:xfrm>
            <a:off x="343517" y="2040328"/>
            <a:ext cx="11524432" cy="3416320"/>
          </a:xfrm>
          <a:prstGeom prst="rect">
            <a:avLst/>
          </a:prstGeom>
        </p:spPr>
        <p:txBody>
          <a:bodyPr wrap="square">
            <a:spAutoFit/>
          </a:bodyPr>
          <a:lstStyle/>
          <a:p>
            <a:pPr marL="257175" indent="-257175">
              <a:buAutoNum type="arabicPeriod"/>
              <a:tabLst>
                <a:tab pos="542925" algn="l"/>
              </a:tabLst>
            </a:pPr>
            <a:r>
              <a:rPr lang="ja-JP" altLang="en-US" sz="2400" dirty="0"/>
              <a:t>　</a:t>
            </a:r>
            <a:r>
              <a:rPr lang="ja-JP" altLang="en-US" sz="2400" b="1" dirty="0"/>
              <a:t>空調システムの不具合検知・診断に</a:t>
            </a:r>
            <a:r>
              <a:rPr lang="en-US" altLang="ja-JP" sz="2400" b="1" dirty="0"/>
              <a:t>CNN</a:t>
            </a:r>
            <a:r>
              <a:rPr lang="ja-JP" altLang="en-US" sz="2400" b="1" dirty="0"/>
              <a:t>は適用可能である。</a:t>
            </a:r>
            <a:endParaRPr lang="en-US" altLang="zh-CN" sz="2400" b="1" dirty="0"/>
          </a:p>
          <a:p>
            <a:pPr marL="257175" indent="-257175">
              <a:buAutoNum type="arabicPeriod"/>
              <a:tabLst>
                <a:tab pos="542925" algn="l"/>
              </a:tabLst>
            </a:pPr>
            <a:r>
              <a:rPr lang="ja-JP" altLang="en-US" sz="2400" dirty="0"/>
              <a:t>　</a:t>
            </a:r>
            <a:r>
              <a:rPr lang="ja-JP" altLang="en-US" sz="2400" b="1" dirty="0"/>
              <a:t>転移学習</a:t>
            </a:r>
            <a:r>
              <a:rPr lang="ja-JP" altLang="en-US" sz="2400" dirty="0"/>
              <a:t>を応用すると、</a:t>
            </a:r>
            <a:r>
              <a:rPr lang="ja-JP" altLang="en-US" sz="2400" b="1" dirty="0"/>
              <a:t>標本が少ない場合</a:t>
            </a:r>
            <a:r>
              <a:rPr lang="ja-JP" altLang="en-US" sz="2400" dirty="0"/>
              <a:t>であっても</a:t>
            </a:r>
            <a:r>
              <a:rPr lang="ja-JP" altLang="en-US" sz="2400" b="1" dirty="0"/>
              <a:t>学習</a:t>
            </a:r>
            <a:r>
              <a:rPr lang="ja-JP" altLang="en-US" sz="2400" dirty="0"/>
              <a:t>が</a:t>
            </a:r>
            <a:r>
              <a:rPr lang="ja-JP" altLang="en-US" sz="2400" b="1" dirty="0"/>
              <a:t>可能</a:t>
            </a:r>
            <a:r>
              <a:rPr lang="ja-JP" altLang="en-US" sz="2400" dirty="0"/>
              <a:t>である。</a:t>
            </a:r>
            <a:endParaRPr lang="en-US" altLang="ja-JP" sz="2400" dirty="0"/>
          </a:p>
          <a:p>
            <a:pPr marL="257175" indent="-257175">
              <a:buAutoNum type="arabicPeriod"/>
              <a:tabLst>
                <a:tab pos="542925" algn="l"/>
              </a:tabLst>
            </a:pPr>
            <a:r>
              <a:rPr lang="ja-JP" altLang="en-US" sz="2400" dirty="0"/>
              <a:t>　</a:t>
            </a:r>
            <a:r>
              <a:rPr lang="ja-JP" altLang="en-US" sz="2400" b="1" dirty="0"/>
              <a:t>より多様な不具合データ</a:t>
            </a:r>
            <a:r>
              <a:rPr lang="ja-JP" altLang="en-US" sz="2400" dirty="0"/>
              <a:t>を</a:t>
            </a:r>
            <a:r>
              <a:rPr lang="ja-JP" altLang="en-US" sz="2400" b="1" dirty="0"/>
              <a:t>整備する</a:t>
            </a:r>
            <a:r>
              <a:rPr lang="ja-JP" altLang="en-US" sz="2400" dirty="0"/>
              <a:t>ことが求められる。</a:t>
            </a:r>
            <a:endParaRPr lang="en-US" altLang="ja-JP" sz="2400" dirty="0"/>
          </a:p>
          <a:p>
            <a:pPr>
              <a:tabLst>
                <a:tab pos="542925" algn="l"/>
              </a:tabLst>
            </a:pPr>
            <a:endParaRPr lang="en-US" altLang="ja-JP" sz="2400" dirty="0"/>
          </a:p>
          <a:p>
            <a:pPr marL="257175" indent="-257175">
              <a:buAutoNum type="arabicPeriod"/>
              <a:tabLst>
                <a:tab pos="542925" algn="l"/>
              </a:tabLst>
            </a:pPr>
            <a:endParaRPr lang="en-US" altLang="ja-JP" sz="2400" dirty="0"/>
          </a:p>
          <a:p>
            <a:pPr marL="257175" indent="-257175">
              <a:tabLst>
                <a:tab pos="542925" algn="l"/>
              </a:tabLst>
            </a:pPr>
            <a:r>
              <a:rPr lang="ja-JP" altLang="en-US" sz="2400" b="1" dirty="0"/>
              <a:t>今後の課題</a:t>
            </a:r>
            <a:endParaRPr lang="en-US" altLang="ja-JP" sz="2400" b="1" dirty="0"/>
          </a:p>
          <a:p>
            <a:pPr marL="257175" indent="-257175">
              <a:tabLst>
                <a:tab pos="542925" algn="l"/>
              </a:tabLst>
            </a:pPr>
            <a:endParaRPr lang="en-US" altLang="ja-JP" sz="2400" dirty="0"/>
          </a:p>
          <a:p>
            <a:pPr marL="257175" indent="-257175">
              <a:buAutoNum type="arabicPeriod"/>
              <a:tabLst>
                <a:tab pos="542925" algn="l"/>
              </a:tabLst>
            </a:pPr>
            <a:r>
              <a:rPr lang="ja-JP" altLang="en-US" sz="2400" dirty="0"/>
              <a:t>　</a:t>
            </a:r>
            <a:r>
              <a:rPr lang="ja-JP" altLang="en-US" sz="2400" b="1" dirty="0"/>
              <a:t>実システム</a:t>
            </a:r>
            <a:r>
              <a:rPr lang="ja-JP" altLang="en-US" sz="2400" dirty="0"/>
              <a:t>における</a:t>
            </a:r>
            <a:r>
              <a:rPr lang="ja-JP" altLang="en-US" sz="2400" b="1" dirty="0"/>
              <a:t>多様な不具合データを収集する。</a:t>
            </a:r>
            <a:endParaRPr lang="en-US" altLang="ja-JP" sz="2400" b="1" dirty="0"/>
          </a:p>
          <a:p>
            <a:pPr marL="257175" indent="-257175">
              <a:buAutoNum type="arabicPeriod"/>
              <a:tabLst>
                <a:tab pos="542925" algn="l"/>
              </a:tabLst>
            </a:pPr>
            <a:r>
              <a:rPr lang="ja-JP" altLang="en-US" sz="2400" dirty="0"/>
              <a:t>　</a:t>
            </a:r>
            <a:r>
              <a:rPr lang="ja-JP" altLang="en-US" sz="2400" b="1" dirty="0"/>
              <a:t>転移学習の応用</a:t>
            </a:r>
            <a:r>
              <a:rPr lang="ja-JP" altLang="en-US" sz="2400"/>
              <a:t>に基づいた不具合検知・診断の</a:t>
            </a:r>
            <a:r>
              <a:rPr lang="ja-JP" altLang="en-US" sz="2400" dirty="0"/>
              <a:t>発展が期待される。</a:t>
            </a:r>
            <a:endParaRPr lang="en-US" altLang="ja-JP" sz="2400" dirty="0"/>
          </a:p>
        </p:txBody>
      </p:sp>
      <p:sp>
        <p:nvSpPr>
          <p:cNvPr id="5" name="正方形/長方形 4">
            <a:extLst>
              <a:ext uri="{FF2B5EF4-FFF2-40B4-BE49-F238E27FC236}">
                <a16:creationId xmlns:a16="http://schemas.microsoft.com/office/drawing/2014/main" id="{2E2D2C55-25ED-454D-9109-EE26B1A19DF3}"/>
              </a:ext>
            </a:extLst>
          </p:cNvPr>
          <p:cNvSpPr/>
          <p:nvPr/>
        </p:nvSpPr>
        <p:spPr>
          <a:xfrm>
            <a:off x="343517" y="846966"/>
            <a:ext cx="184731" cy="461665"/>
          </a:xfrm>
          <a:prstGeom prst="rect">
            <a:avLst/>
          </a:prstGeom>
        </p:spPr>
        <p:txBody>
          <a:bodyPr wrap="none">
            <a:spAutoFit/>
          </a:bodyPr>
          <a:lstStyle/>
          <a:p>
            <a:endParaRPr lang="ja-JP" altLang="en-US" sz="2400" b="1"/>
          </a:p>
        </p:txBody>
      </p:sp>
      <p:sp>
        <p:nvSpPr>
          <p:cNvPr id="6" name="正方形/長方形 5">
            <a:extLst>
              <a:ext uri="{FF2B5EF4-FFF2-40B4-BE49-F238E27FC236}">
                <a16:creationId xmlns:a16="http://schemas.microsoft.com/office/drawing/2014/main" id="{D30F7A17-CD47-40A9-9D6E-41E0743D4843}"/>
              </a:ext>
            </a:extLst>
          </p:cNvPr>
          <p:cNvSpPr/>
          <p:nvPr/>
        </p:nvSpPr>
        <p:spPr>
          <a:xfrm>
            <a:off x="272332" y="979397"/>
            <a:ext cx="5823667" cy="461665"/>
          </a:xfrm>
          <a:prstGeom prst="rect">
            <a:avLst/>
          </a:prstGeom>
        </p:spPr>
        <p:txBody>
          <a:bodyPr wrap="square">
            <a:spAutoFit/>
          </a:bodyPr>
          <a:lstStyle/>
          <a:p>
            <a:r>
              <a:rPr lang="en-US" altLang="ja-JP" sz="2400" b="1"/>
              <a:t>6 </a:t>
            </a:r>
            <a:r>
              <a:rPr lang="ja-JP" altLang="en-US" sz="2400" b="1"/>
              <a:t>まとめ</a:t>
            </a:r>
          </a:p>
        </p:txBody>
      </p:sp>
    </p:spTree>
    <p:extLst>
      <p:ext uri="{BB962C8B-B14F-4D97-AF65-F5344CB8AC3E}">
        <p14:creationId xmlns:p14="http://schemas.microsoft.com/office/powerpoint/2010/main" val="999621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9E0C34-966F-4A4E-91EB-4AFA045D067C}"/>
              </a:ext>
            </a:extLst>
          </p:cNvPr>
          <p:cNvSpPr/>
          <p:nvPr/>
        </p:nvSpPr>
        <p:spPr>
          <a:xfrm>
            <a:off x="4157007" y="2828835"/>
            <a:ext cx="3877985" cy="1200329"/>
          </a:xfrm>
          <a:prstGeom prst="rect">
            <a:avLst/>
          </a:prstGeom>
        </p:spPr>
        <p:txBody>
          <a:bodyPr wrap="none">
            <a:spAutoFit/>
          </a:bodyPr>
          <a:lstStyle/>
          <a:p>
            <a:r>
              <a:rPr lang="ja-JP" altLang="en-US" sz="7200" b="1"/>
              <a:t>参考資料</a:t>
            </a:r>
          </a:p>
        </p:txBody>
      </p:sp>
    </p:spTree>
    <p:extLst>
      <p:ext uri="{BB962C8B-B14F-4D97-AF65-F5344CB8AC3E}">
        <p14:creationId xmlns:p14="http://schemas.microsoft.com/office/powerpoint/2010/main" val="856339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1291F20-98A8-439F-81E9-D452667136DE}"/>
              </a:ext>
            </a:extLst>
          </p:cNvPr>
          <p:cNvSpPr/>
          <p:nvPr/>
        </p:nvSpPr>
        <p:spPr>
          <a:xfrm>
            <a:off x="272333" y="979397"/>
            <a:ext cx="3121199" cy="461665"/>
          </a:xfrm>
          <a:prstGeom prst="rect">
            <a:avLst/>
          </a:prstGeom>
        </p:spPr>
        <p:txBody>
          <a:bodyPr wrap="square">
            <a:spAutoFit/>
          </a:bodyPr>
          <a:lstStyle/>
          <a:p>
            <a:r>
              <a:rPr lang="en-US" altLang="ja-JP" sz="2400" b="1" dirty="0"/>
              <a:t>1.1 </a:t>
            </a:r>
            <a:r>
              <a:rPr lang="ja-JP" altLang="en-US" sz="2400" b="1" dirty="0"/>
              <a:t>研究背景と目的</a:t>
            </a:r>
            <a:endParaRPr lang="en-US" altLang="zh-CN" sz="2400" b="1" dirty="0"/>
          </a:p>
        </p:txBody>
      </p:sp>
      <p:sp>
        <p:nvSpPr>
          <p:cNvPr id="3" name="正方形/長方形 2">
            <a:extLst>
              <a:ext uri="{FF2B5EF4-FFF2-40B4-BE49-F238E27FC236}">
                <a16:creationId xmlns:a16="http://schemas.microsoft.com/office/drawing/2014/main" id="{B505ADD9-21E1-477A-AAA3-14A142FB48A6}"/>
              </a:ext>
            </a:extLst>
          </p:cNvPr>
          <p:cNvSpPr/>
          <p:nvPr/>
        </p:nvSpPr>
        <p:spPr>
          <a:xfrm>
            <a:off x="522018" y="1705451"/>
            <a:ext cx="6798620" cy="3908762"/>
          </a:xfrm>
          <a:prstGeom prst="rect">
            <a:avLst/>
          </a:prstGeom>
        </p:spPr>
        <p:txBody>
          <a:bodyPr wrap="square">
            <a:spAutoFit/>
          </a:bodyPr>
          <a:lstStyle/>
          <a:p>
            <a:r>
              <a:rPr lang="ja-JP" altLang="en-US" sz="2400" b="1" dirty="0"/>
              <a:t>不具合と不具合検知・診断</a:t>
            </a:r>
            <a:endParaRPr lang="en-US" altLang="ja-JP" sz="2400" b="1" dirty="0"/>
          </a:p>
          <a:p>
            <a:r>
              <a:rPr lang="en-US" altLang="ja-JP" sz="2400" b="1" dirty="0"/>
              <a:t>Fault Detection and Diagnosis, FDD</a:t>
            </a:r>
          </a:p>
          <a:p>
            <a:pPr marL="285750" indent="-285750">
              <a:buFont typeface="Arial" panose="020B0604020202020204" pitchFamily="34" charset="0"/>
              <a:buChar char="•"/>
            </a:pPr>
            <a:endParaRPr lang="en-US" altLang="ja-JP" sz="2000" b="1" dirty="0"/>
          </a:p>
          <a:p>
            <a:pPr marL="285750" indent="-285750">
              <a:buFont typeface="Arial" panose="020B0604020202020204" pitchFamily="34" charset="0"/>
              <a:buChar char="•"/>
            </a:pPr>
            <a:r>
              <a:rPr lang="ja-JP" altLang="ja-JP" sz="2000" b="1" dirty="0"/>
              <a:t>不具合</a:t>
            </a:r>
            <a:r>
              <a:rPr lang="ja-JP" altLang="ja-JP" sz="2000" dirty="0"/>
              <a:t>とは、システムにおいて設計意図通りの性能を発揮できなくする</a:t>
            </a:r>
            <a:r>
              <a:rPr lang="ja-JP" altLang="ja-JP" sz="2000" b="1" dirty="0"/>
              <a:t>要因</a:t>
            </a:r>
            <a:r>
              <a:rPr lang="ja-JP" altLang="ja-JP" sz="2000" dirty="0"/>
              <a:t>と定義</a:t>
            </a:r>
            <a:r>
              <a:rPr lang="ja-JP" altLang="en-US" sz="2000" dirty="0"/>
              <a:t>される</a:t>
            </a:r>
            <a:r>
              <a:rPr lang="en-US" altLang="ja-JP" sz="2000" dirty="0"/>
              <a:t>*</a:t>
            </a:r>
            <a:r>
              <a:rPr lang="ja-JP" altLang="en-US" sz="2000" baseline="30000" dirty="0"/>
              <a:t> </a:t>
            </a:r>
            <a:r>
              <a:rPr lang="ja-JP" altLang="en-US" sz="2000" dirty="0"/>
              <a:t>。</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ja-JP" sz="2000" b="1" dirty="0"/>
              <a:t>どこで</a:t>
            </a:r>
            <a:r>
              <a:rPr lang="ja-JP" altLang="ja-JP" sz="2000" dirty="0"/>
              <a:t>、</a:t>
            </a:r>
            <a:r>
              <a:rPr lang="ja-JP" altLang="ja-JP" sz="2000" b="1" dirty="0"/>
              <a:t>どのような不具合</a:t>
            </a:r>
            <a:r>
              <a:rPr lang="ja-JP" altLang="ja-JP" sz="2000" dirty="0"/>
              <a:t>が生じているのか明</a:t>
            </a:r>
            <a:r>
              <a:rPr lang="ja-JP" altLang="en-US" sz="2000" dirty="0"/>
              <a:t>らかにする</a:t>
            </a:r>
            <a:r>
              <a:rPr lang="ja-JP" altLang="ja-JP" sz="2000" dirty="0"/>
              <a:t>ことを</a:t>
            </a:r>
            <a:r>
              <a:rPr lang="ja-JP" altLang="en-US" sz="2000" b="1" dirty="0"/>
              <a:t>不具合検知・診断</a:t>
            </a:r>
            <a:r>
              <a:rPr lang="ja-JP" altLang="en-US" sz="2000" dirty="0"/>
              <a:t>（</a:t>
            </a:r>
            <a:r>
              <a:rPr lang="en-US" altLang="ja-JP" sz="2000" dirty="0"/>
              <a:t>FDD</a:t>
            </a:r>
            <a:r>
              <a:rPr lang="ja-JP" altLang="en-US" sz="2000" dirty="0"/>
              <a:t>）</a:t>
            </a:r>
            <a:r>
              <a:rPr lang="ja-JP" altLang="ja-JP" sz="2000" dirty="0"/>
              <a:t>とした</a:t>
            </a:r>
            <a:r>
              <a:rPr lang="en-US" altLang="ja-JP" sz="2000" dirty="0"/>
              <a:t>*</a:t>
            </a:r>
            <a:r>
              <a:rPr lang="ja-JP" altLang="ja-JP" sz="2000" dirty="0"/>
              <a:t>。</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オフィスビルでは不具合によって</a:t>
            </a:r>
            <a:r>
              <a:rPr lang="en-US" altLang="ja-JP" sz="2000" dirty="0"/>
              <a:t>5%</a:t>
            </a:r>
            <a:r>
              <a:rPr lang="ja-JP" altLang="en-US" sz="2000" dirty="0"/>
              <a:t>から</a:t>
            </a:r>
            <a:r>
              <a:rPr lang="en-US" altLang="ja-JP" sz="2000" dirty="0"/>
              <a:t>30%</a:t>
            </a:r>
            <a:r>
              <a:rPr lang="ja-JP" altLang="en-US" sz="2000" dirty="0"/>
              <a:t>のエネルギーの無駄が生じていると言われているため</a:t>
            </a:r>
            <a:r>
              <a:rPr lang="en-US" altLang="ja-JP" sz="2000" dirty="0"/>
              <a:t>**</a:t>
            </a:r>
            <a:r>
              <a:rPr lang="ja-JP" altLang="en-US" sz="2000" dirty="0" err="1"/>
              <a:t>、</a:t>
            </a:r>
            <a:r>
              <a:rPr lang="en-US" altLang="ja-JP" sz="2000" dirty="0"/>
              <a:t>FDD</a:t>
            </a:r>
            <a:r>
              <a:rPr lang="ja-JP" altLang="en-US" sz="2000" dirty="0"/>
              <a:t>と適切な処理が重要である。</a:t>
            </a:r>
            <a:endParaRPr lang="en-US" altLang="ja-JP" sz="2000" dirty="0"/>
          </a:p>
        </p:txBody>
      </p:sp>
      <p:sp>
        <p:nvSpPr>
          <p:cNvPr id="45" name="正方形/長方形 44">
            <a:extLst>
              <a:ext uri="{FF2B5EF4-FFF2-40B4-BE49-F238E27FC236}">
                <a16:creationId xmlns:a16="http://schemas.microsoft.com/office/drawing/2014/main" id="{58ED80C2-3E98-4308-B5C5-417EBEDCCF94}"/>
              </a:ext>
            </a:extLst>
          </p:cNvPr>
          <p:cNvSpPr/>
          <p:nvPr/>
        </p:nvSpPr>
        <p:spPr>
          <a:xfrm>
            <a:off x="213331" y="5878603"/>
            <a:ext cx="11962506" cy="461665"/>
          </a:xfrm>
          <a:prstGeom prst="rect">
            <a:avLst/>
          </a:prstGeom>
        </p:spPr>
        <p:txBody>
          <a:bodyPr wrap="none">
            <a:spAutoFit/>
          </a:bodyPr>
          <a:lstStyle/>
          <a:p>
            <a:r>
              <a:rPr lang="en-US" altLang="ja-JP" baseline="30000" dirty="0">
                <a:latin typeface="Arial" panose="020B0604020202020204" pitchFamily="34" charset="0"/>
                <a:cs typeface="Arial" panose="020B0604020202020204" pitchFamily="34" charset="0"/>
              </a:rPr>
              <a:t>*</a:t>
            </a:r>
            <a:r>
              <a:rPr lang="ja-JP" altLang="en-US" baseline="30000" dirty="0">
                <a:latin typeface="Arial" panose="020B0604020202020204" pitchFamily="34" charset="0"/>
                <a:cs typeface="Arial" panose="020B0604020202020204" pitchFamily="34" charset="0"/>
              </a:rPr>
              <a:t>　</a:t>
            </a:r>
            <a:r>
              <a:rPr lang="en-US" altLang="ja-JP" baseline="30000" dirty="0">
                <a:latin typeface="Arial" panose="020B0604020202020204" pitchFamily="34" charset="0"/>
                <a:cs typeface="Arial" panose="020B0604020202020204" pitchFamily="34" charset="0"/>
              </a:rPr>
              <a:t>IEA Annex25: Final Report Vol 1, Building Optimization and Fault Diagnosis Source Book, p.22, August, 1996.</a:t>
            </a:r>
          </a:p>
          <a:p>
            <a:r>
              <a:rPr lang="en-US" altLang="ja-JP" baseline="30000" dirty="0">
                <a:latin typeface="Arial" panose="020B0604020202020204" pitchFamily="34" charset="0"/>
                <a:cs typeface="Arial" panose="020B0604020202020204" pitchFamily="34" charset="0"/>
              </a:rPr>
              <a:t>**</a:t>
            </a:r>
            <a:r>
              <a:rPr lang="ja-JP" altLang="en-US" baseline="30000" dirty="0">
                <a:latin typeface="Arial" panose="020B0604020202020204" pitchFamily="34" charset="0"/>
                <a:cs typeface="Arial" panose="020B0604020202020204" pitchFamily="34" charset="0"/>
              </a:rPr>
              <a:t>　</a:t>
            </a:r>
            <a:r>
              <a:rPr lang="en-US" altLang="ja-JP" baseline="30000" dirty="0">
                <a:latin typeface="Arial" panose="020B0604020202020204" pitchFamily="34" charset="0"/>
                <a:cs typeface="Arial" panose="020B0604020202020204" pitchFamily="34" charset="0"/>
              </a:rPr>
              <a:t>J. </a:t>
            </a:r>
            <a:r>
              <a:rPr lang="en-US" altLang="ja-JP" baseline="30000" dirty="0" err="1">
                <a:latin typeface="Arial" panose="020B0604020202020204" pitchFamily="34" charset="0"/>
                <a:cs typeface="Arial" panose="020B0604020202020204" pitchFamily="34" charset="0"/>
              </a:rPr>
              <a:t>Granderson</a:t>
            </a:r>
            <a:r>
              <a:rPr lang="en-US" altLang="ja-JP" baseline="30000" dirty="0">
                <a:latin typeface="Arial" panose="020B0604020202020204" pitchFamily="34" charset="0"/>
                <a:cs typeface="Arial" panose="020B0604020202020204" pitchFamily="34" charset="0"/>
              </a:rPr>
              <a:t> et.al., Characterization and Survey of Automated Fault Detection and Diagnostic Tools, Lawrence Berkeley National Laboratory LBNL-2001075, p.1, 2017. </a:t>
            </a:r>
          </a:p>
        </p:txBody>
      </p:sp>
      <p:sp>
        <p:nvSpPr>
          <p:cNvPr id="5" name="矩形 4">
            <a:extLst>
              <a:ext uri="{FF2B5EF4-FFF2-40B4-BE49-F238E27FC236}">
                <a16:creationId xmlns:a16="http://schemas.microsoft.com/office/drawing/2014/main" id="{FA14EE5A-B2B2-46A9-A73E-C2283D8E294F}"/>
              </a:ext>
            </a:extLst>
          </p:cNvPr>
          <p:cNvSpPr/>
          <p:nvPr/>
        </p:nvSpPr>
        <p:spPr>
          <a:xfrm>
            <a:off x="7111093" y="2470802"/>
            <a:ext cx="5457371" cy="2585323"/>
          </a:xfrm>
          <a:prstGeom prst="rect">
            <a:avLst/>
          </a:prstGeom>
        </p:spPr>
        <p:txBody>
          <a:bodyPr wrap="square">
            <a:spAutoFit/>
          </a:bodyPr>
          <a:lstStyle/>
          <a:p>
            <a:pPr lvl="1"/>
            <a:r>
              <a:rPr lang="ja-JP" altLang="ja-JP" b="1" dirty="0"/>
              <a:t>不具合</a:t>
            </a:r>
            <a:r>
              <a:rPr lang="ja-JP" altLang="en-US" b="1" dirty="0"/>
              <a:t>の例</a:t>
            </a:r>
            <a:endParaRPr lang="en-US" altLang="ja-JP" b="1" dirty="0"/>
          </a:p>
          <a:p>
            <a:pPr lvl="1"/>
            <a:endParaRPr lang="en-US" altLang="ja-JP" dirty="0"/>
          </a:p>
          <a:p>
            <a:pPr marL="742950" lvl="1" indent="-285750">
              <a:buFont typeface="Arial" panose="020B0604020202020204" pitchFamily="34" charset="0"/>
              <a:buChar char="•"/>
            </a:pPr>
            <a:r>
              <a:rPr lang="ja-JP" altLang="en-US" dirty="0"/>
              <a:t>制御上の設定値の未チューニング</a:t>
            </a:r>
            <a:endParaRPr lang="en-US" altLang="ja-JP" dirty="0"/>
          </a:p>
          <a:p>
            <a:pPr marL="742950" lvl="1" indent="-285750">
              <a:buFont typeface="Arial" panose="020B0604020202020204" pitchFamily="34" charset="0"/>
              <a:buChar char="•"/>
            </a:pPr>
            <a:r>
              <a:rPr lang="ja-JP" altLang="en-US" dirty="0"/>
              <a:t>センサ誤差</a:t>
            </a:r>
            <a:endParaRPr lang="en-US" altLang="ja-JP" dirty="0"/>
          </a:p>
          <a:p>
            <a:pPr marL="742950" lvl="1" indent="-285750">
              <a:buFont typeface="Arial" panose="020B0604020202020204" pitchFamily="34" charset="0"/>
              <a:buChar char="•"/>
            </a:pPr>
            <a:r>
              <a:rPr lang="ja-JP" altLang="en-US" dirty="0"/>
              <a:t>センサの施工不良（配管に接触など）</a:t>
            </a:r>
            <a:endParaRPr lang="en-US" altLang="ja-JP" dirty="0"/>
          </a:p>
          <a:p>
            <a:pPr marL="742950" lvl="1" indent="-285750">
              <a:buFont typeface="Arial" panose="020B0604020202020204" pitchFamily="34" charset="0"/>
              <a:buChar char="•"/>
            </a:pPr>
            <a:r>
              <a:rPr lang="ja-JP" altLang="en-US" dirty="0"/>
              <a:t>熱交換部の汚れ等による機器性能低下</a:t>
            </a:r>
            <a:endParaRPr lang="en-US" altLang="ja-JP" dirty="0"/>
          </a:p>
          <a:p>
            <a:pPr marL="742950" lvl="1" indent="-285750">
              <a:buFont typeface="Arial" panose="020B0604020202020204" pitchFamily="34" charset="0"/>
              <a:buChar char="•"/>
            </a:pPr>
            <a:r>
              <a:rPr lang="ja-JP" altLang="en-US" dirty="0"/>
              <a:t>制御ロジックの不適</a:t>
            </a:r>
            <a:endParaRPr lang="en-US" altLang="ja-JP" dirty="0"/>
          </a:p>
          <a:p>
            <a:pPr marL="742950" lvl="1" indent="-285750">
              <a:buFont typeface="Arial" panose="020B0604020202020204" pitchFamily="34" charset="0"/>
              <a:buChar char="•"/>
            </a:pPr>
            <a:r>
              <a:rPr lang="ja-JP" altLang="en-US" dirty="0"/>
              <a:t>性能の発揮を妨げているもの</a:t>
            </a:r>
            <a:endParaRPr lang="en-US" altLang="ja-JP" dirty="0"/>
          </a:p>
          <a:p>
            <a:pPr marL="742950" lvl="1" indent="-285750">
              <a:buFont typeface="Arial" panose="020B0604020202020204" pitchFamily="34" charset="0"/>
              <a:buChar char="•"/>
            </a:pPr>
            <a:r>
              <a:rPr lang="en-US" altLang="ja-JP" dirty="0"/>
              <a:t>…</a:t>
            </a:r>
          </a:p>
        </p:txBody>
      </p:sp>
      <p:cxnSp>
        <p:nvCxnSpPr>
          <p:cNvPr id="7" name="直接连接符 6">
            <a:extLst>
              <a:ext uri="{FF2B5EF4-FFF2-40B4-BE49-F238E27FC236}">
                <a16:creationId xmlns:a16="http://schemas.microsoft.com/office/drawing/2014/main" id="{0004FAAB-0ABA-470F-BBCC-EB6C60C8F917}"/>
              </a:ext>
            </a:extLst>
          </p:cNvPr>
          <p:cNvCxnSpPr/>
          <p:nvPr/>
        </p:nvCxnSpPr>
        <p:spPr>
          <a:xfrm>
            <a:off x="7356924" y="2122734"/>
            <a:ext cx="0" cy="30044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756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a:extLst>
              <a:ext uri="{FF2B5EF4-FFF2-40B4-BE49-F238E27FC236}">
                <a16:creationId xmlns:a16="http://schemas.microsoft.com/office/drawing/2014/main" id="{3BB747BE-107E-4C1D-AA98-F953DF239F8E}"/>
              </a:ext>
            </a:extLst>
          </p:cNvPr>
          <p:cNvPicPr/>
          <p:nvPr/>
        </p:nvPicPr>
        <p:blipFill>
          <a:blip r:embed="rId3">
            <a:biLevel thresh="75000"/>
          </a:blip>
          <a:stretch>
            <a:fillRect/>
          </a:stretch>
        </p:blipFill>
        <p:spPr>
          <a:xfrm>
            <a:off x="392429" y="1439201"/>
            <a:ext cx="6338747" cy="2220251"/>
          </a:xfrm>
          <a:prstGeom prst="rect">
            <a:avLst/>
          </a:prstGeom>
        </p:spPr>
      </p:pic>
      <p:grpSp>
        <p:nvGrpSpPr>
          <p:cNvPr id="46" name="グループ化 45">
            <a:extLst>
              <a:ext uri="{FF2B5EF4-FFF2-40B4-BE49-F238E27FC236}">
                <a16:creationId xmlns:a16="http://schemas.microsoft.com/office/drawing/2014/main" id="{E3C4C2FA-92BD-4F80-840D-B990AC6671FD}"/>
              </a:ext>
            </a:extLst>
          </p:cNvPr>
          <p:cNvGrpSpPr/>
          <p:nvPr/>
        </p:nvGrpSpPr>
        <p:grpSpPr>
          <a:xfrm>
            <a:off x="4344251" y="3330894"/>
            <a:ext cx="7644826" cy="2658524"/>
            <a:chOff x="1672174" y="852947"/>
            <a:chExt cx="7123586" cy="2477260"/>
          </a:xfrm>
        </p:grpSpPr>
        <p:sp>
          <p:nvSpPr>
            <p:cNvPr id="47" name="正方形/長方形 46">
              <a:extLst>
                <a:ext uri="{FF2B5EF4-FFF2-40B4-BE49-F238E27FC236}">
                  <a16:creationId xmlns:a16="http://schemas.microsoft.com/office/drawing/2014/main" id="{C0732F21-45FB-4C02-85D0-9FFDF1AC6590}"/>
                </a:ext>
              </a:extLst>
            </p:cNvPr>
            <p:cNvSpPr/>
            <p:nvPr/>
          </p:nvSpPr>
          <p:spPr>
            <a:xfrm>
              <a:off x="2441794" y="1854073"/>
              <a:ext cx="642035"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Tset</a:t>
              </a:r>
              <a:endParaRPr lang="ja-JP" altLang="en-US"/>
            </a:p>
          </p:txBody>
        </p:sp>
        <p:cxnSp>
          <p:nvCxnSpPr>
            <p:cNvPr id="48" name="直線矢印コネクタ 47">
              <a:extLst>
                <a:ext uri="{FF2B5EF4-FFF2-40B4-BE49-F238E27FC236}">
                  <a16:creationId xmlns:a16="http://schemas.microsoft.com/office/drawing/2014/main" id="{AB2DAA9D-5D5A-4198-BCDC-C36EE541F09E}"/>
                </a:ext>
              </a:extLst>
            </p:cNvPr>
            <p:cNvCxnSpPr>
              <a:cxnSpLocks/>
              <a:stCxn id="47" idx="3"/>
              <a:endCxn id="49" idx="2"/>
            </p:cNvCxnSpPr>
            <p:nvPr/>
          </p:nvCxnSpPr>
          <p:spPr>
            <a:xfrm>
              <a:off x="3083829" y="2038739"/>
              <a:ext cx="576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3D515366-B037-437D-84B4-8E92492C4E2C}"/>
                </a:ext>
              </a:extLst>
            </p:cNvPr>
            <p:cNvSpPr/>
            <p:nvPr/>
          </p:nvSpPr>
          <p:spPr>
            <a:xfrm>
              <a:off x="3660457" y="1804739"/>
              <a:ext cx="468000" cy="468000"/>
            </a:xfrm>
            <a:prstGeom prst="ellipse">
              <a:avLst/>
            </a:prstGeom>
            <a:ln w="19050">
              <a:solidFill>
                <a:schemeClr val="tx1"/>
              </a:solidFill>
            </a:ln>
          </p:spPr>
          <p:txBody>
            <a:bodyPr wrap="square">
              <a:spAutoFit/>
            </a:bodyPr>
            <a:lstStyle/>
            <a:p>
              <a:endParaRPr lang="ja-JP" altLang="en-US"/>
            </a:p>
          </p:txBody>
        </p:sp>
        <p:sp>
          <p:nvSpPr>
            <p:cNvPr id="50" name="正方形/長方形 49">
              <a:extLst>
                <a:ext uri="{FF2B5EF4-FFF2-40B4-BE49-F238E27FC236}">
                  <a16:creationId xmlns:a16="http://schemas.microsoft.com/office/drawing/2014/main" id="{B82F7435-4D2F-4BEC-A053-7AB6B5E508D4}"/>
                </a:ext>
              </a:extLst>
            </p:cNvPr>
            <p:cNvSpPr/>
            <p:nvPr/>
          </p:nvSpPr>
          <p:spPr>
            <a:xfrm>
              <a:off x="4497871" y="1854073"/>
              <a:ext cx="569387"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PID</a:t>
              </a:r>
              <a:endParaRPr lang="ja-JP" altLang="en-US"/>
            </a:p>
          </p:txBody>
        </p:sp>
        <p:cxnSp>
          <p:nvCxnSpPr>
            <p:cNvPr id="51" name="直線矢印コネクタ 50">
              <a:extLst>
                <a:ext uri="{FF2B5EF4-FFF2-40B4-BE49-F238E27FC236}">
                  <a16:creationId xmlns:a16="http://schemas.microsoft.com/office/drawing/2014/main" id="{B9D956EF-598C-4D0B-8965-061B8A7004B3}"/>
                </a:ext>
              </a:extLst>
            </p:cNvPr>
            <p:cNvCxnSpPr>
              <a:cxnSpLocks/>
              <a:stCxn id="49" idx="6"/>
              <a:endCxn id="50" idx="1"/>
            </p:cNvCxnSpPr>
            <p:nvPr/>
          </p:nvCxnSpPr>
          <p:spPr>
            <a:xfrm>
              <a:off x="4128457" y="2038739"/>
              <a:ext cx="3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E7F84AA7-0BCD-4D86-A561-01078C83D23A}"/>
                </a:ext>
              </a:extLst>
            </p:cNvPr>
            <p:cNvCxnSpPr>
              <a:cxnSpLocks/>
              <a:stCxn id="50" idx="3"/>
              <a:endCxn id="53" idx="1"/>
            </p:cNvCxnSpPr>
            <p:nvPr/>
          </p:nvCxnSpPr>
          <p:spPr>
            <a:xfrm>
              <a:off x="5067258" y="2038739"/>
              <a:ext cx="5031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3F83524F-2811-4462-BBD2-AD67DCEDF6AE}"/>
                </a:ext>
              </a:extLst>
            </p:cNvPr>
            <p:cNvSpPr/>
            <p:nvPr/>
          </p:nvSpPr>
          <p:spPr>
            <a:xfrm>
              <a:off x="5570390" y="1854073"/>
              <a:ext cx="1043876"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Damper</a:t>
              </a:r>
              <a:endParaRPr lang="ja-JP" altLang="en-US"/>
            </a:p>
          </p:txBody>
        </p:sp>
        <p:cxnSp>
          <p:nvCxnSpPr>
            <p:cNvPr id="54" name="直線矢印コネクタ 53">
              <a:extLst>
                <a:ext uri="{FF2B5EF4-FFF2-40B4-BE49-F238E27FC236}">
                  <a16:creationId xmlns:a16="http://schemas.microsoft.com/office/drawing/2014/main" id="{15945A3C-F98D-431A-9CC7-5ECA0B98FFAB}"/>
                </a:ext>
              </a:extLst>
            </p:cNvPr>
            <p:cNvCxnSpPr>
              <a:cxnSpLocks/>
              <a:stCxn id="53" idx="3"/>
              <a:endCxn id="55" idx="1"/>
            </p:cNvCxnSpPr>
            <p:nvPr/>
          </p:nvCxnSpPr>
          <p:spPr>
            <a:xfrm>
              <a:off x="6614266" y="2038739"/>
              <a:ext cx="595704" cy="2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647B5064-22F8-44F9-9C1D-859B61FB6C99}"/>
                </a:ext>
              </a:extLst>
            </p:cNvPr>
            <p:cNvSpPr/>
            <p:nvPr/>
          </p:nvSpPr>
          <p:spPr>
            <a:xfrm>
              <a:off x="7209970" y="1856792"/>
              <a:ext cx="364202"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G</a:t>
              </a:r>
              <a:endParaRPr lang="ja-JP" altLang="en-US"/>
            </a:p>
          </p:txBody>
        </p:sp>
        <p:sp>
          <p:nvSpPr>
            <p:cNvPr id="56" name="正方形/長方形 55">
              <a:extLst>
                <a:ext uri="{FF2B5EF4-FFF2-40B4-BE49-F238E27FC236}">
                  <a16:creationId xmlns:a16="http://schemas.microsoft.com/office/drawing/2014/main" id="{087AC14A-1636-42BE-B9B6-1A6EC8B87D04}"/>
                </a:ext>
              </a:extLst>
            </p:cNvPr>
            <p:cNvSpPr/>
            <p:nvPr/>
          </p:nvSpPr>
          <p:spPr>
            <a:xfrm>
              <a:off x="7928116" y="1854073"/>
              <a:ext cx="325730"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T</a:t>
              </a:r>
              <a:endParaRPr lang="ja-JP" altLang="en-US"/>
            </a:p>
          </p:txBody>
        </p:sp>
        <p:cxnSp>
          <p:nvCxnSpPr>
            <p:cNvPr id="57" name="直線矢印コネクタ 56">
              <a:extLst>
                <a:ext uri="{FF2B5EF4-FFF2-40B4-BE49-F238E27FC236}">
                  <a16:creationId xmlns:a16="http://schemas.microsoft.com/office/drawing/2014/main" id="{E614AA4A-2810-47C7-8A37-91317F38EC8E}"/>
                </a:ext>
              </a:extLst>
            </p:cNvPr>
            <p:cNvCxnSpPr>
              <a:cxnSpLocks/>
              <a:stCxn id="55" idx="3"/>
              <a:endCxn id="56" idx="1"/>
            </p:cNvCxnSpPr>
            <p:nvPr/>
          </p:nvCxnSpPr>
          <p:spPr>
            <a:xfrm flipV="1">
              <a:off x="7574172" y="2038739"/>
              <a:ext cx="353944" cy="2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670E75A-91BE-4697-A62B-AD3DA38998E2}"/>
                </a:ext>
              </a:extLst>
            </p:cNvPr>
            <p:cNvCxnSpPr>
              <a:cxnSpLocks/>
              <a:stCxn id="56" idx="3"/>
            </p:cNvCxnSpPr>
            <p:nvPr/>
          </p:nvCxnSpPr>
          <p:spPr>
            <a:xfrm>
              <a:off x="8253846" y="2038739"/>
              <a:ext cx="516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コネクタ: カギ線 58">
              <a:extLst>
                <a:ext uri="{FF2B5EF4-FFF2-40B4-BE49-F238E27FC236}">
                  <a16:creationId xmlns:a16="http://schemas.microsoft.com/office/drawing/2014/main" id="{FC62BB18-BDB5-4A2B-A109-CF0748E5809C}"/>
                </a:ext>
              </a:extLst>
            </p:cNvPr>
            <p:cNvCxnSpPr>
              <a:stCxn id="56" idx="0"/>
              <a:endCxn id="49" idx="0"/>
            </p:cNvCxnSpPr>
            <p:nvPr/>
          </p:nvCxnSpPr>
          <p:spPr>
            <a:xfrm rot="16200000" flipV="1">
              <a:off x="5968052" y="-268856"/>
              <a:ext cx="49334" cy="4196524"/>
            </a:xfrm>
            <a:prstGeom prst="bentConnector3">
              <a:avLst>
                <a:gd name="adj1" fmla="val 5633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A78F9257-D7BF-4E0E-ADA7-A9A1AC0EA5BD}"/>
                </a:ext>
              </a:extLst>
            </p:cNvPr>
            <p:cNvSpPr/>
            <p:nvPr/>
          </p:nvSpPr>
          <p:spPr>
            <a:xfrm>
              <a:off x="1672174" y="2911540"/>
              <a:ext cx="671979"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Pset</a:t>
              </a:r>
              <a:endParaRPr lang="ja-JP" altLang="en-US"/>
            </a:p>
          </p:txBody>
        </p:sp>
        <p:cxnSp>
          <p:nvCxnSpPr>
            <p:cNvPr id="61" name="直線矢印コネクタ 60">
              <a:extLst>
                <a:ext uri="{FF2B5EF4-FFF2-40B4-BE49-F238E27FC236}">
                  <a16:creationId xmlns:a16="http://schemas.microsoft.com/office/drawing/2014/main" id="{869D15A0-2DC0-4D44-9755-89A4D559B1DC}"/>
                </a:ext>
              </a:extLst>
            </p:cNvPr>
            <p:cNvCxnSpPr>
              <a:cxnSpLocks/>
              <a:stCxn id="60" idx="3"/>
              <a:endCxn id="62" idx="2"/>
            </p:cNvCxnSpPr>
            <p:nvPr/>
          </p:nvCxnSpPr>
          <p:spPr>
            <a:xfrm>
              <a:off x="2344153" y="3096206"/>
              <a:ext cx="546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楕円 61">
              <a:extLst>
                <a:ext uri="{FF2B5EF4-FFF2-40B4-BE49-F238E27FC236}">
                  <a16:creationId xmlns:a16="http://schemas.microsoft.com/office/drawing/2014/main" id="{14F9F28B-5B82-4232-9C3D-5845B844CD4C}"/>
                </a:ext>
              </a:extLst>
            </p:cNvPr>
            <p:cNvSpPr/>
            <p:nvPr/>
          </p:nvSpPr>
          <p:spPr>
            <a:xfrm>
              <a:off x="2890837" y="2862206"/>
              <a:ext cx="468000" cy="468000"/>
            </a:xfrm>
            <a:prstGeom prst="ellipse">
              <a:avLst/>
            </a:prstGeom>
            <a:ln w="19050">
              <a:solidFill>
                <a:schemeClr val="tx1"/>
              </a:solidFill>
            </a:ln>
          </p:spPr>
          <p:txBody>
            <a:bodyPr wrap="square">
              <a:spAutoFit/>
            </a:bodyPr>
            <a:lstStyle/>
            <a:p>
              <a:endParaRPr lang="ja-JP" altLang="en-US"/>
            </a:p>
          </p:txBody>
        </p:sp>
        <p:sp>
          <p:nvSpPr>
            <p:cNvPr id="63" name="正方形/長方形 62">
              <a:extLst>
                <a:ext uri="{FF2B5EF4-FFF2-40B4-BE49-F238E27FC236}">
                  <a16:creationId xmlns:a16="http://schemas.microsoft.com/office/drawing/2014/main" id="{B079F36E-83EB-4C31-8A3F-E9939D07C7AE}"/>
                </a:ext>
              </a:extLst>
            </p:cNvPr>
            <p:cNvSpPr/>
            <p:nvPr/>
          </p:nvSpPr>
          <p:spPr>
            <a:xfrm>
              <a:off x="3728251" y="2911540"/>
              <a:ext cx="569387"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PID</a:t>
              </a:r>
              <a:endParaRPr lang="ja-JP" altLang="en-US"/>
            </a:p>
          </p:txBody>
        </p:sp>
        <p:cxnSp>
          <p:nvCxnSpPr>
            <p:cNvPr id="64" name="直線矢印コネクタ 63">
              <a:extLst>
                <a:ext uri="{FF2B5EF4-FFF2-40B4-BE49-F238E27FC236}">
                  <a16:creationId xmlns:a16="http://schemas.microsoft.com/office/drawing/2014/main" id="{497CF882-93B7-40A2-AD23-EEC50C28554F}"/>
                </a:ext>
              </a:extLst>
            </p:cNvPr>
            <p:cNvCxnSpPr>
              <a:cxnSpLocks/>
              <a:stCxn id="62" idx="6"/>
              <a:endCxn id="63" idx="1"/>
            </p:cNvCxnSpPr>
            <p:nvPr/>
          </p:nvCxnSpPr>
          <p:spPr>
            <a:xfrm>
              <a:off x="3358837" y="3096206"/>
              <a:ext cx="3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D75911B2-652A-43C6-9132-D46FB1B85AB3}"/>
                </a:ext>
              </a:extLst>
            </p:cNvPr>
            <p:cNvCxnSpPr>
              <a:cxnSpLocks/>
              <a:stCxn id="63" idx="3"/>
              <a:endCxn id="66" idx="1"/>
            </p:cNvCxnSpPr>
            <p:nvPr/>
          </p:nvCxnSpPr>
          <p:spPr>
            <a:xfrm>
              <a:off x="4297638" y="3096206"/>
              <a:ext cx="5067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5953AD29-7436-49E8-B127-7B45750DCFA3}"/>
                </a:ext>
              </a:extLst>
            </p:cNvPr>
            <p:cNvSpPr/>
            <p:nvPr/>
          </p:nvSpPr>
          <p:spPr>
            <a:xfrm>
              <a:off x="4804382" y="2911540"/>
              <a:ext cx="569387"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INV</a:t>
              </a:r>
              <a:endParaRPr lang="ja-JP" altLang="en-US"/>
            </a:p>
          </p:txBody>
        </p:sp>
        <p:cxnSp>
          <p:nvCxnSpPr>
            <p:cNvPr id="67" name="直線矢印コネクタ 66">
              <a:extLst>
                <a:ext uri="{FF2B5EF4-FFF2-40B4-BE49-F238E27FC236}">
                  <a16:creationId xmlns:a16="http://schemas.microsoft.com/office/drawing/2014/main" id="{1D348F7E-B0D0-4A0C-816B-16EB9E8883E7}"/>
                </a:ext>
              </a:extLst>
            </p:cNvPr>
            <p:cNvCxnSpPr>
              <a:cxnSpLocks/>
              <a:stCxn id="66" idx="3"/>
              <a:endCxn id="68" idx="1"/>
            </p:cNvCxnSpPr>
            <p:nvPr/>
          </p:nvCxnSpPr>
          <p:spPr>
            <a:xfrm>
              <a:off x="5373769" y="3096206"/>
              <a:ext cx="5501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2F2F2480-E1E8-438B-AE84-676ADEF763EB}"/>
                </a:ext>
              </a:extLst>
            </p:cNvPr>
            <p:cNvSpPr/>
            <p:nvPr/>
          </p:nvSpPr>
          <p:spPr>
            <a:xfrm>
              <a:off x="5923923" y="2911540"/>
              <a:ext cx="338554" cy="369332"/>
            </a:xfrm>
            <a:prstGeom prst="rect">
              <a:avLst/>
            </a:prstGeom>
            <a:ln w="19050">
              <a:solidFill>
                <a:schemeClr val="tx1"/>
              </a:solidFill>
            </a:ln>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P</a:t>
              </a:r>
              <a:endParaRPr lang="ja-JP" altLang="en-US"/>
            </a:p>
          </p:txBody>
        </p:sp>
        <p:cxnSp>
          <p:nvCxnSpPr>
            <p:cNvPr id="69" name="コネクタ: カギ線 68">
              <a:extLst>
                <a:ext uri="{FF2B5EF4-FFF2-40B4-BE49-F238E27FC236}">
                  <a16:creationId xmlns:a16="http://schemas.microsoft.com/office/drawing/2014/main" id="{E46D7505-3AFF-4CFE-88D0-3ED4F3CDE4D4}"/>
                </a:ext>
              </a:extLst>
            </p:cNvPr>
            <p:cNvCxnSpPr>
              <a:cxnSpLocks/>
              <a:stCxn id="68" idx="2"/>
              <a:endCxn id="62" idx="4"/>
            </p:cNvCxnSpPr>
            <p:nvPr/>
          </p:nvCxnSpPr>
          <p:spPr>
            <a:xfrm rot="5400000">
              <a:off x="4584352" y="1821358"/>
              <a:ext cx="49334" cy="2968363"/>
            </a:xfrm>
            <a:prstGeom prst="bentConnector3">
              <a:avLst>
                <a:gd name="adj1" fmla="val 5633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03646BA-DC48-4223-82E6-57A6FFE80931}"/>
                </a:ext>
              </a:extLst>
            </p:cNvPr>
            <p:cNvCxnSpPr>
              <a:cxnSpLocks/>
              <a:stCxn id="53" idx="2"/>
              <a:endCxn id="68" idx="0"/>
            </p:cNvCxnSpPr>
            <p:nvPr/>
          </p:nvCxnSpPr>
          <p:spPr>
            <a:xfrm>
              <a:off x="6092328" y="2223405"/>
              <a:ext cx="872" cy="68813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D6FD09AE-4C17-4490-9DB0-CFF545D8BF58}"/>
                </a:ext>
              </a:extLst>
            </p:cNvPr>
            <p:cNvSpPr/>
            <p:nvPr/>
          </p:nvSpPr>
          <p:spPr>
            <a:xfrm>
              <a:off x="3349943" y="2801473"/>
              <a:ext cx="312906" cy="369332"/>
            </a:xfrm>
            <a:prstGeom prst="rect">
              <a:avLst/>
            </a:prstGeom>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e</a:t>
              </a:r>
              <a:endParaRPr lang="ja-JP" altLang="en-US"/>
            </a:p>
          </p:txBody>
        </p:sp>
        <p:sp>
          <p:nvSpPr>
            <p:cNvPr id="72" name="正方形/長方形 71">
              <a:extLst>
                <a:ext uri="{FF2B5EF4-FFF2-40B4-BE49-F238E27FC236}">
                  <a16:creationId xmlns:a16="http://schemas.microsoft.com/office/drawing/2014/main" id="{53903B75-3327-4C15-934A-C1F6A3353443}"/>
                </a:ext>
              </a:extLst>
            </p:cNvPr>
            <p:cNvSpPr/>
            <p:nvPr/>
          </p:nvSpPr>
          <p:spPr>
            <a:xfrm>
              <a:off x="4119563" y="1973078"/>
              <a:ext cx="312906" cy="369332"/>
            </a:xfrm>
            <a:prstGeom prst="rect">
              <a:avLst/>
            </a:prstGeom>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e</a:t>
              </a:r>
              <a:endParaRPr lang="ja-JP" altLang="en-US"/>
            </a:p>
          </p:txBody>
        </p:sp>
        <p:sp>
          <p:nvSpPr>
            <p:cNvPr id="73" name="正方形/長方形 72">
              <a:extLst>
                <a:ext uri="{FF2B5EF4-FFF2-40B4-BE49-F238E27FC236}">
                  <a16:creationId xmlns:a16="http://schemas.microsoft.com/office/drawing/2014/main" id="{DA0D7E92-141A-4A8F-847D-2A828EB38157}"/>
                </a:ext>
              </a:extLst>
            </p:cNvPr>
            <p:cNvSpPr/>
            <p:nvPr/>
          </p:nvSpPr>
          <p:spPr>
            <a:xfrm>
              <a:off x="5716174" y="2204698"/>
              <a:ext cx="415498" cy="369332"/>
            </a:xfrm>
            <a:prstGeom prst="rect">
              <a:avLst/>
            </a:prstGeom>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Di</a:t>
              </a:r>
              <a:endParaRPr lang="ja-JP" altLang="en-US"/>
            </a:p>
          </p:txBody>
        </p:sp>
        <p:sp>
          <p:nvSpPr>
            <p:cNvPr id="74" name="正方形/長方形 73">
              <a:extLst>
                <a:ext uri="{FF2B5EF4-FFF2-40B4-BE49-F238E27FC236}">
                  <a16:creationId xmlns:a16="http://schemas.microsoft.com/office/drawing/2014/main" id="{8B17EDC4-C912-4D94-8F1D-A77D6E9AE637}"/>
                </a:ext>
              </a:extLst>
            </p:cNvPr>
            <p:cNvSpPr/>
            <p:nvPr/>
          </p:nvSpPr>
          <p:spPr>
            <a:xfrm>
              <a:off x="6451484" y="852947"/>
              <a:ext cx="1915909" cy="369332"/>
            </a:xfrm>
            <a:prstGeom prst="rect">
              <a:avLst/>
            </a:prstGeom>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Di(other rooms)</a:t>
              </a:r>
              <a:endParaRPr lang="ja-JP" altLang="en-US"/>
            </a:p>
          </p:txBody>
        </p:sp>
        <p:sp>
          <p:nvSpPr>
            <p:cNvPr id="75" name="正方形/長方形 74">
              <a:extLst>
                <a:ext uri="{FF2B5EF4-FFF2-40B4-BE49-F238E27FC236}">
                  <a16:creationId xmlns:a16="http://schemas.microsoft.com/office/drawing/2014/main" id="{7C35BCDA-F7A9-4032-8FEA-1E8443B9C93D}"/>
                </a:ext>
              </a:extLst>
            </p:cNvPr>
            <p:cNvSpPr/>
            <p:nvPr/>
          </p:nvSpPr>
          <p:spPr>
            <a:xfrm>
              <a:off x="3675921" y="1838684"/>
              <a:ext cx="441146" cy="400110"/>
            </a:xfrm>
            <a:prstGeom prst="rect">
              <a:avLst/>
            </a:prstGeom>
          </p:spPr>
          <p:txBody>
            <a:bodyPr wrap="none">
              <a:spAutoFit/>
            </a:bodyPr>
            <a:lstStyle/>
            <a:p>
              <a:r>
                <a:rPr lang="en-US" altLang="ja-JP" sz="2000" b="1">
                  <a:latin typeface="Arial" panose="020B0604020202020204" pitchFamily="34" charset="0"/>
                  <a:ea typeface="游ゴシック Medium" panose="020B0500000000000000" pitchFamily="50" charset="-128"/>
                  <a:cs typeface="Arial" panose="020B0604020202020204" pitchFamily="34" charset="0"/>
                </a:rPr>
                <a:t>—</a:t>
              </a:r>
              <a:endParaRPr lang="ja-JP" altLang="en-US" sz="2000"/>
            </a:p>
          </p:txBody>
        </p:sp>
        <p:sp>
          <p:nvSpPr>
            <p:cNvPr id="76" name="正方形/長方形 75">
              <a:extLst>
                <a:ext uri="{FF2B5EF4-FFF2-40B4-BE49-F238E27FC236}">
                  <a16:creationId xmlns:a16="http://schemas.microsoft.com/office/drawing/2014/main" id="{5EFB847E-9B5C-43BD-BB38-1BAEEF50A799}"/>
                </a:ext>
              </a:extLst>
            </p:cNvPr>
            <p:cNvSpPr/>
            <p:nvPr/>
          </p:nvSpPr>
          <p:spPr>
            <a:xfrm>
              <a:off x="2913244" y="2891754"/>
              <a:ext cx="441146" cy="400110"/>
            </a:xfrm>
            <a:prstGeom prst="rect">
              <a:avLst/>
            </a:prstGeom>
          </p:spPr>
          <p:txBody>
            <a:bodyPr wrap="none">
              <a:spAutoFit/>
            </a:bodyPr>
            <a:lstStyle/>
            <a:p>
              <a:r>
                <a:rPr lang="en-US" altLang="ja-JP" sz="2000" b="1">
                  <a:latin typeface="Arial" panose="020B0604020202020204" pitchFamily="34" charset="0"/>
                  <a:ea typeface="游ゴシック Medium" panose="020B0500000000000000" pitchFamily="50" charset="-128"/>
                  <a:cs typeface="Arial" panose="020B0604020202020204" pitchFamily="34" charset="0"/>
                </a:rPr>
                <a:t>—</a:t>
              </a:r>
              <a:endParaRPr lang="ja-JP" altLang="en-US" sz="2000"/>
            </a:p>
          </p:txBody>
        </p:sp>
        <p:cxnSp>
          <p:nvCxnSpPr>
            <p:cNvPr id="77" name="直線矢印コネクタ 76">
              <a:extLst>
                <a:ext uri="{FF2B5EF4-FFF2-40B4-BE49-F238E27FC236}">
                  <a16:creationId xmlns:a16="http://schemas.microsoft.com/office/drawing/2014/main" id="{7E6CBB48-7533-409C-A1B9-AEB1F341C0A9}"/>
                </a:ext>
              </a:extLst>
            </p:cNvPr>
            <p:cNvCxnSpPr>
              <a:cxnSpLocks/>
              <a:endCxn id="55" idx="0"/>
            </p:cNvCxnSpPr>
            <p:nvPr/>
          </p:nvCxnSpPr>
          <p:spPr>
            <a:xfrm>
              <a:off x="7392071" y="1237668"/>
              <a:ext cx="0" cy="61912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8F0F1C4F-7272-472A-B750-B252F30EA10B}"/>
                </a:ext>
              </a:extLst>
            </p:cNvPr>
            <p:cNvSpPr/>
            <p:nvPr/>
          </p:nvSpPr>
          <p:spPr>
            <a:xfrm>
              <a:off x="7574172" y="2836655"/>
              <a:ext cx="1221588" cy="369332"/>
            </a:xfrm>
            <a:prstGeom prst="rect">
              <a:avLst/>
            </a:prstGeom>
          </p:spPr>
          <p:txBody>
            <a:bodyPr wrap="squar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Di(load)</a:t>
              </a:r>
              <a:endParaRPr lang="ja-JP" altLang="en-US"/>
            </a:p>
          </p:txBody>
        </p:sp>
        <p:cxnSp>
          <p:nvCxnSpPr>
            <p:cNvPr id="79" name="直線矢印コネクタ 78">
              <a:extLst>
                <a:ext uri="{FF2B5EF4-FFF2-40B4-BE49-F238E27FC236}">
                  <a16:creationId xmlns:a16="http://schemas.microsoft.com/office/drawing/2014/main" id="{A62B7005-BFE1-453F-8918-AE9DE936AD6E}"/>
                </a:ext>
              </a:extLst>
            </p:cNvPr>
            <p:cNvCxnSpPr>
              <a:cxnSpLocks/>
              <a:endCxn id="56" idx="2"/>
            </p:cNvCxnSpPr>
            <p:nvPr/>
          </p:nvCxnSpPr>
          <p:spPr>
            <a:xfrm flipV="1">
              <a:off x="8090981" y="2223405"/>
              <a:ext cx="0" cy="63880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817659C4-E6EE-42F9-A0F4-5209A386A215}"/>
                </a:ext>
              </a:extLst>
            </p:cNvPr>
            <p:cNvSpPr/>
            <p:nvPr/>
          </p:nvSpPr>
          <p:spPr>
            <a:xfrm>
              <a:off x="6260845" y="2754211"/>
              <a:ext cx="492443" cy="369332"/>
            </a:xfrm>
            <a:prstGeom prst="rect">
              <a:avLst/>
            </a:prstGeom>
          </p:spPr>
          <p:txBody>
            <a:bodyPr wrap="none">
              <a:spAutoFit/>
            </a:bodyPr>
            <a:lstStyle/>
            <a:p>
              <a:r>
                <a:rPr lang="en-US" altLang="ja-JP" b="1">
                  <a:latin typeface="Arial" panose="020B0604020202020204" pitchFamily="34" charset="0"/>
                  <a:ea typeface="游ゴシック Medium" panose="020B0500000000000000" pitchFamily="50" charset="-128"/>
                  <a:cs typeface="Arial" panose="020B0604020202020204" pitchFamily="34" charset="0"/>
                </a:rPr>
                <a:t>Co</a:t>
              </a:r>
              <a:endParaRPr lang="ja-JP" altLang="en-US"/>
            </a:p>
          </p:txBody>
        </p:sp>
        <p:cxnSp>
          <p:nvCxnSpPr>
            <p:cNvPr id="81" name="コネクタ: カギ線 80">
              <a:extLst>
                <a:ext uri="{FF2B5EF4-FFF2-40B4-BE49-F238E27FC236}">
                  <a16:creationId xmlns:a16="http://schemas.microsoft.com/office/drawing/2014/main" id="{8BCF9A8D-8174-49B0-A795-3BC731770393}"/>
                </a:ext>
              </a:extLst>
            </p:cNvPr>
            <p:cNvCxnSpPr>
              <a:cxnSpLocks/>
              <a:stCxn id="68" idx="3"/>
              <a:endCxn id="55" idx="2"/>
            </p:cNvCxnSpPr>
            <p:nvPr/>
          </p:nvCxnSpPr>
          <p:spPr>
            <a:xfrm flipV="1">
              <a:off x="6262477" y="2226124"/>
              <a:ext cx="1129594" cy="870082"/>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4" name="テキスト ボックス 83">
            <a:extLst>
              <a:ext uri="{FF2B5EF4-FFF2-40B4-BE49-F238E27FC236}">
                <a16:creationId xmlns:a16="http://schemas.microsoft.com/office/drawing/2014/main" id="{048B7302-1E6F-440B-85CE-FA0C2DD2046B}"/>
              </a:ext>
            </a:extLst>
          </p:cNvPr>
          <p:cNvSpPr txBox="1"/>
          <p:nvPr/>
        </p:nvSpPr>
        <p:spPr>
          <a:xfrm>
            <a:off x="193070" y="5914332"/>
            <a:ext cx="5201356" cy="369332"/>
          </a:xfrm>
          <a:prstGeom prst="rect">
            <a:avLst/>
          </a:prstGeom>
          <a:noFill/>
        </p:spPr>
        <p:txBody>
          <a:bodyPr wrap="square" rtlCol="0">
            <a:spAutoFit/>
          </a:bodyPr>
          <a:lstStyle/>
          <a:p>
            <a:r>
              <a:rPr lang="en-US" altLang="ja-JP" b="1"/>
              <a:t>Di: disturbance  Co: compensate  </a:t>
            </a:r>
          </a:p>
        </p:txBody>
      </p:sp>
      <p:sp>
        <p:nvSpPr>
          <p:cNvPr id="2" name="正方形/長方形 1">
            <a:extLst>
              <a:ext uri="{FF2B5EF4-FFF2-40B4-BE49-F238E27FC236}">
                <a16:creationId xmlns:a16="http://schemas.microsoft.com/office/drawing/2014/main" id="{FF3C1D01-0471-4D65-8D6B-A1E83E3F2842}"/>
              </a:ext>
            </a:extLst>
          </p:cNvPr>
          <p:cNvSpPr/>
          <p:nvPr/>
        </p:nvSpPr>
        <p:spPr>
          <a:xfrm>
            <a:off x="2315307" y="3663031"/>
            <a:ext cx="2492990" cy="369332"/>
          </a:xfrm>
          <a:prstGeom prst="rect">
            <a:avLst/>
          </a:prstGeom>
        </p:spPr>
        <p:txBody>
          <a:bodyPr wrap="none">
            <a:spAutoFit/>
          </a:bodyPr>
          <a:lstStyle/>
          <a:p>
            <a:r>
              <a:rPr lang="ja-JP" altLang="ja-JP" b="1"/>
              <a:t>対象システムの模式図</a:t>
            </a:r>
            <a:endParaRPr lang="ja-JP" altLang="en-US" b="1"/>
          </a:p>
        </p:txBody>
      </p:sp>
      <p:sp>
        <p:nvSpPr>
          <p:cNvPr id="43" name="正方形/長方形 42">
            <a:extLst>
              <a:ext uri="{FF2B5EF4-FFF2-40B4-BE49-F238E27FC236}">
                <a16:creationId xmlns:a16="http://schemas.microsoft.com/office/drawing/2014/main" id="{C7CE384E-CE38-4D96-9DA1-836106E545D5}"/>
              </a:ext>
            </a:extLst>
          </p:cNvPr>
          <p:cNvSpPr/>
          <p:nvPr/>
        </p:nvSpPr>
        <p:spPr>
          <a:xfrm>
            <a:off x="272332" y="979397"/>
            <a:ext cx="5823667" cy="461665"/>
          </a:xfrm>
          <a:prstGeom prst="rect">
            <a:avLst/>
          </a:prstGeom>
        </p:spPr>
        <p:txBody>
          <a:bodyPr wrap="square">
            <a:spAutoFit/>
          </a:bodyPr>
          <a:lstStyle/>
          <a:p>
            <a:r>
              <a:rPr lang="en-US" altLang="ja-JP" sz="2400" b="1"/>
              <a:t>2.4 </a:t>
            </a:r>
            <a:r>
              <a:rPr lang="ja-JP" altLang="en-US" sz="2400" b="1"/>
              <a:t>制御モデル</a:t>
            </a:r>
          </a:p>
        </p:txBody>
      </p:sp>
      <p:sp>
        <p:nvSpPr>
          <p:cNvPr id="44" name="正方形/長方形 43">
            <a:extLst>
              <a:ext uri="{FF2B5EF4-FFF2-40B4-BE49-F238E27FC236}">
                <a16:creationId xmlns:a16="http://schemas.microsoft.com/office/drawing/2014/main" id="{E637641B-E6A0-4A4A-AEB1-C3212ADC492D}"/>
              </a:ext>
            </a:extLst>
          </p:cNvPr>
          <p:cNvSpPr/>
          <p:nvPr/>
        </p:nvSpPr>
        <p:spPr>
          <a:xfrm>
            <a:off x="7376707" y="3666699"/>
            <a:ext cx="2262158" cy="369332"/>
          </a:xfrm>
          <a:prstGeom prst="rect">
            <a:avLst/>
          </a:prstGeom>
        </p:spPr>
        <p:txBody>
          <a:bodyPr wrap="none">
            <a:spAutoFit/>
          </a:bodyPr>
          <a:lstStyle/>
          <a:p>
            <a:r>
              <a:rPr lang="ja-JP" altLang="en-US" b="1"/>
              <a:t>定静圧制御ロジック</a:t>
            </a:r>
          </a:p>
        </p:txBody>
      </p:sp>
    </p:spTree>
    <p:extLst>
      <p:ext uri="{BB962C8B-B14F-4D97-AF65-F5344CB8AC3E}">
        <p14:creationId xmlns:p14="http://schemas.microsoft.com/office/powerpoint/2010/main" val="30910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図 44">
            <a:extLst>
              <a:ext uri="{FF2B5EF4-FFF2-40B4-BE49-F238E27FC236}">
                <a16:creationId xmlns:a16="http://schemas.microsoft.com/office/drawing/2014/main" id="{478A1D87-93EB-4F72-9460-73208E9285FC}"/>
              </a:ext>
            </a:extLst>
          </p:cNvPr>
          <p:cNvPicPr/>
          <p:nvPr/>
        </p:nvPicPr>
        <p:blipFill rotWithShape="1">
          <a:blip r:embed="rId3"/>
          <a:srcRect r="54961"/>
          <a:stretch/>
        </p:blipFill>
        <p:spPr>
          <a:xfrm>
            <a:off x="1219796" y="2138312"/>
            <a:ext cx="3599854" cy="3676832"/>
          </a:xfrm>
          <a:prstGeom prst="rect">
            <a:avLst/>
          </a:prstGeom>
        </p:spPr>
      </p:pic>
      <p:pic>
        <p:nvPicPr>
          <p:cNvPr id="46" name="図 45">
            <a:extLst>
              <a:ext uri="{FF2B5EF4-FFF2-40B4-BE49-F238E27FC236}">
                <a16:creationId xmlns:a16="http://schemas.microsoft.com/office/drawing/2014/main" id="{E5BB5954-AAC4-41EF-AD8C-59F3EE443E4D}"/>
              </a:ext>
            </a:extLst>
          </p:cNvPr>
          <p:cNvPicPr/>
          <p:nvPr/>
        </p:nvPicPr>
        <p:blipFill rotWithShape="1">
          <a:blip r:embed="rId4"/>
          <a:srcRect l="54410"/>
          <a:stretch/>
        </p:blipFill>
        <p:spPr>
          <a:xfrm>
            <a:off x="8435549" y="2148222"/>
            <a:ext cx="3643928" cy="3685291"/>
          </a:xfrm>
          <a:prstGeom prst="rect">
            <a:avLst/>
          </a:prstGeom>
        </p:spPr>
      </p:pic>
      <p:sp>
        <p:nvSpPr>
          <p:cNvPr id="44" name="テキスト ボックス 43">
            <a:extLst>
              <a:ext uri="{FF2B5EF4-FFF2-40B4-BE49-F238E27FC236}">
                <a16:creationId xmlns:a16="http://schemas.microsoft.com/office/drawing/2014/main" id="{E9D23836-1849-4D91-97D1-91F4DD9136FE}"/>
              </a:ext>
            </a:extLst>
          </p:cNvPr>
          <p:cNvSpPr txBox="1"/>
          <p:nvPr/>
        </p:nvSpPr>
        <p:spPr>
          <a:xfrm>
            <a:off x="1560156" y="1765344"/>
            <a:ext cx="2361544" cy="369332"/>
          </a:xfrm>
          <a:prstGeom prst="rect">
            <a:avLst/>
          </a:prstGeom>
          <a:noFill/>
        </p:spPr>
        <p:txBody>
          <a:bodyPr wrap="none" rtlCol="0">
            <a:spAutoFit/>
          </a:bodyPr>
          <a:lstStyle/>
          <a:p>
            <a:r>
              <a:rPr lang="ja-JP" altLang="en-US" b="1"/>
              <a:t>定静圧制御</a:t>
            </a:r>
            <a:r>
              <a:rPr lang="zh-CN" altLang="en-US" b="1"/>
              <a:t>（</a:t>
            </a:r>
            <a:r>
              <a:rPr lang="en-US" altLang="zh-CN" b="1"/>
              <a:t>20Pa</a:t>
            </a:r>
            <a:r>
              <a:rPr lang="zh-CN" altLang="en-US" b="1"/>
              <a:t>）</a:t>
            </a:r>
            <a:endParaRPr lang="ja-JP" altLang="en-US" b="1"/>
          </a:p>
        </p:txBody>
      </p:sp>
      <p:sp>
        <p:nvSpPr>
          <p:cNvPr id="50" name="テキスト ボックス 49">
            <a:extLst>
              <a:ext uri="{FF2B5EF4-FFF2-40B4-BE49-F238E27FC236}">
                <a16:creationId xmlns:a16="http://schemas.microsoft.com/office/drawing/2014/main" id="{AE7D64B7-D0CE-4957-895F-BEC431B82670}"/>
              </a:ext>
            </a:extLst>
          </p:cNvPr>
          <p:cNvSpPr txBox="1"/>
          <p:nvPr/>
        </p:nvSpPr>
        <p:spPr>
          <a:xfrm>
            <a:off x="9044296" y="1189720"/>
            <a:ext cx="2433680" cy="923330"/>
          </a:xfrm>
          <a:prstGeom prst="rect">
            <a:avLst/>
          </a:prstGeom>
          <a:noFill/>
        </p:spPr>
        <p:txBody>
          <a:bodyPr wrap="none" rtlCol="0">
            <a:spAutoFit/>
          </a:bodyPr>
          <a:lstStyle/>
          <a:p>
            <a:pPr algn="ctr"/>
            <a:r>
              <a:rPr lang="ja-JP" altLang="en-US" b="1"/>
              <a:t>変静圧制御</a:t>
            </a:r>
            <a:endParaRPr lang="en-US" altLang="ja-JP" b="1"/>
          </a:p>
          <a:p>
            <a:pPr algn="ctr"/>
            <a:r>
              <a:rPr lang="en-US" altLang="ja-JP" b="1"/>
              <a:t>+15</a:t>
            </a:r>
            <a:r>
              <a:rPr lang="ja-JP" altLang="en-US" b="1"/>
              <a:t>分の待ち時間</a:t>
            </a:r>
            <a:endParaRPr lang="en-US" altLang="ja-JP" b="1"/>
          </a:p>
          <a:p>
            <a:pPr algn="ctr"/>
            <a:r>
              <a:rPr lang="en-US" altLang="ja-JP" b="1"/>
              <a:t>+</a:t>
            </a:r>
            <a:r>
              <a:rPr lang="ja-JP" altLang="en-US" b="1"/>
              <a:t>圧力設定値リセット</a:t>
            </a:r>
          </a:p>
        </p:txBody>
      </p:sp>
      <p:pic>
        <p:nvPicPr>
          <p:cNvPr id="52" name="図 51">
            <a:extLst>
              <a:ext uri="{FF2B5EF4-FFF2-40B4-BE49-F238E27FC236}">
                <a16:creationId xmlns:a16="http://schemas.microsoft.com/office/drawing/2014/main" id="{801ECC07-3CA3-4FD4-B829-934F20208F93}"/>
              </a:ext>
            </a:extLst>
          </p:cNvPr>
          <p:cNvPicPr/>
          <p:nvPr/>
        </p:nvPicPr>
        <p:blipFill rotWithShape="1">
          <a:blip r:embed="rId3"/>
          <a:srcRect l="54410"/>
          <a:stretch/>
        </p:blipFill>
        <p:spPr>
          <a:xfrm>
            <a:off x="4838808" y="2136731"/>
            <a:ext cx="3643928" cy="3676832"/>
          </a:xfrm>
          <a:prstGeom prst="rect">
            <a:avLst/>
          </a:prstGeom>
        </p:spPr>
      </p:pic>
      <p:sp>
        <p:nvSpPr>
          <p:cNvPr id="12" name="楕円 11">
            <a:extLst>
              <a:ext uri="{FF2B5EF4-FFF2-40B4-BE49-F238E27FC236}">
                <a16:creationId xmlns:a16="http://schemas.microsoft.com/office/drawing/2014/main" id="{73680901-0F15-488B-BCB3-171334F9AF59}"/>
              </a:ext>
            </a:extLst>
          </p:cNvPr>
          <p:cNvSpPr/>
          <p:nvPr/>
        </p:nvSpPr>
        <p:spPr>
          <a:xfrm>
            <a:off x="3809845" y="2138522"/>
            <a:ext cx="393700" cy="393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a:extLst>
              <a:ext uri="{FF2B5EF4-FFF2-40B4-BE49-F238E27FC236}">
                <a16:creationId xmlns:a16="http://schemas.microsoft.com/office/drawing/2014/main" id="{19651CA0-1CC9-403B-9942-2C57677EBB44}"/>
              </a:ext>
            </a:extLst>
          </p:cNvPr>
          <p:cNvSpPr/>
          <p:nvPr/>
        </p:nvSpPr>
        <p:spPr>
          <a:xfrm>
            <a:off x="272332" y="979397"/>
            <a:ext cx="5823667" cy="461665"/>
          </a:xfrm>
          <a:prstGeom prst="rect">
            <a:avLst/>
          </a:prstGeom>
        </p:spPr>
        <p:txBody>
          <a:bodyPr wrap="square">
            <a:spAutoFit/>
          </a:bodyPr>
          <a:lstStyle/>
          <a:p>
            <a:r>
              <a:rPr lang="en-US" altLang="ja-JP" sz="2400" b="1"/>
              <a:t>2.4 </a:t>
            </a:r>
            <a:r>
              <a:rPr lang="ja-JP" altLang="en-US" sz="2400" b="1"/>
              <a:t>制御モデル</a:t>
            </a:r>
          </a:p>
        </p:txBody>
      </p:sp>
      <p:sp>
        <p:nvSpPr>
          <p:cNvPr id="15" name="テキスト ボックス 14">
            <a:extLst>
              <a:ext uri="{FF2B5EF4-FFF2-40B4-BE49-F238E27FC236}">
                <a16:creationId xmlns:a16="http://schemas.microsoft.com/office/drawing/2014/main" id="{EBAA4141-DB7A-4E4B-9072-F48D6E475E82}"/>
              </a:ext>
            </a:extLst>
          </p:cNvPr>
          <p:cNvSpPr txBox="1"/>
          <p:nvPr/>
        </p:nvSpPr>
        <p:spPr>
          <a:xfrm>
            <a:off x="6028610" y="1754320"/>
            <a:ext cx="1338828" cy="369332"/>
          </a:xfrm>
          <a:prstGeom prst="rect">
            <a:avLst/>
          </a:prstGeom>
          <a:noFill/>
        </p:spPr>
        <p:txBody>
          <a:bodyPr wrap="none" rtlCol="0">
            <a:spAutoFit/>
          </a:bodyPr>
          <a:lstStyle/>
          <a:p>
            <a:r>
              <a:rPr lang="ja-JP" altLang="en-US" b="1"/>
              <a:t>変静圧制御</a:t>
            </a:r>
          </a:p>
        </p:txBody>
      </p:sp>
      <p:sp>
        <p:nvSpPr>
          <p:cNvPr id="3" name="正方形/長方形 2">
            <a:extLst>
              <a:ext uri="{FF2B5EF4-FFF2-40B4-BE49-F238E27FC236}">
                <a16:creationId xmlns:a16="http://schemas.microsoft.com/office/drawing/2014/main" id="{D954C1DD-53B5-4A70-99B6-3203F6B5813F}"/>
              </a:ext>
            </a:extLst>
          </p:cNvPr>
          <p:cNvSpPr/>
          <p:nvPr/>
        </p:nvSpPr>
        <p:spPr>
          <a:xfrm>
            <a:off x="1301279" y="4211783"/>
            <a:ext cx="3097323" cy="369332"/>
          </a:xfrm>
          <a:prstGeom prst="rect">
            <a:avLst/>
          </a:prstGeom>
        </p:spPr>
        <p:txBody>
          <a:bodyPr wrap="none">
            <a:spAutoFit/>
          </a:bodyPr>
          <a:lstStyle/>
          <a:p>
            <a:r>
              <a:rPr lang="en-US" altLang="ja-JP" b="1">
                <a:solidFill>
                  <a:srgbClr val="2078B4"/>
                </a:solidFill>
              </a:rPr>
              <a:t>—return_fan </a:t>
            </a:r>
            <a:r>
              <a:rPr lang="en-US" altLang="ja-JP" b="1">
                <a:solidFill>
                  <a:srgbClr val="FF800F"/>
                </a:solidFill>
              </a:rPr>
              <a:t>—supply_fan</a:t>
            </a:r>
            <a:endParaRPr lang="ja-JP" altLang="en-US"/>
          </a:p>
        </p:txBody>
      </p:sp>
      <p:sp>
        <p:nvSpPr>
          <p:cNvPr id="19" name="正方形/長方形 18">
            <a:extLst>
              <a:ext uri="{FF2B5EF4-FFF2-40B4-BE49-F238E27FC236}">
                <a16:creationId xmlns:a16="http://schemas.microsoft.com/office/drawing/2014/main" id="{3D8FC3BD-B8E9-4F66-82E6-DA54B872FA3D}"/>
              </a:ext>
            </a:extLst>
          </p:cNvPr>
          <p:cNvSpPr/>
          <p:nvPr/>
        </p:nvSpPr>
        <p:spPr>
          <a:xfrm>
            <a:off x="1301279" y="2534517"/>
            <a:ext cx="3124573" cy="369332"/>
          </a:xfrm>
          <a:prstGeom prst="rect">
            <a:avLst/>
          </a:prstGeom>
        </p:spPr>
        <p:txBody>
          <a:bodyPr wrap="none">
            <a:spAutoFit/>
          </a:bodyPr>
          <a:lstStyle/>
          <a:p>
            <a:r>
              <a:rPr lang="en-US" altLang="ja-JP" b="1">
                <a:solidFill>
                  <a:srgbClr val="2078B4"/>
                </a:solidFill>
              </a:rPr>
              <a:t>—room1 </a:t>
            </a:r>
            <a:r>
              <a:rPr lang="en-US" altLang="ja-JP" b="1">
                <a:solidFill>
                  <a:srgbClr val="FF800F"/>
                </a:solidFill>
              </a:rPr>
              <a:t>—room2 </a:t>
            </a:r>
            <a:r>
              <a:rPr lang="en-US" altLang="ja-JP" b="1">
                <a:solidFill>
                  <a:srgbClr val="219B21"/>
                </a:solidFill>
              </a:rPr>
              <a:t>—room3</a:t>
            </a:r>
            <a:endParaRPr lang="ja-JP" altLang="en-US"/>
          </a:p>
        </p:txBody>
      </p:sp>
      <p:sp>
        <p:nvSpPr>
          <p:cNvPr id="20" name="正方形/長方形 19">
            <a:extLst>
              <a:ext uri="{FF2B5EF4-FFF2-40B4-BE49-F238E27FC236}">
                <a16:creationId xmlns:a16="http://schemas.microsoft.com/office/drawing/2014/main" id="{19B4E981-42C0-43E0-BEB8-D6102E7E24D0}"/>
              </a:ext>
            </a:extLst>
          </p:cNvPr>
          <p:cNvSpPr/>
          <p:nvPr/>
        </p:nvSpPr>
        <p:spPr>
          <a:xfrm>
            <a:off x="1301279" y="5659053"/>
            <a:ext cx="2501006" cy="369332"/>
          </a:xfrm>
          <a:prstGeom prst="rect">
            <a:avLst/>
          </a:prstGeom>
        </p:spPr>
        <p:txBody>
          <a:bodyPr wrap="none">
            <a:spAutoFit/>
          </a:bodyPr>
          <a:lstStyle/>
          <a:p>
            <a:r>
              <a:rPr lang="en-US" altLang="ja-JP" b="1">
                <a:solidFill>
                  <a:srgbClr val="2078B4"/>
                </a:solidFill>
              </a:rPr>
              <a:t>—set_point </a:t>
            </a:r>
            <a:r>
              <a:rPr lang="en-US" altLang="ja-JP" b="1">
                <a:solidFill>
                  <a:srgbClr val="FF800F"/>
                </a:solidFill>
              </a:rPr>
              <a:t>—sensor</a:t>
            </a:r>
            <a:endParaRPr lang="ja-JP" altLang="en-US"/>
          </a:p>
        </p:txBody>
      </p:sp>
      <p:sp>
        <p:nvSpPr>
          <p:cNvPr id="21" name="正方形/長方形 20">
            <a:extLst>
              <a:ext uri="{FF2B5EF4-FFF2-40B4-BE49-F238E27FC236}">
                <a16:creationId xmlns:a16="http://schemas.microsoft.com/office/drawing/2014/main" id="{33C8CFC9-2DA4-4078-8056-FEA20467113A}"/>
              </a:ext>
            </a:extLst>
          </p:cNvPr>
          <p:cNvSpPr/>
          <p:nvPr/>
        </p:nvSpPr>
        <p:spPr>
          <a:xfrm>
            <a:off x="0" y="2148222"/>
            <a:ext cx="1435008" cy="3539430"/>
          </a:xfrm>
          <a:prstGeom prst="rect">
            <a:avLst/>
          </a:prstGeom>
        </p:spPr>
        <p:txBody>
          <a:bodyPr wrap="none">
            <a:spAutoFit/>
          </a:bodyPr>
          <a:lstStyle/>
          <a:p>
            <a:r>
              <a:rPr lang="en-US" altLang="ja-JP" sz="1600" b="1"/>
              <a:t>indoor_temp</a:t>
            </a:r>
          </a:p>
          <a:p>
            <a:r>
              <a:rPr lang="en-US" altLang="ja-JP" sz="1600" b="1"/>
              <a:t>[</a:t>
            </a:r>
            <a:r>
              <a:rPr lang="zh-CN" altLang="en-US" sz="1600" b="1"/>
              <a:t>℃</a:t>
            </a:r>
            <a:r>
              <a:rPr lang="en-US" altLang="ja-JP" sz="1600" b="1"/>
              <a:t>]</a:t>
            </a:r>
          </a:p>
          <a:p>
            <a:endParaRPr lang="en-US" altLang="ja-JP" sz="1600" b="1"/>
          </a:p>
          <a:p>
            <a:r>
              <a:rPr lang="en-US" altLang="ja-JP" sz="1600" b="1"/>
              <a:t>capacity</a:t>
            </a:r>
          </a:p>
          <a:p>
            <a:r>
              <a:rPr lang="en-US" altLang="ja-JP" sz="1600" b="1"/>
              <a:t>[kw]</a:t>
            </a:r>
          </a:p>
          <a:p>
            <a:endParaRPr lang="en-US" altLang="ja-JP" sz="1600" b="1"/>
          </a:p>
          <a:p>
            <a:r>
              <a:rPr lang="en-US" altLang="ja-JP" sz="1600" b="1"/>
              <a:t>damper</a:t>
            </a:r>
            <a:r>
              <a:rPr lang="en-US" altLang="zh-CN" sz="1600" b="1"/>
              <a:t>θ</a:t>
            </a:r>
          </a:p>
          <a:p>
            <a:r>
              <a:rPr lang="en-US" altLang="ja-JP" sz="1600" b="1"/>
              <a:t>[</a:t>
            </a:r>
            <a:r>
              <a:rPr lang="en-US" altLang="zh-CN" sz="1600" b="1"/>
              <a:t>°</a:t>
            </a:r>
            <a:r>
              <a:rPr lang="en-US" altLang="ja-JP" sz="1600" b="1"/>
              <a:t>]</a:t>
            </a:r>
          </a:p>
          <a:p>
            <a:endParaRPr lang="en-US" altLang="ja-JP" sz="1600" b="1"/>
          </a:p>
          <a:p>
            <a:r>
              <a:rPr lang="en-US" altLang="ja-JP" sz="1600" b="1"/>
              <a:t>fan_inv</a:t>
            </a:r>
          </a:p>
          <a:p>
            <a:r>
              <a:rPr lang="en-US" altLang="ja-JP" sz="1600" b="1"/>
              <a:t>[Hz]</a:t>
            </a:r>
          </a:p>
          <a:p>
            <a:endParaRPr lang="en-US" altLang="ja-JP" sz="1600" b="1"/>
          </a:p>
          <a:p>
            <a:r>
              <a:rPr lang="en-US" altLang="ja-JP" sz="1600" b="1"/>
              <a:t>pressure</a:t>
            </a:r>
          </a:p>
          <a:p>
            <a:r>
              <a:rPr lang="en-US" altLang="ja-JP" sz="1600" b="1"/>
              <a:t>[Pa]</a:t>
            </a:r>
            <a:endParaRPr lang="ja-JP" altLang="en-US" sz="1600"/>
          </a:p>
        </p:txBody>
      </p:sp>
      <p:sp>
        <p:nvSpPr>
          <p:cNvPr id="35" name="楕円 34">
            <a:extLst>
              <a:ext uri="{FF2B5EF4-FFF2-40B4-BE49-F238E27FC236}">
                <a16:creationId xmlns:a16="http://schemas.microsoft.com/office/drawing/2014/main" id="{2A18405D-B628-4A0E-96EA-B0B1826C8BBA}"/>
              </a:ext>
            </a:extLst>
          </p:cNvPr>
          <p:cNvSpPr/>
          <p:nvPr/>
        </p:nvSpPr>
        <p:spPr>
          <a:xfrm>
            <a:off x="3789704" y="3925868"/>
            <a:ext cx="393700" cy="393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6" name="楕円 35">
            <a:extLst>
              <a:ext uri="{FF2B5EF4-FFF2-40B4-BE49-F238E27FC236}">
                <a16:creationId xmlns:a16="http://schemas.microsoft.com/office/drawing/2014/main" id="{39F44DD3-2A3D-40B5-87F8-7B3BDB169891}"/>
              </a:ext>
            </a:extLst>
          </p:cNvPr>
          <p:cNvSpPr/>
          <p:nvPr/>
        </p:nvSpPr>
        <p:spPr>
          <a:xfrm>
            <a:off x="7069339" y="2138522"/>
            <a:ext cx="393700" cy="393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7" name="楕円 36">
            <a:extLst>
              <a:ext uri="{FF2B5EF4-FFF2-40B4-BE49-F238E27FC236}">
                <a16:creationId xmlns:a16="http://schemas.microsoft.com/office/drawing/2014/main" id="{6484A045-D7AF-4654-9D88-35A282C0399E}"/>
              </a:ext>
            </a:extLst>
          </p:cNvPr>
          <p:cNvSpPr/>
          <p:nvPr/>
        </p:nvSpPr>
        <p:spPr>
          <a:xfrm>
            <a:off x="7063979" y="3778297"/>
            <a:ext cx="393700" cy="393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Tree>
    <p:extLst>
      <p:ext uri="{BB962C8B-B14F-4D97-AF65-F5344CB8AC3E}">
        <p14:creationId xmlns:p14="http://schemas.microsoft.com/office/powerpoint/2010/main" val="2741346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AEC0BD2-4039-48E7-A245-D49638F6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64" y="2003231"/>
            <a:ext cx="11718197" cy="34300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696943-59D7-42E7-9D95-85C0B98831DB}"/>
              </a:ext>
            </a:extLst>
          </p:cNvPr>
          <p:cNvSpPr txBox="1"/>
          <p:nvPr/>
        </p:nvSpPr>
        <p:spPr>
          <a:xfrm>
            <a:off x="143864" y="2792968"/>
            <a:ext cx="646331" cy="369332"/>
          </a:xfrm>
          <a:prstGeom prst="rect">
            <a:avLst/>
          </a:prstGeom>
          <a:noFill/>
        </p:spPr>
        <p:txBody>
          <a:bodyPr wrap="none" rtlCol="0">
            <a:spAutoFit/>
          </a:bodyPr>
          <a:lstStyle/>
          <a:p>
            <a:r>
              <a:rPr kumimoji="1" lang="ja-JP" altLang="en-US" b="1"/>
              <a:t>評価</a:t>
            </a:r>
          </a:p>
        </p:txBody>
      </p:sp>
      <p:sp>
        <p:nvSpPr>
          <p:cNvPr id="8" name="正方形/長方形 7">
            <a:extLst>
              <a:ext uri="{FF2B5EF4-FFF2-40B4-BE49-F238E27FC236}">
                <a16:creationId xmlns:a16="http://schemas.microsoft.com/office/drawing/2014/main" id="{F64AEEE2-5CC6-4FF3-AC2A-84B1D856DE9E}"/>
              </a:ext>
            </a:extLst>
          </p:cNvPr>
          <p:cNvSpPr/>
          <p:nvPr/>
        </p:nvSpPr>
        <p:spPr>
          <a:xfrm>
            <a:off x="1323552" y="2154619"/>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52BB1A4D-9D45-47F2-8D2A-F32B17F4DC46}"/>
              </a:ext>
            </a:extLst>
          </p:cNvPr>
          <p:cNvCxnSpPr>
            <a:cxnSpLocks/>
          </p:cNvCxnSpPr>
          <p:nvPr/>
        </p:nvCxnSpPr>
        <p:spPr>
          <a:xfrm>
            <a:off x="147637" y="1991023"/>
            <a:ext cx="3157538" cy="117127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74B74297-E67A-4C49-9999-0DA4D0E1742F}"/>
              </a:ext>
            </a:extLst>
          </p:cNvPr>
          <p:cNvSpPr txBox="1"/>
          <p:nvPr/>
        </p:nvSpPr>
        <p:spPr>
          <a:xfrm>
            <a:off x="2593688" y="2003231"/>
            <a:ext cx="744114" cy="369332"/>
          </a:xfrm>
          <a:prstGeom prst="rect">
            <a:avLst/>
          </a:prstGeom>
          <a:noFill/>
        </p:spPr>
        <p:txBody>
          <a:bodyPr wrap="none" rtlCol="0">
            <a:spAutoFit/>
          </a:bodyPr>
          <a:lstStyle/>
          <a:p>
            <a:r>
              <a:rPr lang="en-US" altLang="ja-JP" b="1"/>
              <a:t>C</a:t>
            </a:r>
            <a:r>
              <a:rPr kumimoji="1" lang="en-US" altLang="ja-JP" b="1"/>
              <a:t>ase</a:t>
            </a:r>
            <a:endParaRPr kumimoji="1" lang="ja-JP" altLang="en-US" b="1"/>
          </a:p>
        </p:txBody>
      </p:sp>
      <p:sp>
        <p:nvSpPr>
          <p:cNvPr id="10" name="正方形/長方形 9">
            <a:extLst>
              <a:ext uri="{FF2B5EF4-FFF2-40B4-BE49-F238E27FC236}">
                <a16:creationId xmlns:a16="http://schemas.microsoft.com/office/drawing/2014/main" id="{4432114B-9DDD-4EA9-A8F3-25E55DBF878A}"/>
              </a:ext>
            </a:extLst>
          </p:cNvPr>
          <p:cNvSpPr/>
          <p:nvPr/>
        </p:nvSpPr>
        <p:spPr>
          <a:xfrm>
            <a:off x="272332" y="979397"/>
            <a:ext cx="5823667" cy="461665"/>
          </a:xfrm>
          <a:prstGeom prst="rect">
            <a:avLst/>
          </a:prstGeom>
        </p:spPr>
        <p:txBody>
          <a:bodyPr wrap="square">
            <a:spAutoFit/>
          </a:bodyPr>
          <a:lstStyle/>
          <a:p>
            <a:r>
              <a:rPr lang="en-US" altLang="ja-JP" sz="2400" b="1"/>
              <a:t>2.4 </a:t>
            </a:r>
            <a:r>
              <a:rPr lang="ja-JP" altLang="en-US" sz="2400" b="1"/>
              <a:t>制御モデル</a:t>
            </a:r>
          </a:p>
        </p:txBody>
      </p:sp>
      <p:sp>
        <p:nvSpPr>
          <p:cNvPr id="3" name="正方形/長方形 2">
            <a:extLst>
              <a:ext uri="{FF2B5EF4-FFF2-40B4-BE49-F238E27FC236}">
                <a16:creationId xmlns:a16="http://schemas.microsoft.com/office/drawing/2014/main" id="{A51F00E9-9AFF-48D6-86FE-B9961087320C}"/>
              </a:ext>
            </a:extLst>
          </p:cNvPr>
          <p:cNvSpPr/>
          <p:nvPr/>
        </p:nvSpPr>
        <p:spPr>
          <a:xfrm>
            <a:off x="5176030" y="1621691"/>
            <a:ext cx="2031325" cy="369332"/>
          </a:xfrm>
          <a:prstGeom prst="rect">
            <a:avLst/>
          </a:prstGeom>
        </p:spPr>
        <p:txBody>
          <a:bodyPr wrap="none">
            <a:spAutoFit/>
          </a:bodyPr>
          <a:lstStyle/>
          <a:p>
            <a:r>
              <a:rPr lang="ja-JP" altLang="ja-JP" kern="100">
                <a:latin typeface="Arial" panose="020B0604020202020204" pitchFamily="34" charset="0"/>
                <a:ea typeface="ＭＳ ゴシック" panose="020B0609070205080204" pitchFamily="49" charset="-128"/>
                <a:cs typeface="Arial" panose="020B0604020202020204" pitchFamily="34" charset="0"/>
              </a:rPr>
              <a:t>各制御方式の比較</a:t>
            </a:r>
            <a:endParaRPr lang="ja-JP" altLang="en-US"/>
          </a:p>
        </p:txBody>
      </p:sp>
    </p:spTree>
    <p:extLst>
      <p:ext uri="{BB962C8B-B14F-4D97-AF65-F5344CB8AC3E}">
        <p14:creationId xmlns:p14="http://schemas.microsoft.com/office/powerpoint/2010/main" val="195093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6" name="直線コネクタ 165">
            <a:extLst>
              <a:ext uri="{FF2B5EF4-FFF2-40B4-BE49-F238E27FC236}">
                <a16:creationId xmlns:a16="http://schemas.microsoft.com/office/drawing/2014/main" id="{0C55AD13-4BE2-4E62-94CF-59B2A4EE14BF}"/>
              </a:ext>
            </a:extLst>
          </p:cNvPr>
          <p:cNvCxnSpPr>
            <a:cxnSpLocks/>
          </p:cNvCxnSpPr>
          <p:nvPr/>
        </p:nvCxnSpPr>
        <p:spPr>
          <a:xfrm>
            <a:off x="4042466" y="4760934"/>
            <a:ext cx="432368" cy="0"/>
          </a:xfrm>
          <a:prstGeom prst="line">
            <a:avLst/>
          </a:prstGeom>
          <a:ln w="28575">
            <a:solidFill>
              <a:schemeClr val="tx1">
                <a:lumMod val="50000"/>
                <a:lumOff val="50000"/>
              </a:schemeClr>
            </a:solidFill>
            <a:prstDash val="dash"/>
            <a:headEnd type="triangle"/>
            <a:tailEnd type="none"/>
          </a:ln>
        </p:spPr>
      </p:cxnSp>
      <p:cxnSp>
        <p:nvCxnSpPr>
          <p:cNvPr id="162" name="直線コネクタ 161">
            <a:extLst>
              <a:ext uri="{FF2B5EF4-FFF2-40B4-BE49-F238E27FC236}">
                <a16:creationId xmlns:a16="http://schemas.microsoft.com/office/drawing/2014/main" id="{D77FA9DD-D0F9-4B61-AF8A-4E06FD5A65D2}"/>
              </a:ext>
            </a:extLst>
          </p:cNvPr>
          <p:cNvCxnSpPr>
            <a:cxnSpLocks/>
          </p:cNvCxnSpPr>
          <p:nvPr/>
        </p:nvCxnSpPr>
        <p:spPr>
          <a:xfrm flipV="1">
            <a:off x="4468484" y="4229286"/>
            <a:ext cx="0" cy="1286587"/>
          </a:xfrm>
          <a:prstGeom prst="line">
            <a:avLst/>
          </a:prstGeom>
          <a:ln w="28575">
            <a:solidFill>
              <a:schemeClr val="tx1">
                <a:lumMod val="50000"/>
                <a:lumOff val="50000"/>
              </a:schemeClr>
            </a:solidFill>
            <a:prstDash val="dash"/>
            <a:tailEnd type="none"/>
          </a:ln>
        </p:spPr>
      </p:cxnSp>
      <p:sp>
        <p:nvSpPr>
          <p:cNvPr id="2" name="正方形/長方形 1">
            <a:extLst>
              <a:ext uri="{FF2B5EF4-FFF2-40B4-BE49-F238E27FC236}">
                <a16:creationId xmlns:a16="http://schemas.microsoft.com/office/drawing/2014/main" id="{72B69C75-C9E0-4E9F-A53A-A91FDE5B0344}"/>
              </a:ext>
            </a:extLst>
          </p:cNvPr>
          <p:cNvSpPr/>
          <p:nvPr/>
        </p:nvSpPr>
        <p:spPr>
          <a:xfrm>
            <a:off x="1884144" y="1901686"/>
            <a:ext cx="338554" cy="369460"/>
          </a:xfrm>
          <a:prstGeom prst="rect">
            <a:avLst/>
          </a:prstGeom>
          <a:ln w="28575">
            <a:solidFill>
              <a:schemeClr val="tx1">
                <a:lumMod val="50000"/>
                <a:lumOff val="50000"/>
              </a:schemeClr>
            </a:solid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V</a:t>
            </a:r>
          </a:p>
        </p:txBody>
      </p:sp>
      <p:cxnSp>
        <p:nvCxnSpPr>
          <p:cNvPr id="3" name="直線コネクタ 2">
            <a:extLst>
              <a:ext uri="{FF2B5EF4-FFF2-40B4-BE49-F238E27FC236}">
                <a16:creationId xmlns:a16="http://schemas.microsoft.com/office/drawing/2014/main" id="{33C56ECB-8CB7-4AF6-B893-2F3A1663DD14}"/>
              </a:ext>
            </a:extLst>
          </p:cNvPr>
          <p:cNvCxnSpPr>
            <a:cxnSpLocks/>
            <a:stCxn id="2" idx="3"/>
            <a:endCxn id="15" idx="1"/>
          </p:cNvCxnSpPr>
          <p:nvPr/>
        </p:nvCxnSpPr>
        <p:spPr>
          <a:xfrm>
            <a:off x="2222698" y="2086416"/>
            <a:ext cx="1234876" cy="0"/>
          </a:xfrm>
          <a:prstGeom prst="line">
            <a:avLst/>
          </a:prstGeom>
          <a:ln w="28575">
            <a:solidFill>
              <a:schemeClr val="tx1">
                <a:lumMod val="50000"/>
                <a:lumOff val="50000"/>
              </a:schemeClr>
            </a:solidFill>
            <a:tailEnd type="triangle"/>
          </a:ln>
        </p:spPr>
      </p:cxnSp>
      <p:cxnSp>
        <p:nvCxnSpPr>
          <p:cNvPr id="8" name="直線コネクタ 7">
            <a:extLst>
              <a:ext uri="{FF2B5EF4-FFF2-40B4-BE49-F238E27FC236}">
                <a16:creationId xmlns:a16="http://schemas.microsoft.com/office/drawing/2014/main" id="{F2308474-119D-497B-B624-1C2C8D77350D}"/>
              </a:ext>
            </a:extLst>
          </p:cNvPr>
          <p:cNvCxnSpPr>
            <a:cxnSpLocks/>
            <a:endCxn id="2" idx="1"/>
          </p:cNvCxnSpPr>
          <p:nvPr/>
        </p:nvCxnSpPr>
        <p:spPr>
          <a:xfrm>
            <a:off x="857250" y="2086416"/>
            <a:ext cx="1026894" cy="0"/>
          </a:xfrm>
          <a:prstGeom prst="line">
            <a:avLst/>
          </a:prstGeom>
          <a:ln w="28575">
            <a:solidFill>
              <a:schemeClr val="tx1">
                <a:lumMod val="50000"/>
                <a:lumOff val="50000"/>
              </a:schemeClr>
            </a:solidFill>
            <a:tailEnd type="triangle"/>
          </a:ln>
        </p:spPr>
      </p:cxnSp>
      <p:sp>
        <p:nvSpPr>
          <p:cNvPr id="13" name="正方形/長方形 12">
            <a:extLst>
              <a:ext uri="{FF2B5EF4-FFF2-40B4-BE49-F238E27FC236}">
                <a16:creationId xmlns:a16="http://schemas.microsoft.com/office/drawing/2014/main" id="{0C8BC8FC-1260-44C1-A8F7-7E00C0F1C99D}"/>
              </a:ext>
            </a:extLst>
          </p:cNvPr>
          <p:cNvSpPr/>
          <p:nvPr/>
        </p:nvSpPr>
        <p:spPr>
          <a:xfrm>
            <a:off x="862866" y="1745531"/>
            <a:ext cx="338554"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X</a:t>
            </a:r>
          </a:p>
        </p:txBody>
      </p:sp>
      <p:sp>
        <p:nvSpPr>
          <p:cNvPr id="14" name="正方形/長方形 13">
            <a:extLst>
              <a:ext uri="{FF2B5EF4-FFF2-40B4-BE49-F238E27FC236}">
                <a16:creationId xmlns:a16="http://schemas.microsoft.com/office/drawing/2014/main" id="{081E29BD-E2A8-4167-9435-D66A3A0F4B11}"/>
              </a:ext>
            </a:extLst>
          </p:cNvPr>
          <p:cNvSpPr/>
          <p:nvPr/>
        </p:nvSpPr>
        <p:spPr>
          <a:xfrm>
            <a:off x="2546626" y="1745531"/>
            <a:ext cx="587020"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V</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T</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X</a:t>
            </a:r>
          </a:p>
        </p:txBody>
      </p:sp>
      <p:sp>
        <p:nvSpPr>
          <p:cNvPr id="15" name="正方形/長方形 14">
            <a:extLst>
              <a:ext uri="{FF2B5EF4-FFF2-40B4-BE49-F238E27FC236}">
                <a16:creationId xmlns:a16="http://schemas.microsoft.com/office/drawing/2014/main" id="{66663408-05B2-4A4E-B92D-EB7B9D91A29A}"/>
              </a:ext>
            </a:extLst>
          </p:cNvPr>
          <p:cNvSpPr/>
          <p:nvPr/>
        </p:nvSpPr>
        <p:spPr>
          <a:xfrm>
            <a:off x="3457574" y="1901686"/>
            <a:ext cx="838202" cy="369460"/>
          </a:xfrm>
          <a:prstGeom prst="rect">
            <a:avLst/>
          </a:prstGeom>
          <a:ln w="28575">
            <a:solidFill>
              <a:schemeClr val="tx1">
                <a:lumMod val="50000"/>
                <a:lumOff val="50000"/>
              </a:schemeClr>
            </a:solidFill>
          </a:ln>
        </p:spPr>
        <p:txBody>
          <a:bodyPr wrap="square">
            <a:spAutoFit/>
          </a:bodyPr>
          <a:lstStyle/>
          <a:p>
            <a:r>
              <a:rPr lang="en-US" altLang="ja-JP" sz="1801" b="1" i="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f</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(V</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T</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X)</a:t>
            </a:r>
          </a:p>
        </p:txBody>
      </p:sp>
      <p:sp>
        <p:nvSpPr>
          <p:cNvPr id="16" name="正方形/長方形 15">
            <a:extLst>
              <a:ext uri="{FF2B5EF4-FFF2-40B4-BE49-F238E27FC236}">
                <a16:creationId xmlns:a16="http://schemas.microsoft.com/office/drawing/2014/main" id="{A53DBE7F-A507-4F17-AAE5-6B555D1D97EE}"/>
              </a:ext>
            </a:extLst>
          </p:cNvPr>
          <p:cNvSpPr/>
          <p:nvPr/>
        </p:nvSpPr>
        <p:spPr>
          <a:xfrm>
            <a:off x="5257798" y="1901686"/>
            <a:ext cx="419102" cy="369460"/>
          </a:xfrm>
          <a:prstGeom prst="rect">
            <a:avLst/>
          </a:prstGeom>
          <a:ln w="28575">
            <a:solidFill>
              <a:schemeClr val="tx1">
                <a:lumMod val="50000"/>
                <a:lumOff val="50000"/>
              </a:schemeClr>
            </a:solidFill>
          </a:ln>
        </p:spPr>
        <p:txBody>
          <a:bodyPr wrap="squar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W</a:t>
            </a:r>
          </a:p>
        </p:txBody>
      </p:sp>
      <p:cxnSp>
        <p:nvCxnSpPr>
          <p:cNvPr id="18" name="直線コネクタ 17">
            <a:extLst>
              <a:ext uri="{FF2B5EF4-FFF2-40B4-BE49-F238E27FC236}">
                <a16:creationId xmlns:a16="http://schemas.microsoft.com/office/drawing/2014/main" id="{AD787EAE-EAE8-4D5C-869E-87D019C5C46F}"/>
              </a:ext>
            </a:extLst>
          </p:cNvPr>
          <p:cNvCxnSpPr>
            <a:cxnSpLocks/>
            <a:stCxn id="15" idx="3"/>
            <a:endCxn id="16" idx="1"/>
          </p:cNvCxnSpPr>
          <p:nvPr/>
        </p:nvCxnSpPr>
        <p:spPr>
          <a:xfrm>
            <a:off x="4295776" y="2086416"/>
            <a:ext cx="962022" cy="0"/>
          </a:xfrm>
          <a:prstGeom prst="line">
            <a:avLst/>
          </a:prstGeom>
          <a:ln w="28575">
            <a:solidFill>
              <a:schemeClr val="tx1">
                <a:lumMod val="50000"/>
                <a:lumOff val="50000"/>
              </a:schemeClr>
            </a:solidFill>
            <a:tailEnd type="triangle"/>
          </a:ln>
        </p:spPr>
      </p:cxnSp>
      <p:sp>
        <p:nvSpPr>
          <p:cNvPr id="21" name="正方形/長方形 20">
            <a:extLst>
              <a:ext uri="{FF2B5EF4-FFF2-40B4-BE49-F238E27FC236}">
                <a16:creationId xmlns:a16="http://schemas.microsoft.com/office/drawing/2014/main" id="{F869FBFC-A170-4BBE-B498-CBDA820B66A2}"/>
              </a:ext>
            </a:extLst>
          </p:cNvPr>
          <p:cNvSpPr/>
          <p:nvPr/>
        </p:nvSpPr>
        <p:spPr>
          <a:xfrm>
            <a:off x="4608370" y="1745531"/>
            <a:ext cx="338554"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Y</a:t>
            </a:r>
          </a:p>
        </p:txBody>
      </p:sp>
      <p:sp>
        <p:nvSpPr>
          <p:cNvPr id="24" name="正方形/長方形 23">
            <a:extLst>
              <a:ext uri="{FF2B5EF4-FFF2-40B4-BE49-F238E27FC236}">
                <a16:creationId xmlns:a16="http://schemas.microsoft.com/office/drawing/2014/main" id="{86B9E375-6568-448D-91B7-9E3D382FF051}"/>
              </a:ext>
            </a:extLst>
          </p:cNvPr>
          <p:cNvSpPr/>
          <p:nvPr/>
        </p:nvSpPr>
        <p:spPr>
          <a:xfrm>
            <a:off x="5997304" y="1745531"/>
            <a:ext cx="651140"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W</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T</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Y</a:t>
            </a:r>
          </a:p>
        </p:txBody>
      </p:sp>
      <p:cxnSp>
        <p:nvCxnSpPr>
          <p:cNvPr id="25" name="直線コネクタ 24">
            <a:extLst>
              <a:ext uri="{FF2B5EF4-FFF2-40B4-BE49-F238E27FC236}">
                <a16:creationId xmlns:a16="http://schemas.microsoft.com/office/drawing/2014/main" id="{1B3C71F9-CA7A-4C02-96BC-0BD7BF0C40CD}"/>
              </a:ext>
            </a:extLst>
          </p:cNvPr>
          <p:cNvCxnSpPr>
            <a:cxnSpLocks/>
            <a:stCxn id="16" idx="3"/>
            <a:endCxn id="27" idx="1"/>
          </p:cNvCxnSpPr>
          <p:nvPr/>
        </p:nvCxnSpPr>
        <p:spPr>
          <a:xfrm>
            <a:off x="5676900" y="2086416"/>
            <a:ext cx="1250553" cy="0"/>
          </a:xfrm>
          <a:prstGeom prst="line">
            <a:avLst/>
          </a:prstGeom>
          <a:ln w="28575">
            <a:solidFill>
              <a:schemeClr val="tx1">
                <a:lumMod val="50000"/>
                <a:lumOff val="50000"/>
              </a:schemeClr>
            </a:solidFill>
            <a:tailEnd type="triangle"/>
          </a:ln>
        </p:spPr>
      </p:cxnSp>
      <p:sp>
        <p:nvSpPr>
          <p:cNvPr id="27" name="正方形/長方形 26">
            <a:extLst>
              <a:ext uri="{FF2B5EF4-FFF2-40B4-BE49-F238E27FC236}">
                <a16:creationId xmlns:a16="http://schemas.microsoft.com/office/drawing/2014/main" id="{9ED8C67C-0520-4372-B3AF-7B7FF584749E}"/>
              </a:ext>
            </a:extLst>
          </p:cNvPr>
          <p:cNvSpPr/>
          <p:nvPr/>
        </p:nvSpPr>
        <p:spPr>
          <a:xfrm>
            <a:off x="6927453" y="1901686"/>
            <a:ext cx="892572" cy="369460"/>
          </a:xfrm>
          <a:prstGeom prst="rect">
            <a:avLst/>
          </a:prstGeom>
          <a:ln w="28575">
            <a:solidFill>
              <a:schemeClr val="tx1">
                <a:lumMod val="50000"/>
                <a:lumOff val="50000"/>
              </a:schemeClr>
            </a:solidFill>
          </a:ln>
        </p:spPr>
        <p:txBody>
          <a:bodyPr wrap="square">
            <a:spAutoFit/>
          </a:bodyPr>
          <a:lstStyle/>
          <a:p>
            <a:r>
              <a:rPr lang="en-US" altLang="ja-JP" sz="1801" b="1" i="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f</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(W</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T</a:t>
            </a:r>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Y)</a:t>
            </a:r>
          </a:p>
        </p:txBody>
      </p:sp>
      <p:cxnSp>
        <p:nvCxnSpPr>
          <p:cNvPr id="31" name="直線コネクタ 30">
            <a:extLst>
              <a:ext uri="{FF2B5EF4-FFF2-40B4-BE49-F238E27FC236}">
                <a16:creationId xmlns:a16="http://schemas.microsoft.com/office/drawing/2014/main" id="{FB3EFD23-D426-4D98-947A-64440CA9875F}"/>
              </a:ext>
            </a:extLst>
          </p:cNvPr>
          <p:cNvCxnSpPr>
            <a:cxnSpLocks/>
            <a:stCxn id="27" idx="3"/>
          </p:cNvCxnSpPr>
          <p:nvPr/>
        </p:nvCxnSpPr>
        <p:spPr>
          <a:xfrm>
            <a:off x="7820025" y="2086416"/>
            <a:ext cx="1250553" cy="0"/>
          </a:xfrm>
          <a:prstGeom prst="line">
            <a:avLst/>
          </a:prstGeom>
          <a:ln w="28575">
            <a:solidFill>
              <a:schemeClr val="tx1">
                <a:lumMod val="50000"/>
                <a:lumOff val="50000"/>
              </a:schemeClr>
            </a:solidFill>
            <a:tailEnd type="triangle"/>
          </a:ln>
        </p:spPr>
      </p:cxnSp>
      <p:sp>
        <p:nvSpPr>
          <p:cNvPr id="34" name="正方形/長方形 33">
            <a:extLst>
              <a:ext uri="{FF2B5EF4-FFF2-40B4-BE49-F238E27FC236}">
                <a16:creationId xmlns:a16="http://schemas.microsoft.com/office/drawing/2014/main" id="{D855A448-141E-4867-A522-30444113A2A6}"/>
              </a:ext>
            </a:extLst>
          </p:cNvPr>
          <p:cNvSpPr/>
          <p:nvPr/>
        </p:nvSpPr>
        <p:spPr>
          <a:xfrm>
            <a:off x="8608429" y="1716956"/>
            <a:ext cx="364202"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O</a:t>
            </a:r>
          </a:p>
        </p:txBody>
      </p:sp>
      <p:cxnSp>
        <p:nvCxnSpPr>
          <p:cNvPr id="35" name="直線コネクタ 34">
            <a:extLst>
              <a:ext uri="{FF2B5EF4-FFF2-40B4-BE49-F238E27FC236}">
                <a16:creationId xmlns:a16="http://schemas.microsoft.com/office/drawing/2014/main" id="{BF33E9DB-76F7-4966-8ED6-EAC78AFB2268}"/>
              </a:ext>
            </a:extLst>
          </p:cNvPr>
          <p:cNvCxnSpPr>
            <a:cxnSpLocks/>
          </p:cNvCxnSpPr>
          <p:nvPr/>
        </p:nvCxnSpPr>
        <p:spPr>
          <a:xfrm>
            <a:off x="8334375" y="2086416"/>
            <a:ext cx="0" cy="904434"/>
          </a:xfrm>
          <a:prstGeom prst="line">
            <a:avLst/>
          </a:prstGeom>
          <a:ln w="28575">
            <a:solidFill>
              <a:schemeClr val="tx1">
                <a:lumMod val="50000"/>
                <a:lumOff val="50000"/>
              </a:schemeClr>
            </a:solidFill>
            <a:tailEnd type="triangle"/>
          </a:ln>
        </p:spPr>
      </p:cxnSp>
      <p:cxnSp>
        <p:nvCxnSpPr>
          <p:cNvPr id="38" name="直線コネクタ 37">
            <a:extLst>
              <a:ext uri="{FF2B5EF4-FFF2-40B4-BE49-F238E27FC236}">
                <a16:creationId xmlns:a16="http://schemas.microsoft.com/office/drawing/2014/main" id="{D1002884-605D-4D8A-B086-2E99CC603E32}"/>
              </a:ext>
            </a:extLst>
          </p:cNvPr>
          <p:cNvCxnSpPr>
            <a:cxnSpLocks/>
          </p:cNvCxnSpPr>
          <p:nvPr/>
        </p:nvCxnSpPr>
        <p:spPr>
          <a:xfrm flipH="1">
            <a:off x="8445301" y="3091083"/>
            <a:ext cx="625277" cy="0"/>
          </a:xfrm>
          <a:prstGeom prst="line">
            <a:avLst/>
          </a:prstGeom>
          <a:ln w="28575">
            <a:solidFill>
              <a:schemeClr val="tx1">
                <a:lumMod val="50000"/>
                <a:lumOff val="50000"/>
              </a:schemeClr>
            </a:solidFill>
            <a:tailEnd type="triangle"/>
          </a:ln>
        </p:spPr>
      </p:cxnSp>
      <p:sp>
        <p:nvSpPr>
          <p:cNvPr id="39" name="楕円 38">
            <a:extLst>
              <a:ext uri="{FF2B5EF4-FFF2-40B4-BE49-F238E27FC236}">
                <a16:creationId xmlns:a16="http://schemas.microsoft.com/office/drawing/2014/main" id="{5CD518F7-B049-4AFD-A281-4D9E4C6A6088}"/>
              </a:ext>
            </a:extLst>
          </p:cNvPr>
          <p:cNvSpPr/>
          <p:nvPr/>
        </p:nvSpPr>
        <p:spPr>
          <a:xfrm>
            <a:off x="8234141" y="299085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4182F18-1115-4C93-B844-E66476D8475A}"/>
              </a:ext>
            </a:extLst>
          </p:cNvPr>
          <p:cNvSpPr/>
          <p:nvPr/>
        </p:nvSpPr>
        <p:spPr>
          <a:xfrm>
            <a:off x="8804477" y="2761296"/>
            <a:ext cx="325730"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d</a:t>
            </a:r>
          </a:p>
        </p:txBody>
      </p:sp>
      <p:sp>
        <p:nvSpPr>
          <p:cNvPr id="43" name="正方形/長方形 42">
            <a:extLst>
              <a:ext uri="{FF2B5EF4-FFF2-40B4-BE49-F238E27FC236}">
                <a16:creationId xmlns:a16="http://schemas.microsoft.com/office/drawing/2014/main" id="{CB8D8B99-3907-4358-BB83-EFE5783E2B18}"/>
              </a:ext>
            </a:extLst>
          </p:cNvPr>
          <p:cNvSpPr/>
          <p:nvPr/>
        </p:nvSpPr>
        <p:spPr>
          <a:xfrm>
            <a:off x="8314496" y="2621390"/>
            <a:ext cx="261610"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a:t>
            </a:r>
          </a:p>
        </p:txBody>
      </p:sp>
      <p:sp>
        <p:nvSpPr>
          <p:cNvPr id="44" name="正方形/長方形 43">
            <a:extLst>
              <a:ext uri="{FF2B5EF4-FFF2-40B4-BE49-F238E27FC236}">
                <a16:creationId xmlns:a16="http://schemas.microsoft.com/office/drawing/2014/main" id="{5035675B-E038-4866-8422-3A8B3E57139E}"/>
              </a:ext>
            </a:extLst>
          </p:cNvPr>
          <p:cNvSpPr/>
          <p:nvPr/>
        </p:nvSpPr>
        <p:spPr>
          <a:xfrm>
            <a:off x="8465230" y="2761296"/>
            <a:ext cx="319318"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a:t>
            </a:r>
          </a:p>
        </p:txBody>
      </p:sp>
      <p:cxnSp>
        <p:nvCxnSpPr>
          <p:cNvPr id="46" name="直線コネクタ 45">
            <a:extLst>
              <a:ext uri="{FF2B5EF4-FFF2-40B4-BE49-F238E27FC236}">
                <a16:creationId xmlns:a16="http://schemas.microsoft.com/office/drawing/2014/main" id="{F7F81D30-4062-4283-877D-A1C29DE8296E}"/>
              </a:ext>
            </a:extLst>
          </p:cNvPr>
          <p:cNvCxnSpPr>
            <a:cxnSpLocks/>
            <a:endCxn id="47" idx="6"/>
          </p:cNvCxnSpPr>
          <p:nvPr/>
        </p:nvCxnSpPr>
        <p:spPr>
          <a:xfrm flipH="1">
            <a:off x="7464447" y="3091083"/>
            <a:ext cx="769696" cy="2970"/>
          </a:xfrm>
          <a:prstGeom prst="line">
            <a:avLst/>
          </a:prstGeom>
          <a:ln w="28575">
            <a:solidFill>
              <a:schemeClr val="tx1">
                <a:lumMod val="50000"/>
                <a:lumOff val="50000"/>
              </a:schemeClr>
            </a:solidFill>
            <a:tailEnd type="triangle"/>
          </a:ln>
        </p:spPr>
      </p:cxnSp>
      <p:cxnSp>
        <p:nvCxnSpPr>
          <p:cNvPr id="48" name="直線コネクタ 47">
            <a:extLst>
              <a:ext uri="{FF2B5EF4-FFF2-40B4-BE49-F238E27FC236}">
                <a16:creationId xmlns:a16="http://schemas.microsoft.com/office/drawing/2014/main" id="{2979DEEB-EAE7-4F4D-AE26-EE4A397DB7BC}"/>
              </a:ext>
            </a:extLst>
          </p:cNvPr>
          <p:cNvCxnSpPr>
            <a:cxnSpLocks/>
          </p:cNvCxnSpPr>
          <p:nvPr/>
        </p:nvCxnSpPr>
        <p:spPr>
          <a:xfrm>
            <a:off x="7364214" y="2269406"/>
            <a:ext cx="0" cy="721444"/>
          </a:xfrm>
          <a:prstGeom prst="line">
            <a:avLst/>
          </a:prstGeom>
          <a:ln w="28575">
            <a:solidFill>
              <a:schemeClr val="tx1">
                <a:lumMod val="50000"/>
                <a:lumOff val="50000"/>
              </a:schemeClr>
            </a:solidFill>
            <a:tailEnd type="triangle"/>
          </a:ln>
        </p:spPr>
      </p:cxnSp>
      <p:grpSp>
        <p:nvGrpSpPr>
          <p:cNvPr id="65" name="グループ化 64">
            <a:extLst>
              <a:ext uri="{FF2B5EF4-FFF2-40B4-BE49-F238E27FC236}">
                <a16:creationId xmlns:a16="http://schemas.microsoft.com/office/drawing/2014/main" id="{5DC420B2-F71D-4126-8E75-49D5AABB8673}"/>
              </a:ext>
            </a:extLst>
          </p:cNvPr>
          <p:cNvGrpSpPr/>
          <p:nvPr/>
        </p:nvGrpSpPr>
        <p:grpSpPr>
          <a:xfrm>
            <a:off x="7260401" y="2989494"/>
            <a:ext cx="204046" cy="204792"/>
            <a:chOff x="7260401" y="2989494"/>
            <a:chExt cx="204046" cy="204792"/>
          </a:xfrm>
        </p:grpSpPr>
        <p:sp>
          <p:nvSpPr>
            <p:cNvPr id="47" name="楕円 46">
              <a:extLst>
                <a:ext uri="{FF2B5EF4-FFF2-40B4-BE49-F238E27FC236}">
                  <a16:creationId xmlns:a16="http://schemas.microsoft.com/office/drawing/2014/main" id="{F97EA1A6-033E-434C-B96D-2AF641BF69A0}"/>
                </a:ext>
              </a:extLst>
            </p:cNvPr>
            <p:cNvSpPr/>
            <p:nvPr/>
          </p:nvSpPr>
          <p:spPr>
            <a:xfrm>
              <a:off x="7263981" y="299382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5B6F2953-BB4E-4D17-80F8-4F7CCF8AB3BB}"/>
                </a:ext>
              </a:extLst>
            </p:cNvPr>
            <p:cNvGrpSpPr/>
            <p:nvPr/>
          </p:nvGrpSpPr>
          <p:grpSpPr>
            <a:xfrm>
              <a:off x="7260401" y="2989494"/>
              <a:ext cx="203178" cy="203178"/>
              <a:chOff x="7260401" y="2989494"/>
              <a:chExt cx="203178" cy="203178"/>
            </a:xfrm>
          </p:grpSpPr>
          <p:cxnSp>
            <p:nvCxnSpPr>
              <p:cNvPr id="51" name="直線コネクタ 50">
                <a:extLst>
                  <a:ext uri="{FF2B5EF4-FFF2-40B4-BE49-F238E27FC236}">
                    <a16:creationId xmlns:a16="http://schemas.microsoft.com/office/drawing/2014/main" id="{B7F39E8A-F751-4F0C-BFEC-4AA56D4B2EB2}"/>
                  </a:ext>
                </a:extLst>
              </p:cNvPr>
              <p:cNvCxnSpPr>
                <a:cxnSpLocks/>
              </p:cNvCxnSpPr>
              <p:nvPr/>
            </p:nvCxnSpPr>
            <p:spPr>
              <a:xfrm rot="2700000" flipH="1">
                <a:off x="7266847" y="3091083"/>
                <a:ext cx="203178" cy="0"/>
              </a:xfrm>
              <a:prstGeom prst="line">
                <a:avLst/>
              </a:prstGeom>
              <a:ln w="28575">
                <a:solidFill>
                  <a:schemeClr val="tx1">
                    <a:lumMod val="50000"/>
                    <a:lumOff val="50000"/>
                  </a:schemeClr>
                </a:solidFill>
                <a:tailEnd type="none"/>
              </a:ln>
            </p:spPr>
          </p:cxnSp>
          <p:cxnSp>
            <p:nvCxnSpPr>
              <p:cNvPr id="54" name="直線コネクタ 53">
                <a:extLst>
                  <a:ext uri="{FF2B5EF4-FFF2-40B4-BE49-F238E27FC236}">
                    <a16:creationId xmlns:a16="http://schemas.microsoft.com/office/drawing/2014/main" id="{509FE992-76E4-4180-9E56-71C4B3E8AB63}"/>
                  </a:ext>
                </a:extLst>
              </p:cNvPr>
              <p:cNvCxnSpPr>
                <a:cxnSpLocks/>
              </p:cNvCxnSpPr>
              <p:nvPr/>
            </p:nvCxnSpPr>
            <p:spPr>
              <a:xfrm rot="-2700000" flipH="1">
                <a:off x="7260401" y="3091893"/>
                <a:ext cx="203178" cy="0"/>
              </a:xfrm>
              <a:prstGeom prst="line">
                <a:avLst/>
              </a:prstGeom>
              <a:ln w="28575">
                <a:solidFill>
                  <a:schemeClr val="tx1">
                    <a:lumMod val="50000"/>
                    <a:lumOff val="50000"/>
                  </a:schemeClr>
                </a:solidFill>
                <a:tailEnd type="none"/>
              </a:ln>
            </p:spPr>
          </p:cxnSp>
        </p:grpSp>
      </p:grpSp>
      <p:sp>
        <p:nvSpPr>
          <p:cNvPr id="56" name="正方形/長方形 55">
            <a:extLst>
              <a:ext uri="{FF2B5EF4-FFF2-40B4-BE49-F238E27FC236}">
                <a16:creationId xmlns:a16="http://schemas.microsoft.com/office/drawing/2014/main" id="{13943096-C40D-4DA6-A1A7-13271F406877}"/>
              </a:ext>
            </a:extLst>
          </p:cNvPr>
          <p:cNvSpPr/>
          <p:nvPr/>
        </p:nvSpPr>
        <p:spPr>
          <a:xfrm>
            <a:off x="7349165" y="2436660"/>
            <a:ext cx="830035" cy="369460"/>
          </a:xfrm>
          <a:prstGeom prst="rect">
            <a:avLst/>
          </a:prstGeom>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f’(net)</a:t>
            </a:r>
          </a:p>
        </p:txBody>
      </p:sp>
      <p:cxnSp>
        <p:nvCxnSpPr>
          <p:cNvPr id="57" name="直線コネクタ 56">
            <a:extLst>
              <a:ext uri="{FF2B5EF4-FFF2-40B4-BE49-F238E27FC236}">
                <a16:creationId xmlns:a16="http://schemas.microsoft.com/office/drawing/2014/main" id="{B235AFF0-91CC-4A68-B3AB-27824CF17B25}"/>
              </a:ext>
            </a:extLst>
          </p:cNvPr>
          <p:cNvCxnSpPr>
            <a:cxnSpLocks/>
          </p:cNvCxnSpPr>
          <p:nvPr/>
        </p:nvCxnSpPr>
        <p:spPr>
          <a:xfrm flipH="1">
            <a:off x="5178813" y="3091083"/>
            <a:ext cx="2081313" cy="0"/>
          </a:xfrm>
          <a:prstGeom prst="line">
            <a:avLst/>
          </a:prstGeom>
          <a:ln w="28575">
            <a:solidFill>
              <a:schemeClr val="tx1">
                <a:lumMod val="50000"/>
                <a:lumOff val="50000"/>
              </a:schemeClr>
            </a:solidFill>
            <a:tailEnd type="triangle"/>
          </a:ln>
        </p:spPr>
      </p:cxnSp>
      <p:cxnSp>
        <p:nvCxnSpPr>
          <p:cNvPr id="59" name="直線コネクタ 58">
            <a:extLst>
              <a:ext uri="{FF2B5EF4-FFF2-40B4-BE49-F238E27FC236}">
                <a16:creationId xmlns:a16="http://schemas.microsoft.com/office/drawing/2014/main" id="{5D0E06C9-571A-43BE-A736-440FF680C399}"/>
              </a:ext>
            </a:extLst>
          </p:cNvPr>
          <p:cNvCxnSpPr>
            <a:cxnSpLocks/>
          </p:cNvCxnSpPr>
          <p:nvPr/>
        </p:nvCxnSpPr>
        <p:spPr>
          <a:xfrm flipV="1">
            <a:off x="5459213" y="2770821"/>
            <a:ext cx="0" cy="306815"/>
          </a:xfrm>
          <a:prstGeom prst="line">
            <a:avLst/>
          </a:prstGeom>
          <a:ln w="28575">
            <a:solidFill>
              <a:schemeClr val="tx1">
                <a:lumMod val="50000"/>
                <a:lumOff val="50000"/>
              </a:schemeClr>
            </a:solidFill>
            <a:tailEnd type="triangle"/>
          </a:ln>
        </p:spPr>
      </p:cxnSp>
      <p:grpSp>
        <p:nvGrpSpPr>
          <p:cNvPr id="66" name="グループ化 65">
            <a:extLst>
              <a:ext uri="{FF2B5EF4-FFF2-40B4-BE49-F238E27FC236}">
                <a16:creationId xmlns:a16="http://schemas.microsoft.com/office/drawing/2014/main" id="{6D4AEEE8-190B-43B7-8814-5186A6634A9E}"/>
              </a:ext>
            </a:extLst>
          </p:cNvPr>
          <p:cNvGrpSpPr/>
          <p:nvPr/>
        </p:nvGrpSpPr>
        <p:grpSpPr>
          <a:xfrm>
            <a:off x="5357190" y="2566029"/>
            <a:ext cx="204046" cy="204792"/>
            <a:chOff x="7260401" y="2989494"/>
            <a:chExt cx="204046" cy="204792"/>
          </a:xfrm>
        </p:grpSpPr>
        <p:sp>
          <p:nvSpPr>
            <p:cNvPr id="67" name="楕円 66">
              <a:extLst>
                <a:ext uri="{FF2B5EF4-FFF2-40B4-BE49-F238E27FC236}">
                  <a16:creationId xmlns:a16="http://schemas.microsoft.com/office/drawing/2014/main" id="{84B93AC4-D952-48E8-9D35-67330CEC7A62}"/>
                </a:ext>
              </a:extLst>
            </p:cNvPr>
            <p:cNvSpPr/>
            <p:nvPr/>
          </p:nvSpPr>
          <p:spPr>
            <a:xfrm>
              <a:off x="7263981" y="299382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a:extLst>
                <a:ext uri="{FF2B5EF4-FFF2-40B4-BE49-F238E27FC236}">
                  <a16:creationId xmlns:a16="http://schemas.microsoft.com/office/drawing/2014/main" id="{F9FA743C-4B9F-4045-8E64-50CC655B7235}"/>
                </a:ext>
              </a:extLst>
            </p:cNvPr>
            <p:cNvGrpSpPr/>
            <p:nvPr/>
          </p:nvGrpSpPr>
          <p:grpSpPr>
            <a:xfrm>
              <a:off x="7260401" y="2989494"/>
              <a:ext cx="203178" cy="203178"/>
              <a:chOff x="7260401" y="2989494"/>
              <a:chExt cx="203178" cy="203178"/>
            </a:xfrm>
          </p:grpSpPr>
          <p:cxnSp>
            <p:nvCxnSpPr>
              <p:cNvPr id="69" name="直線コネクタ 68">
                <a:extLst>
                  <a:ext uri="{FF2B5EF4-FFF2-40B4-BE49-F238E27FC236}">
                    <a16:creationId xmlns:a16="http://schemas.microsoft.com/office/drawing/2014/main" id="{EA2FE295-420D-4923-8AA8-2031D3CB261B}"/>
                  </a:ext>
                </a:extLst>
              </p:cNvPr>
              <p:cNvCxnSpPr>
                <a:cxnSpLocks/>
              </p:cNvCxnSpPr>
              <p:nvPr/>
            </p:nvCxnSpPr>
            <p:spPr>
              <a:xfrm rot="2700000" flipH="1">
                <a:off x="7266847" y="3091083"/>
                <a:ext cx="203178" cy="0"/>
              </a:xfrm>
              <a:prstGeom prst="line">
                <a:avLst/>
              </a:prstGeom>
              <a:ln w="28575">
                <a:solidFill>
                  <a:schemeClr val="tx1">
                    <a:lumMod val="50000"/>
                    <a:lumOff val="50000"/>
                  </a:schemeClr>
                </a:solidFill>
                <a:tailEnd type="none"/>
              </a:ln>
            </p:spPr>
          </p:cxnSp>
          <p:cxnSp>
            <p:nvCxnSpPr>
              <p:cNvPr id="70" name="直線コネクタ 69">
                <a:extLst>
                  <a:ext uri="{FF2B5EF4-FFF2-40B4-BE49-F238E27FC236}">
                    <a16:creationId xmlns:a16="http://schemas.microsoft.com/office/drawing/2014/main" id="{181DD188-423B-4084-9D8F-38156F818F25}"/>
                  </a:ext>
                </a:extLst>
              </p:cNvPr>
              <p:cNvCxnSpPr>
                <a:cxnSpLocks/>
              </p:cNvCxnSpPr>
              <p:nvPr/>
            </p:nvCxnSpPr>
            <p:spPr>
              <a:xfrm rot="-2700000" flipH="1">
                <a:off x="7260401" y="3091893"/>
                <a:ext cx="203178" cy="0"/>
              </a:xfrm>
              <a:prstGeom prst="line">
                <a:avLst/>
              </a:prstGeom>
              <a:ln w="28575">
                <a:solidFill>
                  <a:schemeClr val="tx1">
                    <a:lumMod val="50000"/>
                    <a:lumOff val="50000"/>
                  </a:schemeClr>
                </a:solidFill>
                <a:tailEnd type="none"/>
              </a:ln>
            </p:spPr>
          </p:cxnSp>
        </p:grpSp>
      </p:grpSp>
      <p:cxnSp>
        <p:nvCxnSpPr>
          <p:cNvPr id="71" name="直線コネクタ 70">
            <a:extLst>
              <a:ext uri="{FF2B5EF4-FFF2-40B4-BE49-F238E27FC236}">
                <a16:creationId xmlns:a16="http://schemas.microsoft.com/office/drawing/2014/main" id="{C3F5322A-9DB3-42E0-817C-A79886F700A0}"/>
              </a:ext>
            </a:extLst>
          </p:cNvPr>
          <p:cNvCxnSpPr>
            <a:cxnSpLocks/>
          </p:cNvCxnSpPr>
          <p:nvPr/>
        </p:nvCxnSpPr>
        <p:spPr>
          <a:xfrm flipV="1">
            <a:off x="5458779" y="2269406"/>
            <a:ext cx="0" cy="306815"/>
          </a:xfrm>
          <a:prstGeom prst="line">
            <a:avLst/>
          </a:prstGeom>
          <a:ln w="28575">
            <a:solidFill>
              <a:schemeClr val="tx1">
                <a:lumMod val="50000"/>
                <a:lumOff val="50000"/>
              </a:schemeClr>
            </a:solidFill>
            <a:tailEnd type="triangle"/>
          </a:ln>
        </p:spPr>
      </p:cxnSp>
      <p:cxnSp>
        <p:nvCxnSpPr>
          <p:cNvPr id="72" name="直線コネクタ 71">
            <a:extLst>
              <a:ext uri="{FF2B5EF4-FFF2-40B4-BE49-F238E27FC236}">
                <a16:creationId xmlns:a16="http://schemas.microsoft.com/office/drawing/2014/main" id="{2227CD58-BF4E-4E0E-904C-96EC15DEE917}"/>
              </a:ext>
            </a:extLst>
          </p:cNvPr>
          <p:cNvCxnSpPr>
            <a:cxnSpLocks/>
          </p:cNvCxnSpPr>
          <p:nvPr/>
        </p:nvCxnSpPr>
        <p:spPr>
          <a:xfrm flipH="1" flipV="1">
            <a:off x="5571902" y="2680611"/>
            <a:ext cx="386125" cy="1006"/>
          </a:xfrm>
          <a:prstGeom prst="line">
            <a:avLst/>
          </a:prstGeom>
          <a:ln w="28575">
            <a:solidFill>
              <a:schemeClr val="tx1">
                <a:lumMod val="50000"/>
                <a:lumOff val="50000"/>
              </a:schemeClr>
            </a:solidFill>
            <a:tailEnd type="triangle"/>
          </a:ln>
        </p:spPr>
      </p:cxnSp>
      <p:cxnSp>
        <p:nvCxnSpPr>
          <p:cNvPr id="75" name="直線コネクタ 74">
            <a:extLst>
              <a:ext uri="{FF2B5EF4-FFF2-40B4-BE49-F238E27FC236}">
                <a16:creationId xmlns:a16="http://schemas.microsoft.com/office/drawing/2014/main" id="{2D0F42A4-59D8-491D-88F0-D71BC0786AAF}"/>
              </a:ext>
            </a:extLst>
          </p:cNvPr>
          <p:cNvCxnSpPr>
            <a:cxnSpLocks/>
          </p:cNvCxnSpPr>
          <p:nvPr/>
        </p:nvCxnSpPr>
        <p:spPr>
          <a:xfrm>
            <a:off x="4821627" y="2680611"/>
            <a:ext cx="539143" cy="0"/>
          </a:xfrm>
          <a:prstGeom prst="line">
            <a:avLst/>
          </a:prstGeom>
          <a:ln w="28575">
            <a:solidFill>
              <a:schemeClr val="tx1">
                <a:lumMod val="50000"/>
                <a:lumOff val="50000"/>
              </a:schemeClr>
            </a:solidFill>
            <a:tailEnd type="triangle"/>
          </a:ln>
        </p:spPr>
      </p:cxnSp>
      <p:grpSp>
        <p:nvGrpSpPr>
          <p:cNvPr id="78" name="グループ化 77">
            <a:extLst>
              <a:ext uri="{FF2B5EF4-FFF2-40B4-BE49-F238E27FC236}">
                <a16:creationId xmlns:a16="http://schemas.microsoft.com/office/drawing/2014/main" id="{1D46C699-7D67-4A10-8A42-5ABF93A704BA}"/>
              </a:ext>
            </a:extLst>
          </p:cNvPr>
          <p:cNvGrpSpPr/>
          <p:nvPr/>
        </p:nvGrpSpPr>
        <p:grpSpPr>
          <a:xfrm>
            <a:off x="3761384" y="2985914"/>
            <a:ext cx="204046" cy="204792"/>
            <a:chOff x="7260401" y="2989494"/>
            <a:chExt cx="204046" cy="204792"/>
          </a:xfrm>
        </p:grpSpPr>
        <p:sp>
          <p:nvSpPr>
            <p:cNvPr id="79" name="楕円 78">
              <a:extLst>
                <a:ext uri="{FF2B5EF4-FFF2-40B4-BE49-F238E27FC236}">
                  <a16:creationId xmlns:a16="http://schemas.microsoft.com/office/drawing/2014/main" id="{99F3631D-6EB1-493F-9A99-623BE4A77071}"/>
                </a:ext>
              </a:extLst>
            </p:cNvPr>
            <p:cNvSpPr/>
            <p:nvPr/>
          </p:nvSpPr>
          <p:spPr>
            <a:xfrm>
              <a:off x="7263981" y="299382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0" name="グループ化 79">
              <a:extLst>
                <a:ext uri="{FF2B5EF4-FFF2-40B4-BE49-F238E27FC236}">
                  <a16:creationId xmlns:a16="http://schemas.microsoft.com/office/drawing/2014/main" id="{3032B88B-1DCA-4B0F-88AF-856DE2736749}"/>
                </a:ext>
              </a:extLst>
            </p:cNvPr>
            <p:cNvGrpSpPr/>
            <p:nvPr/>
          </p:nvGrpSpPr>
          <p:grpSpPr>
            <a:xfrm>
              <a:off x="7260401" y="2989494"/>
              <a:ext cx="203178" cy="203178"/>
              <a:chOff x="7260401" y="2989494"/>
              <a:chExt cx="203178" cy="203178"/>
            </a:xfrm>
          </p:grpSpPr>
          <p:cxnSp>
            <p:nvCxnSpPr>
              <p:cNvPr id="81" name="直線コネクタ 80">
                <a:extLst>
                  <a:ext uri="{FF2B5EF4-FFF2-40B4-BE49-F238E27FC236}">
                    <a16:creationId xmlns:a16="http://schemas.microsoft.com/office/drawing/2014/main" id="{7D93C8C2-E926-4A5C-8481-8C643F104BE4}"/>
                  </a:ext>
                </a:extLst>
              </p:cNvPr>
              <p:cNvCxnSpPr>
                <a:cxnSpLocks/>
              </p:cNvCxnSpPr>
              <p:nvPr/>
            </p:nvCxnSpPr>
            <p:spPr>
              <a:xfrm rot="2700000" flipH="1">
                <a:off x="7266847" y="3091083"/>
                <a:ext cx="203178" cy="0"/>
              </a:xfrm>
              <a:prstGeom prst="line">
                <a:avLst/>
              </a:prstGeom>
              <a:ln w="28575">
                <a:solidFill>
                  <a:schemeClr val="tx1">
                    <a:lumMod val="50000"/>
                    <a:lumOff val="50000"/>
                  </a:schemeClr>
                </a:solidFill>
                <a:tailEnd type="none"/>
              </a:ln>
            </p:spPr>
          </p:cxnSp>
          <p:cxnSp>
            <p:nvCxnSpPr>
              <p:cNvPr id="82" name="直線コネクタ 81">
                <a:extLst>
                  <a:ext uri="{FF2B5EF4-FFF2-40B4-BE49-F238E27FC236}">
                    <a16:creationId xmlns:a16="http://schemas.microsoft.com/office/drawing/2014/main" id="{D04AA748-2813-4099-A051-0771E5547BD4}"/>
                  </a:ext>
                </a:extLst>
              </p:cNvPr>
              <p:cNvCxnSpPr>
                <a:cxnSpLocks/>
              </p:cNvCxnSpPr>
              <p:nvPr/>
            </p:nvCxnSpPr>
            <p:spPr>
              <a:xfrm rot="-2700000" flipH="1">
                <a:off x="7260401" y="3091893"/>
                <a:ext cx="203178" cy="0"/>
              </a:xfrm>
              <a:prstGeom prst="line">
                <a:avLst/>
              </a:prstGeom>
              <a:ln w="28575">
                <a:solidFill>
                  <a:schemeClr val="tx1">
                    <a:lumMod val="50000"/>
                    <a:lumOff val="50000"/>
                  </a:schemeClr>
                </a:solidFill>
                <a:tailEnd type="none"/>
              </a:ln>
            </p:spPr>
          </p:cxnSp>
        </p:grpSp>
      </p:grpSp>
      <p:sp>
        <p:nvSpPr>
          <p:cNvPr id="85" name="正方形/長方形 84">
            <a:extLst>
              <a:ext uri="{FF2B5EF4-FFF2-40B4-BE49-F238E27FC236}">
                <a16:creationId xmlns:a16="http://schemas.microsoft.com/office/drawing/2014/main" id="{DF46783E-B443-425F-B1F2-5DD28FA9F57B}"/>
              </a:ext>
            </a:extLst>
          </p:cNvPr>
          <p:cNvSpPr/>
          <p:nvPr/>
        </p:nvSpPr>
        <p:spPr>
          <a:xfrm>
            <a:off x="5906899" y="2482888"/>
            <a:ext cx="325730" cy="369460"/>
          </a:xfrm>
          <a:prstGeom prst="rect">
            <a:avLst/>
          </a:prstGeom>
        </p:spPr>
        <p:txBody>
          <a:bodyPr wrap="none">
            <a:spAutoFit/>
          </a:bodyPr>
          <a:lstStyle/>
          <a:p>
            <a:r>
              <a:rPr lang="el-GR"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η</a:t>
            </a:r>
            <a:endPar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endParaRPr>
          </a:p>
        </p:txBody>
      </p:sp>
      <p:cxnSp>
        <p:nvCxnSpPr>
          <p:cNvPr id="86" name="直線コネクタ 85">
            <a:extLst>
              <a:ext uri="{FF2B5EF4-FFF2-40B4-BE49-F238E27FC236}">
                <a16:creationId xmlns:a16="http://schemas.microsoft.com/office/drawing/2014/main" id="{44F9BF3D-D0E6-4A7F-830D-9F12DADBE4C4}"/>
              </a:ext>
            </a:extLst>
          </p:cNvPr>
          <p:cNvCxnSpPr>
            <a:cxnSpLocks/>
          </p:cNvCxnSpPr>
          <p:nvPr/>
        </p:nvCxnSpPr>
        <p:spPr>
          <a:xfrm flipV="1">
            <a:off x="4809808" y="2074512"/>
            <a:ext cx="0" cy="621064"/>
          </a:xfrm>
          <a:prstGeom prst="line">
            <a:avLst/>
          </a:prstGeom>
          <a:ln w="28575">
            <a:solidFill>
              <a:schemeClr val="tx1">
                <a:lumMod val="50000"/>
                <a:lumOff val="50000"/>
              </a:schemeClr>
            </a:solidFill>
            <a:tailEnd type="none"/>
          </a:ln>
        </p:spPr>
      </p:cxnSp>
      <p:sp>
        <p:nvSpPr>
          <p:cNvPr id="90" name="正方形/長方形 89">
            <a:extLst>
              <a:ext uri="{FF2B5EF4-FFF2-40B4-BE49-F238E27FC236}">
                <a16:creationId xmlns:a16="http://schemas.microsoft.com/office/drawing/2014/main" id="{79092F99-662C-4E7C-B9F4-52305A1CECF7}"/>
              </a:ext>
            </a:extLst>
          </p:cNvPr>
          <p:cNvSpPr/>
          <p:nvPr/>
        </p:nvSpPr>
        <p:spPr>
          <a:xfrm>
            <a:off x="6252788" y="3094053"/>
            <a:ext cx="418704" cy="369460"/>
          </a:xfrm>
          <a:prstGeom prst="rect">
            <a:avLst/>
          </a:prstGeom>
        </p:spPr>
        <p:txBody>
          <a:bodyPr wrap="none">
            <a:spAutoFit/>
          </a:bodyPr>
          <a:lstStyle/>
          <a:p>
            <a:r>
              <a:rPr lang="el-GR"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δ</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o</a:t>
            </a:r>
          </a:p>
        </p:txBody>
      </p:sp>
      <p:sp>
        <p:nvSpPr>
          <p:cNvPr id="91" name="正方形/長方形 90">
            <a:extLst>
              <a:ext uri="{FF2B5EF4-FFF2-40B4-BE49-F238E27FC236}">
                <a16:creationId xmlns:a16="http://schemas.microsoft.com/office/drawing/2014/main" id="{ECB75A0B-581B-49F2-A2E3-6EDBD90DF8FA}"/>
              </a:ext>
            </a:extLst>
          </p:cNvPr>
          <p:cNvSpPr/>
          <p:nvPr/>
        </p:nvSpPr>
        <p:spPr>
          <a:xfrm>
            <a:off x="7547132" y="3087503"/>
            <a:ext cx="582211" cy="369460"/>
          </a:xfrm>
          <a:prstGeom prst="rect">
            <a:avLst/>
          </a:prstGeom>
          <a:ln w="28575">
            <a:noFill/>
          </a:ln>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d-O</a:t>
            </a:r>
          </a:p>
        </p:txBody>
      </p:sp>
      <p:cxnSp>
        <p:nvCxnSpPr>
          <p:cNvPr id="92" name="直線コネクタ 91">
            <a:extLst>
              <a:ext uri="{FF2B5EF4-FFF2-40B4-BE49-F238E27FC236}">
                <a16:creationId xmlns:a16="http://schemas.microsoft.com/office/drawing/2014/main" id="{D1F51B25-0B04-4BD5-B5EE-E023E86ACC63}"/>
              </a:ext>
            </a:extLst>
          </p:cNvPr>
          <p:cNvCxnSpPr>
            <a:cxnSpLocks/>
          </p:cNvCxnSpPr>
          <p:nvPr/>
        </p:nvCxnSpPr>
        <p:spPr>
          <a:xfrm>
            <a:off x="3859526" y="2278709"/>
            <a:ext cx="0" cy="721444"/>
          </a:xfrm>
          <a:prstGeom prst="line">
            <a:avLst/>
          </a:prstGeom>
          <a:ln w="28575">
            <a:solidFill>
              <a:schemeClr val="tx1">
                <a:lumMod val="50000"/>
                <a:lumOff val="50000"/>
              </a:schemeClr>
            </a:solidFill>
            <a:tailEnd type="triangle"/>
          </a:ln>
        </p:spPr>
      </p:cxnSp>
      <p:sp>
        <p:nvSpPr>
          <p:cNvPr id="93" name="正方形/長方形 92">
            <a:extLst>
              <a:ext uri="{FF2B5EF4-FFF2-40B4-BE49-F238E27FC236}">
                <a16:creationId xmlns:a16="http://schemas.microsoft.com/office/drawing/2014/main" id="{C1B982E8-68E7-4B82-94A7-5DDF52B979C6}"/>
              </a:ext>
            </a:extLst>
          </p:cNvPr>
          <p:cNvSpPr/>
          <p:nvPr/>
        </p:nvSpPr>
        <p:spPr>
          <a:xfrm>
            <a:off x="3844477" y="2445963"/>
            <a:ext cx="830035" cy="369460"/>
          </a:xfrm>
          <a:prstGeom prst="rect">
            <a:avLst/>
          </a:prstGeom>
        </p:spPr>
        <p:txBody>
          <a:bodyPr wrap="none">
            <a:spAutoFit/>
          </a:bodyPr>
          <a:lstStyle/>
          <a:p>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f’(net)</a:t>
            </a:r>
          </a:p>
        </p:txBody>
      </p:sp>
      <p:grpSp>
        <p:nvGrpSpPr>
          <p:cNvPr id="95" name="グループ化 94">
            <a:extLst>
              <a:ext uri="{FF2B5EF4-FFF2-40B4-BE49-F238E27FC236}">
                <a16:creationId xmlns:a16="http://schemas.microsoft.com/office/drawing/2014/main" id="{F9934754-1685-4CE1-9ED8-86D343A136A5}"/>
              </a:ext>
            </a:extLst>
          </p:cNvPr>
          <p:cNvGrpSpPr/>
          <p:nvPr/>
        </p:nvGrpSpPr>
        <p:grpSpPr>
          <a:xfrm>
            <a:off x="4970912" y="2985914"/>
            <a:ext cx="204046" cy="204792"/>
            <a:chOff x="7260401" y="2989494"/>
            <a:chExt cx="204046" cy="204792"/>
          </a:xfrm>
        </p:grpSpPr>
        <p:sp>
          <p:nvSpPr>
            <p:cNvPr id="96" name="楕円 95">
              <a:extLst>
                <a:ext uri="{FF2B5EF4-FFF2-40B4-BE49-F238E27FC236}">
                  <a16:creationId xmlns:a16="http://schemas.microsoft.com/office/drawing/2014/main" id="{42F96D12-CF9A-4FAF-A154-717C4419ACFB}"/>
                </a:ext>
              </a:extLst>
            </p:cNvPr>
            <p:cNvSpPr/>
            <p:nvPr/>
          </p:nvSpPr>
          <p:spPr>
            <a:xfrm>
              <a:off x="7263981" y="299382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7" name="グループ化 96">
              <a:extLst>
                <a:ext uri="{FF2B5EF4-FFF2-40B4-BE49-F238E27FC236}">
                  <a16:creationId xmlns:a16="http://schemas.microsoft.com/office/drawing/2014/main" id="{9284A868-A830-41DF-AD7C-205078613AC0}"/>
                </a:ext>
              </a:extLst>
            </p:cNvPr>
            <p:cNvGrpSpPr/>
            <p:nvPr/>
          </p:nvGrpSpPr>
          <p:grpSpPr>
            <a:xfrm>
              <a:off x="7260401" y="2989494"/>
              <a:ext cx="203178" cy="203178"/>
              <a:chOff x="7260401" y="2989494"/>
              <a:chExt cx="203178" cy="203178"/>
            </a:xfrm>
          </p:grpSpPr>
          <p:cxnSp>
            <p:nvCxnSpPr>
              <p:cNvPr id="98" name="直線コネクタ 97">
                <a:extLst>
                  <a:ext uri="{FF2B5EF4-FFF2-40B4-BE49-F238E27FC236}">
                    <a16:creationId xmlns:a16="http://schemas.microsoft.com/office/drawing/2014/main" id="{53D1CAE0-5967-4D1D-B167-A9B520C16A02}"/>
                  </a:ext>
                </a:extLst>
              </p:cNvPr>
              <p:cNvCxnSpPr>
                <a:cxnSpLocks/>
              </p:cNvCxnSpPr>
              <p:nvPr/>
            </p:nvCxnSpPr>
            <p:spPr>
              <a:xfrm rot="2700000" flipH="1">
                <a:off x="7266847" y="3091083"/>
                <a:ext cx="203178" cy="0"/>
              </a:xfrm>
              <a:prstGeom prst="line">
                <a:avLst/>
              </a:prstGeom>
              <a:ln w="28575">
                <a:solidFill>
                  <a:schemeClr val="tx1">
                    <a:lumMod val="50000"/>
                    <a:lumOff val="50000"/>
                  </a:schemeClr>
                </a:solidFill>
                <a:tailEnd type="none"/>
              </a:ln>
            </p:spPr>
          </p:cxnSp>
          <p:cxnSp>
            <p:nvCxnSpPr>
              <p:cNvPr id="99" name="直線コネクタ 98">
                <a:extLst>
                  <a:ext uri="{FF2B5EF4-FFF2-40B4-BE49-F238E27FC236}">
                    <a16:creationId xmlns:a16="http://schemas.microsoft.com/office/drawing/2014/main" id="{C858AAD2-195F-4016-92F5-AF2BE7B97ED8}"/>
                  </a:ext>
                </a:extLst>
              </p:cNvPr>
              <p:cNvCxnSpPr>
                <a:cxnSpLocks/>
              </p:cNvCxnSpPr>
              <p:nvPr/>
            </p:nvCxnSpPr>
            <p:spPr>
              <a:xfrm rot="-2700000" flipH="1">
                <a:off x="7260401" y="3091893"/>
                <a:ext cx="203178" cy="0"/>
              </a:xfrm>
              <a:prstGeom prst="line">
                <a:avLst/>
              </a:prstGeom>
              <a:ln w="28575">
                <a:solidFill>
                  <a:schemeClr val="tx1">
                    <a:lumMod val="50000"/>
                    <a:lumOff val="50000"/>
                  </a:schemeClr>
                </a:solidFill>
                <a:tailEnd type="none"/>
              </a:ln>
            </p:spPr>
          </p:cxnSp>
        </p:grpSp>
      </p:grpSp>
      <p:cxnSp>
        <p:nvCxnSpPr>
          <p:cNvPr id="105" name="直線コネクタ 104">
            <a:extLst>
              <a:ext uri="{FF2B5EF4-FFF2-40B4-BE49-F238E27FC236}">
                <a16:creationId xmlns:a16="http://schemas.microsoft.com/office/drawing/2014/main" id="{B18F2994-6294-41EB-B14B-7AEFCFCD18A4}"/>
              </a:ext>
            </a:extLst>
          </p:cNvPr>
          <p:cNvCxnSpPr>
            <a:cxnSpLocks/>
            <a:stCxn id="96" idx="2"/>
            <a:endCxn id="79" idx="6"/>
          </p:cNvCxnSpPr>
          <p:nvPr/>
        </p:nvCxnSpPr>
        <p:spPr>
          <a:xfrm flipH="1">
            <a:off x="3965430" y="3090473"/>
            <a:ext cx="1009062" cy="0"/>
          </a:xfrm>
          <a:prstGeom prst="line">
            <a:avLst/>
          </a:prstGeom>
          <a:ln w="28575">
            <a:solidFill>
              <a:schemeClr val="tx1">
                <a:lumMod val="50000"/>
                <a:lumOff val="50000"/>
              </a:schemeClr>
            </a:solidFill>
            <a:tailEnd type="triangle"/>
          </a:ln>
        </p:spPr>
      </p:cxnSp>
      <p:cxnSp>
        <p:nvCxnSpPr>
          <p:cNvPr id="109" name="直線コネクタ 108">
            <a:extLst>
              <a:ext uri="{FF2B5EF4-FFF2-40B4-BE49-F238E27FC236}">
                <a16:creationId xmlns:a16="http://schemas.microsoft.com/office/drawing/2014/main" id="{CEA51AD7-EE78-435D-AAA2-FD584F62E4C2}"/>
              </a:ext>
            </a:extLst>
          </p:cNvPr>
          <p:cNvCxnSpPr>
            <a:cxnSpLocks/>
          </p:cNvCxnSpPr>
          <p:nvPr/>
        </p:nvCxnSpPr>
        <p:spPr>
          <a:xfrm flipH="1">
            <a:off x="5060596" y="2228101"/>
            <a:ext cx="185298" cy="0"/>
          </a:xfrm>
          <a:prstGeom prst="line">
            <a:avLst/>
          </a:prstGeom>
          <a:ln w="28575">
            <a:solidFill>
              <a:schemeClr val="tx1">
                <a:lumMod val="50000"/>
                <a:lumOff val="50000"/>
              </a:schemeClr>
            </a:solidFill>
            <a:tailEnd type="none"/>
          </a:ln>
        </p:spPr>
      </p:cxnSp>
      <p:cxnSp>
        <p:nvCxnSpPr>
          <p:cNvPr id="112" name="直線コネクタ 111">
            <a:extLst>
              <a:ext uri="{FF2B5EF4-FFF2-40B4-BE49-F238E27FC236}">
                <a16:creationId xmlns:a16="http://schemas.microsoft.com/office/drawing/2014/main" id="{5B90D2E1-E574-4978-9C89-ED6B81851020}"/>
              </a:ext>
            </a:extLst>
          </p:cNvPr>
          <p:cNvCxnSpPr>
            <a:cxnSpLocks/>
            <a:endCxn id="96" idx="0"/>
          </p:cNvCxnSpPr>
          <p:nvPr/>
        </p:nvCxnSpPr>
        <p:spPr>
          <a:xfrm>
            <a:off x="5074725" y="2228101"/>
            <a:ext cx="0" cy="762139"/>
          </a:xfrm>
          <a:prstGeom prst="line">
            <a:avLst/>
          </a:prstGeom>
          <a:ln w="28575">
            <a:solidFill>
              <a:schemeClr val="tx1">
                <a:lumMod val="50000"/>
                <a:lumOff val="50000"/>
              </a:schemeClr>
            </a:solidFill>
            <a:tailEnd type="triangle"/>
          </a:ln>
        </p:spPr>
      </p:cxnSp>
      <mc:AlternateContent xmlns:mc="http://schemas.openxmlformats.org/markup-compatibility/2006" xmlns:a14="http://schemas.microsoft.com/office/drawing/2010/main">
        <mc:Choice Requires="a14">
          <p:sp>
            <p:nvSpPr>
              <p:cNvPr id="116" name="正方形/長方形 115">
                <a:extLst>
                  <a:ext uri="{FF2B5EF4-FFF2-40B4-BE49-F238E27FC236}">
                    <a16:creationId xmlns:a16="http://schemas.microsoft.com/office/drawing/2014/main" id="{18800982-0DA7-42F6-AC5B-F93344E935DC}"/>
                  </a:ext>
                </a:extLst>
              </p:cNvPr>
              <p:cNvSpPr/>
              <p:nvPr/>
            </p:nvSpPr>
            <p:spPr>
              <a:xfrm>
                <a:off x="5418252" y="2244153"/>
                <a:ext cx="540533" cy="369460"/>
              </a:xfrm>
              <a:prstGeom prst="rect">
                <a:avLst/>
              </a:prstGeom>
            </p:spPr>
            <p:txBody>
              <a:bodyPr wrap="none">
                <a:spAutoFit/>
              </a:bodyPr>
              <a:lstStyle/>
              <a:p>
                <a14:m>
                  <m:oMath xmlns:m="http://schemas.openxmlformats.org/officeDocument/2006/math">
                    <m:r>
                      <a:rPr lang="en-US" altLang="ja-JP" sz="1801" b="1" i="1" smtClean="0">
                        <a:solidFill>
                          <a:schemeClr val="tx1">
                            <a:lumMod val="50000"/>
                            <a:lumOff val="50000"/>
                          </a:schemeClr>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W</a:t>
                </a:r>
              </a:p>
            </p:txBody>
          </p:sp>
        </mc:Choice>
        <mc:Fallback xmlns="">
          <p:sp>
            <p:nvSpPr>
              <p:cNvPr id="116" name="正方形/長方形 115">
                <a:extLst>
                  <a:ext uri="{FF2B5EF4-FFF2-40B4-BE49-F238E27FC236}">
                    <a16:creationId xmlns:a16="http://schemas.microsoft.com/office/drawing/2014/main" id="{18800982-0DA7-42F6-AC5B-F93344E935DC}"/>
                  </a:ext>
                </a:extLst>
              </p:cNvPr>
              <p:cNvSpPr>
                <a:spLocks noRot="1" noChangeAspect="1" noMove="1" noResize="1" noEditPoints="1" noAdjustHandles="1" noChangeArrowheads="1" noChangeShapeType="1" noTextEdit="1"/>
              </p:cNvSpPr>
              <p:nvPr/>
            </p:nvSpPr>
            <p:spPr>
              <a:xfrm>
                <a:off x="5418252" y="2244153"/>
                <a:ext cx="540533" cy="369460"/>
              </a:xfrm>
              <a:prstGeom prst="rect">
                <a:avLst/>
              </a:prstGeom>
              <a:blipFill>
                <a:blip r:embed="rId2"/>
                <a:stretch>
                  <a:fillRect t="-8197" r="-7955" b="-24590"/>
                </a:stretch>
              </a:blipFill>
            </p:spPr>
            <p:txBody>
              <a:bodyPr/>
              <a:lstStyle/>
              <a:p>
                <a:r>
                  <a:rPr lang="ja-JP" altLang="en-US">
                    <a:noFill/>
                  </a:rPr>
                  <a:t> </a:t>
                </a:r>
              </a:p>
            </p:txBody>
          </p:sp>
        </mc:Fallback>
      </mc:AlternateContent>
      <p:cxnSp>
        <p:nvCxnSpPr>
          <p:cNvPr id="117" name="直線コネクタ 116">
            <a:extLst>
              <a:ext uri="{FF2B5EF4-FFF2-40B4-BE49-F238E27FC236}">
                <a16:creationId xmlns:a16="http://schemas.microsoft.com/office/drawing/2014/main" id="{BDD1115C-01D7-45E0-9385-736ED5386430}"/>
              </a:ext>
            </a:extLst>
          </p:cNvPr>
          <p:cNvCxnSpPr>
            <a:cxnSpLocks/>
            <a:stCxn id="79" idx="2"/>
            <a:endCxn id="119" idx="6"/>
          </p:cNvCxnSpPr>
          <p:nvPr/>
        </p:nvCxnSpPr>
        <p:spPr>
          <a:xfrm flipH="1" flipV="1">
            <a:off x="2151265" y="3089666"/>
            <a:ext cx="1613699" cy="807"/>
          </a:xfrm>
          <a:prstGeom prst="line">
            <a:avLst/>
          </a:prstGeom>
          <a:ln w="28575">
            <a:solidFill>
              <a:schemeClr val="tx1">
                <a:lumMod val="50000"/>
                <a:lumOff val="50000"/>
              </a:schemeClr>
            </a:solidFill>
            <a:tailEnd type="triangle"/>
          </a:ln>
        </p:spPr>
      </p:cxnSp>
      <p:grpSp>
        <p:nvGrpSpPr>
          <p:cNvPr id="118" name="グループ化 117">
            <a:extLst>
              <a:ext uri="{FF2B5EF4-FFF2-40B4-BE49-F238E27FC236}">
                <a16:creationId xmlns:a16="http://schemas.microsoft.com/office/drawing/2014/main" id="{92D58E94-AC4A-45AC-9DB4-BEAC6B23F593}"/>
              </a:ext>
            </a:extLst>
          </p:cNvPr>
          <p:cNvGrpSpPr/>
          <p:nvPr/>
        </p:nvGrpSpPr>
        <p:grpSpPr>
          <a:xfrm>
            <a:off x="1947219" y="2985107"/>
            <a:ext cx="204046" cy="204792"/>
            <a:chOff x="7260401" y="2989494"/>
            <a:chExt cx="204046" cy="204792"/>
          </a:xfrm>
        </p:grpSpPr>
        <p:sp>
          <p:nvSpPr>
            <p:cNvPr id="119" name="楕円 118">
              <a:extLst>
                <a:ext uri="{FF2B5EF4-FFF2-40B4-BE49-F238E27FC236}">
                  <a16:creationId xmlns:a16="http://schemas.microsoft.com/office/drawing/2014/main" id="{DC9453D9-2AE2-4EF4-816B-20511E609DAD}"/>
                </a:ext>
              </a:extLst>
            </p:cNvPr>
            <p:cNvSpPr/>
            <p:nvPr/>
          </p:nvSpPr>
          <p:spPr>
            <a:xfrm>
              <a:off x="7263981" y="2993820"/>
              <a:ext cx="200466" cy="200466"/>
            </a:xfrm>
            <a:prstGeom prst="ellips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0" name="グループ化 119">
              <a:extLst>
                <a:ext uri="{FF2B5EF4-FFF2-40B4-BE49-F238E27FC236}">
                  <a16:creationId xmlns:a16="http://schemas.microsoft.com/office/drawing/2014/main" id="{2C7913B4-0297-4183-BE36-627E3A0E4C15}"/>
                </a:ext>
              </a:extLst>
            </p:cNvPr>
            <p:cNvGrpSpPr/>
            <p:nvPr/>
          </p:nvGrpSpPr>
          <p:grpSpPr>
            <a:xfrm>
              <a:off x="7260401" y="2989494"/>
              <a:ext cx="203178" cy="203178"/>
              <a:chOff x="7260401" y="2989494"/>
              <a:chExt cx="203178" cy="203178"/>
            </a:xfrm>
          </p:grpSpPr>
          <p:cxnSp>
            <p:nvCxnSpPr>
              <p:cNvPr id="121" name="直線コネクタ 120">
                <a:extLst>
                  <a:ext uri="{FF2B5EF4-FFF2-40B4-BE49-F238E27FC236}">
                    <a16:creationId xmlns:a16="http://schemas.microsoft.com/office/drawing/2014/main" id="{7D91F5B5-E0C7-4C67-A3BA-9DA33A10338B}"/>
                  </a:ext>
                </a:extLst>
              </p:cNvPr>
              <p:cNvCxnSpPr>
                <a:cxnSpLocks/>
              </p:cNvCxnSpPr>
              <p:nvPr/>
            </p:nvCxnSpPr>
            <p:spPr>
              <a:xfrm rot="2700000" flipH="1">
                <a:off x="7266847" y="3091083"/>
                <a:ext cx="203178" cy="0"/>
              </a:xfrm>
              <a:prstGeom prst="line">
                <a:avLst/>
              </a:prstGeom>
              <a:ln w="28575">
                <a:solidFill>
                  <a:schemeClr val="tx1">
                    <a:lumMod val="50000"/>
                    <a:lumOff val="50000"/>
                  </a:schemeClr>
                </a:solidFill>
                <a:tailEnd type="none"/>
              </a:ln>
            </p:spPr>
          </p:cxnSp>
          <p:cxnSp>
            <p:nvCxnSpPr>
              <p:cNvPr id="122" name="直線コネクタ 121">
                <a:extLst>
                  <a:ext uri="{FF2B5EF4-FFF2-40B4-BE49-F238E27FC236}">
                    <a16:creationId xmlns:a16="http://schemas.microsoft.com/office/drawing/2014/main" id="{FBF65AC0-19E3-4CEF-9AC2-92C8E8406D1E}"/>
                  </a:ext>
                </a:extLst>
              </p:cNvPr>
              <p:cNvCxnSpPr>
                <a:cxnSpLocks/>
              </p:cNvCxnSpPr>
              <p:nvPr/>
            </p:nvCxnSpPr>
            <p:spPr>
              <a:xfrm rot="-2700000" flipH="1">
                <a:off x="7260401" y="3091893"/>
                <a:ext cx="203178" cy="0"/>
              </a:xfrm>
              <a:prstGeom prst="line">
                <a:avLst/>
              </a:prstGeom>
              <a:ln w="28575">
                <a:solidFill>
                  <a:schemeClr val="tx1">
                    <a:lumMod val="50000"/>
                    <a:lumOff val="50000"/>
                  </a:schemeClr>
                </a:solidFill>
                <a:tailEnd type="none"/>
              </a:ln>
            </p:spPr>
          </p:cxnSp>
        </p:grpSp>
      </p:grpSp>
      <p:cxnSp>
        <p:nvCxnSpPr>
          <p:cNvPr id="123" name="直線コネクタ 122">
            <a:extLst>
              <a:ext uri="{FF2B5EF4-FFF2-40B4-BE49-F238E27FC236}">
                <a16:creationId xmlns:a16="http://schemas.microsoft.com/office/drawing/2014/main" id="{7CF4A858-B808-4EE6-AAAE-E3C94420170B}"/>
              </a:ext>
            </a:extLst>
          </p:cNvPr>
          <p:cNvCxnSpPr>
            <a:cxnSpLocks/>
          </p:cNvCxnSpPr>
          <p:nvPr/>
        </p:nvCxnSpPr>
        <p:spPr>
          <a:xfrm>
            <a:off x="2049242" y="2278709"/>
            <a:ext cx="0" cy="721444"/>
          </a:xfrm>
          <a:prstGeom prst="line">
            <a:avLst/>
          </a:prstGeom>
          <a:ln w="28575">
            <a:solidFill>
              <a:schemeClr val="tx1">
                <a:lumMod val="50000"/>
                <a:lumOff val="50000"/>
              </a:schemeClr>
            </a:solidFill>
            <a:tailEnd type="triangle"/>
          </a:ln>
        </p:spPr>
      </p:cxnSp>
      <p:cxnSp>
        <p:nvCxnSpPr>
          <p:cNvPr id="126" name="直線コネクタ 125">
            <a:extLst>
              <a:ext uri="{FF2B5EF4-FFF2-40B4-BE49-F238E27FC236}">
                <a16:creationId xmlns:a16="http://schemas.microsoft.com/office/drawing/2014/main" id="{23AE4630-CDE8-45C7-87E1-829F7B7C5278}"/>
              </a:ext>
            </a:extLst>
          </p:cNvPr>
          <p:cNvCxnSpPr>
            <a:cxnSpLocks/>
          </p:cNvCxnSpPr>
          <p:nvPr/>
        </p:nvCxnSpPr>
        <p:spPr>
          <a:xfrm>
            <a:off x="1411656" y="3094053"/>
            <a:ext cx="539143" cy="0"/>
          </a:xfrm>
          <a:prstGeom prst="line">
            <a:avLst/>
          </a:prstGeom>
          <a:ln w="28575">
            <a:solidFill>
              <a:schemeClr val="tx1">
                <a:lumMod val="50000"/>
                <a:lumOff val="50000"/>
              </a:schemeClr>
            </a:solidFill>
            <a:tailEnd type="triangle"/>
          </a:ln>
        </p:spPr>
      </p:cxnSp>
      <p:cxnSp>
        <p:nvCxnSpPr>
          <p:cNvPr id="127" name="直線コネクタ 126">
            <a:extLst>
              <a:ext uri="{FF2B5EF4-FFF2-40B4-BE49-F238E27FC236}">
                <a16:creationId xmlns:a16="http://schemas.microsoft.com/office/drawing/2014/main" id="{58994398-8655-46D0-9B0C-1A8D1B8E4F33}"/>
              </a:ext>
            </a:extLst>
          </p:cNvPr>
          <p:cNvCxnSpPr>
            <a:cxnSpLocks/>
          </p:cNvCxnSpPr>
          <p:nvPr/>
        </p:nvCxnSpPr>
        <p:spPr>
          <a:xfrm flipV="1">
            <a:off x="1399837" y="2086416"/>
            <a:ext cx="0" cy="1022603"/>
          </a:xfrm>
          <a:prstGeom prst="line">
            <a:avLst/>
          </a:prstGeom>
          <a:ln w="28575">
            <a:solidFill>
              <a:schemeClr val="tx1">
                <a:lumMod val="50000"/>
                <a:lumOff val="50000"/>
              </a:schemeClr>
            </a:solidFill>
            <a:tailEnd type="none"/>
          </a:ln>
        </p:spPr>
      </p:cxnSp>
      <p:sp>
        <p:nvSpPr>
          <p:cNvPr id="132" name="正方形/長方形 131">
            <a:extLst>
              <a:ext uri="{FF2B5EF4-FFF2-40B4-BE49-F238E27FC236}">
                <a16:creationId xmlns:a16="http://schemas.microsoft.com/office/drawing/2014/main" id="{9C32A15C-676A-42D9-B5AF-181A097BB2F2}"/>
              </a:ext>
            </a:extLst>
          </p:cNvPr>
          <p:cNvSpPr/>
          <p:nvPr/>
        </p:nvSpPr>
        <p:spPr>
          <a:xfrm>
            <a:off x="2687431" y="3118240"/>
            <a:ext cx="426720" cy="369460"/>
          </a:xfrm>
          <a:prstGeom prst="rect">
            <a:avLst/>
          </a:prstGeom>
        </p:spPr>
        <p:txBody>
          <a:bodyPr wrap="none">
            <a:spAutoFit/>
          </a:bodyPr>
          <a:lstStyle/>
          <a:p>
            <a:r>
              <a:rPr lang="el-GR"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δ</a:t>
            </a:r>
            <a:r>
              <a:rPr lang="en-US" altLang="ja-JP" sz="1801" b="1" baseline="30000">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Y</a:t>
            </a:r>
          </a:p>
        </p:txBody>
      </p:sp>
      <p:cxnSp>
        <p:nvCxnSpPr>
          <p:cNvPr id="133" name="直線コネクタ 132">
            <a:extLst>
              <a:ext uri="{FF2B5EF4-FFF2-40B4-BE49-F238E27FC236}">
                <a16:creationId xmlns:a16="http://schemas.microsoft.com/office/drawing/2014/main" id="{E00F3477-7BAE-4725-A736-B0955CC7790C}"/>
              </a:ext>
            </a:extLst>
          </p:cNvPr>
          <p:cNvCxnSpPr>
            <a:cxnSpLocks/>
          </p:cNvCxnSpPr>
          <p:nvPr/>
        </p:nvCxnSpPr>
        <p:spPr>
          <a:xfrm flipH="1" flipV="1">
            <a:off x="2050157" y="3204607"/>
            <a:ext cx="1" cy="349573"/>
          </a:xfrm>
          <a:prstGeom prst="line">
            <a:avLst/>
          </a:prstGeom>
          <a:ln w="28575">
            <a:solidFill>
              <a:schemeClr val="tx1">
                <a:lumMod val="50000"/>
                <a:lumOff val="50000"/>
              </a:schemeClr>
            </a:solidFill>
            <a:tailEnd type="triangle"/>
          </a:ln>
        </p:spPr>
      </p:cxnSp>
      <p:sp>
        <p:nvSpPr>
          <p:cNvPr id="134" name="正方形/長方形 133">
            <a:extLst>
              <a:ext uri="{FF2B5EF4-FFF2-40B4-BE49-F238E27FC236}">
                <a16:creationId xmlns:a16="http://schemas.microsoft.com/office/drawing/2014/main" id="{E97E864D-FC10-4291-A7AB-0E02E6AE10A9}"/>
              </a:ext>
            </a:extLst>
          </p:cNvPr>
          <p:cNvSpPr/>
          <p:nvPr/>
        </p:nvSpPr>
        <p:spPr>
          <a:xfrm>
            <a:off x="1671541" y="3244270"/>
            <a:ext cx="325730" cy="369460"/>
          </a:xfrm>
          <a:prstGeom prst="rect">
            <a:avLst/>
          </a:prstGeom>
        </p:spPr>
        <p:txBody>
          <a:bodyPr wrap="none">
            <a:spAutoFit/>
          </a:bodyPr>
          <a:lstStyle/>
          <a:p>
            <a:r>
              <a:rPr lang="el-GR"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η</a:t>
            </a:r>
            <a:endPar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36" name="正方形/長方形 135">
                <a:extLst>
                  <a:ext uri="{FF2B5EF4-FFF2-40B4-BE49-F238E27FC236}">
                    <a16:creationId xmlns:a16="http://schemas.microsoft.com/office/drawing/2014/main" id="{5744F076-C549-4358-B8F2-DDB6C2CF8A4A}"/>
                  </a:ext>
                </a:extLst>
              </p:cNvPr>
              <p:cNvSpPr/>
              <p:nvPr/>
            </p:nvSpPr>
            <p:spPr>
              <a:xfrm>
                <a:off x="2011681" y="2369993"/>
                <a:ext cx="476412" cy="369460"/>
              </a:xfrm>
              <a:prstGeom prst="rect">
                <a:avLst/>
              </a:prstGeom>
            </p:spPr>
            <p:txBody>
              <a:bodyPr wrap="none">
                <a:spAutoFit/>
              </a:bodyPr>
              <a:lstStyle/>
              <a:p>
                <a14:m>
                  <m:oMath xmlns:m="http://schemas.openxmlformats.org/officeDocument/2006/math">
                    <m:r>
                      <a:rPr lang="en-US" altLang="ja-JP" sz="1801" b="1" i="1" smtClean="0">
                        <a:solidFill>
                          <a:schemeClr val="tx1">
                            <a:lumMod val="50000"/>
                            <a:lumOff val="50000"/>
                          </a:schemeClr>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ja-JP"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rPr>
                  <a:t>V</a:t>
                </a:r>
              </a:p>
            </p:txBody>
          </p:sp>
        </mc:Choice>
        <mc:Fallback xmlns="">
          <p:sp>
            <p:nvSpPr>
              <p:cNvPr id="136" name="正方形/長方形 135">
                <a:extLst>
                  <a:ext uri="{FF2B5EF4-FFF2-40B4-BE49-F238E27FC236}">
                    <a16:creationId xmlns:a16="http://schemas.microsoft.com/office/drawing/2014/main" id="{5744F076-C549-4358-B8F2-DDB6C2CF8A4A}"/>
                  </a:ext>
                </a:extLst>
              </p:cNvPr>
              <p:cNvSpPr>
                <a:spLocks noRot="1" noChangeAspect="1" noMove="1" noResize="1" noEditPoints="1" noAdjustHandles="1" noChangeArrowheads="1" noChangeShapeType="1" noTextEdit="1"/>
              </p:cNvSpPr>
              <p:nvPr/>
            </p:nvSpPr>
            <p:spPr>
              <a:xfrm>
                <a:off x="2011681" y="2369993"/>
                <a:ext cx="476412" cy="369460"/>
              </a:xfrm>
              <a:prstGeom prst="rect">
                <a:avLst/>
              </a:prstGeom>
              <a:blipFill>
                <a:blip r:embed="rId3"/>
                <a:stretch>
                  <a:fillRect t="-10000" r="-8974" b="-26667"/>
                </a:stretch>
              </a:blipFill>
            </p:spPr>
            <p:txBody>
              <a:bodyPr/>
              <a:lstStyle/>
              <a:p>
                <a:r>
                  <a:rPr lang="ja-JP" altLang="en-US">
                    <a:noFill/>
                  </a:rPr>
                  <a:t> </a:t>
                </a:r>
              </a:p>
            </p:txBody>
          </p:sp>
        </mc:Fallback>
      </mc:AlternateContent>
      <p:cxnSp>
        <p:nvCxnSpPr>
          <p:cNvPr id="138" name="直線矢印コネクタ 137">
            <a:extLst>
              <a:ext uri="{FF2B5EF4-FFF2-40B4-BE49-F238E27FC236}">
                <a16:creationId xmlns:a16="http://schemas.microsoft.com/office/drawing/2014/main" id="{82FC79F8-0AEE-4221-9A41-400120F24444}"/>
              </a:ext>
            </a:extLst>
          </p:cNvPr>
          <p:cNvCxnSpPr>
            <a:cxnSpLocks/>
          </p:cNvCxnSpPr>
          <p:nvPr/>
        </p:nvCxnSpPr>
        <p:spPr>
          <a:xfrm>
            <a:off x="2346751" y="5515873"/>
            <a:ext cx="2899143" cy="0"/>
          </a:xfrm>
          <a:prstGeom prst="straightConnector1">
            <a:avLst/>
          </a:prstGeom>
          <a:noFill/>
          <a:ln w="190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9" name="直線矢印コネクタ 138">
            <a:extLst>
              <a:ext uri="{FF2B5EF4-FFF2-40B4-BE49-F238E27FC236}">
                <a16:creationId xmlns:a16="http://schemas.microsoft.com/office/drawing/2014/main" id="{E5B5C4F5-5777-4B9C-9998-B61DB3136103}"/>
              </a:ext>
            </a:extLst>
          </p:cNvPr>
          <p:cNvCxnSpPr>
            <a:cxnSpLocks/>
          </p:cNvCxnSpPr>
          <p:nvPr/>
        </p:nvCxnSpPr>
        <p:spPr>
          <a:xfrm flipV="1">
            <a:off x="2505698" y="4012026"/>
            <a:ext cx="0" cy="1679919"/>
          </a:xfrm>
          <a:prstGeom prst="straightConnector1">
            <a:avLst/>
          </a:prstGeom>
          <a:noFill/>
          <a:ln w="190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45" name="正方形/長方形 144">
                <a:extLst>
                  <a:ext uri="{FF2B5EF4-FFF2-40B4-BE49-F238E27FC236}">
                    <a16:creationId xmlns:a16="http://schemas.microsoft.com/office/drawing/2014/main" id="{DF300A5B-B254-4590-861E-1CDB2329A9EA}"/>
                  </a:ext>
                </a:extLst>
              </p:cNvPr>
              <p:cNvSpPr/>
              <p:nvPr/>
            </p:nvSpPr>
            <p:spPr>
              <a:xfrm>
                <a:off x="4735719" y="5259443"/>
                <a:ext cx="53412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0" smtClean="0">
                          <a:solidFill>
                            <a:schemeClr val="tx1">
                              <a:lumMod val="50000"/>
                              <a:lumOff val="50000"/>
                            </a:schemeClr>
                          </a:solidFill>
                          <a:latin typeface="Cambria Math" panose="02040503050406030204" pitchFamily="18" charset="0"/>
                        </a:rPr>
                        <m:t>𝐕</m:t>
                      </m:r>
                      <m:r>
                        <a:rPr lang="en-US" altLang="ja-JP" sz="1200" b="1" i="0" smtClean="0">
                          <a:solidFill>
                            <a:schemeClr val="tx1">
                              <a:lumMod val="50000"/>
                              <a:lumOff val="50000"/>
                            </a:schemeClr>
                          </a:solidFill>
                          <a:latin typeface="Cambria Math" panose="02040503050406030204" pitchFamily="18" charset="0"/>
                        </a:rPr>
                        <m:t>,</m:t>
                      </m:r>
                      <m:r>
                        <a:rPr lang="en-US" altLang="ja-JP" sz="1200" b="1" i="0" smtClean="0">
                          <a:solidFill>
                            <a:schemeClr val="tx1">
                              <a:lumMod val="50000"/>
                              <a:lumOff val="50000"/>
                            </a:schemeClr>
                          </a:solidFill>
                          <a:latin typeface="Cambria Math" panose="02040503050406030204" pitchFamily="18" charset="0"/>
                        </a:rPr>
                        <m:t>𝐖</m:t>
                      </m:r>
                    </m:oMath>
                  </m:oMathPara>
                </a14:m>
                <a:endParaRPr lang="ja-JP" altLang="en-US" sz="1200" b="1">
                  <a:solidFill>
                    <a:schemeClr val="tx1">
                      <a:lumMod val="50000"/>
                      <a:lumOff val="50000"/>
                    </a:schemeClr>
                  </a:solidFill>
                </a:endParaRPr>
              </a:p>
            </p:txBody>
          </p:sp>
        </mc:Choice>
        <mc:Fallback xmlns="">
          <p:sp>
            <p:nvSpPr>
              <p:cNvPr id="145" name="正方形/長方形 144">
                <a:extLst>
                  <a:ext uri="{FF2B5EF4-FFF2-40B4-BE49-F238E27FC236}">
                    <a16:creationId xmlns:a16="http://schemas.microsoft.com/office/drawing/2014/main" id="{DF300A5B-B254-4590-861E-1CDB2329A9EA}"/>
                  </a:ext>
                </a:extLst>
              </p:cNvPr>
              <p:cNvSpPr>
                <a:spLocks noRot="1" noChangeAspect="1" noMove="1" noResize="1" noEditPoints="1" noAdjustHandles="1" noChangeArrowheads="1" noChangeShapeType="1" noTextEdit="1"/>
              </p:cNvSpPr>
              <p:nvPr/>
            </p:nvSpPr>
            <p:spPr>
              <a:xfrm>
                <a:off x="4735719" y="5259443"/>
                <a:ext cx="534121" cy="27699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正方形/長方形 150">
                <a:extLst>
                  <a:ext uri="{FF2B5EF4-FFF2-40B4-BE49-F238E27FC236}">
                    <a16:creationId xmlns:a16="http://schemas.microsoft.com/office/drawing/2014/main" id="{BF3BE366-12BE-4C18-A566-DC359400C04F}"/>
                  </a:ext>
                </a:extLst>
              </p:cNvPr>
              <p:cNvSpPr/>
              <p:nvPr/>
            </p:nvSpPr>
            <p:spPr>
              <a:xfrm>
                <a:off x="1843616" y="3994706"/>
                <a:ext cx="62331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smtClean="0">
                          <a:solidFill>
                            <a:schemeClr val="tx1">
                              <a:lumMod val="50000"/>
                              <a:lumOff val="50000"/>
                            </a:schemeClr>
                          </a:solidFill>
                          <a:latin typeface="Cambria Math" panose="02040503050406030204" pitchFamily="18" charset="0"/>
                        </a:rPr>
                        <m:t>𝑶</m:t>
                      </m:r>
                      <m:r>
                        <a:rPr lang="en-US" altLang="ja-JP" sz="1200" b="1" i="1" smtClean="0">
                          <a:solidFill>
                            <a:schemeClr val="tx1">
                              <a:lumMod val="50000"/>
                              <a:lumOff val="50000"/>
                            </a:schemeClr>
                          </a:solidFill>
                          <a:latin typeface="Cambria Math" panose="02040503050406030204" pitchFamily="18" charset="0"/>
                        </a:rPr>
                        <m:t>−</m:t>
                      </m:r>
                      <m:r>
                        <a:rPr lang="en-US" altLang="ja-JP" sz="1200" b="1" i="1" smtClean="0">
                          <a:solidFill>
                            <a:schemeClr val="tx1">
                              <a:lumMod val="50000"/>
                              <a:lumOff val="50000"/>
                            </a:schemeClr>
                          </a:solidFill>
                          <a:latin typeface="Cambria Math" panose="02040503050406030204" pitchFamily="18" charset="0"/>
                        </a:rPr>
                        <m:t>𝒅</m:t>
                      </m:r>
                    </m:oMath>
                  </m:oMathPara>
                </a14:m>
                <a:endParaRPr lang="ja-JP" altLang="en-US" sz="1200" b="1" i="1">
                  <a:solidFill>
                    <a:schemeClr val="tx1">
                      <a:lumMod val="50000"/>
                      <a:lumOff val="50000"/>
                    </a:schemeClr>
                  </a:solidFill>
                  <a:latin typeface="Arial" panose="020B0604020202020204" pitchFamily="34" charset="0"/>
                  <a:cs typeface="Arial" panose="020B0604020202020204" pitchFamily="34" charset="0"/>
                </a:endParaRPr>
              </a:p>
            </p:txBody>
          </p:sp>
        </mc:Choice>
        <mc:Fallback xmlns="">
          <p:sp>
            <p:nvSpPr>
              <p:cNvPr id="151" name="正方形/長方形 150">
                <a:extLst>
                  <a:ext uri="{FF2B5EF4-FFF2-40B4-BE49-F238E27FC236}">
                    <a16:creationId xmlns:a16="http://schemas.microsoft.com/office/drawing/2014/main" id="{BF3BE366-12BE-4C18-A566-DC359400C04F}"/>
                  </a:ext>
                </a:extLst>
              </p:cNvPr>
              <p:cNvSpPr>
                <a:spLocks noRot="1" noChangeAspect="1" noMove="1" noResize="1" noEditPoints="1" noAdjustHandles="1" noChangeArrowheads="1" noChangeShapeType="1" noTextEdit="1"/>
              </p:cNvSpPr>
              <p:nvPr/>
            </p:nvSpPr>
            <p:spPr>
              <a:xfrm>
                <a:off x="1843616" y="3994706"/>
                <a:ext cx="623311" cy="276999"/>
              </a:xfrm>
              <a:prstGeom prst="rect">
                <a:avLst/>
              </a:prstGeom>
              <a:blipFill>
                <a:blip r:embed="rId5"/>
                <a:stretch>
                  <a:fillRect/>
                </a:stretch>
              </a:blipFill>
            </p:spPr>
            <p:txBody>
              <a:bodyPr/>
              <a:lstStyle/>
              <a:p>
                <a:r>
                  <a:rPr lang="ja-JP" altLang="en-US">
                    <a:noFill/>
                  </a:rPr>
                  <a:t> </a:t>
                </a:r>
              </a:p>
            </p:txBody>
          </p:sp>
        </mc:Fallback>
      </mc:AlternateContent>
      <p:sp>
        <p:nvSpPr>
          <p:cNvPr id="152" name="フリーフォーム: 図形 151">
            <a:extLst>
              <a:ext uri="{FF2B5EF4-FFF2-40B4-BE49-F238E27FC236}">
                <a16:creationId xmlns:a16="http://schemas.microsoft.com/office/drawing/2014/main" id="{9C1B2EF3-D7F8-4D68-8AC5-1BC704D4B42E}"/>
              </a:ext>
            </a:extLst>
          </p:cNvPr>
          <p:cNvSpPr/>
          <p:nvPr/>
        </p:nvSpPr>
        <p:spPr>
          <a:xfrm>
            <a:off x="2731244" y="4012026"/>
            <a:ext cx="1901075" cy="1206279"/>
          </a:xfrm>
          <a:custGeom>
            <a:avLst/>
            <a:gdLst>
              <a:gd name="connsiteX0" fmla="*/ 0 w 1287780"/>
              <a:gd name="connsiteY0" fmla="*/ 243840 h 1206279"/>
              <a:gd name="connsiteX1" fmla="*/ 426720 w 1287780"/>
              <a:gd name="connsiteY1" fmla="*/ 1203960 h 1206279"/>
              <a:gd name="connsiteX2" fmla="*/ 1287780 w 1287780"/>
              <a:gd name="connsiteY2" fmla="*/ 0 h 1206279"/>
            </a:gdLst>
            <a:ahLst/>
            <a:cxnLst>
              <a:cxn ang="0">
                <a:pos x="connsiteX0" y="connsiteY0"/>
              </a:cxn>
              <a:cxn ang="0">
                <a:pos x="connsiteX1" y="connsiteY1"/>
              </a:cxn>
              <a:cxn ang="0">
                <a:pos x="connsiteX2" y="connsiteY2"/>
              </a:cxn>
            </a:cxnLst>
            <a:rect l="l" t="t" r="r" b="b"/>
            <a:pathLst>
              <a:path w="1287780" h="1206279">
                <a:moveTo>
                  <a:pt x="0" y="243840"/>
                </a:moveTo>
                <a:cubicBezTo>
                  <a:pt x="106045" y="744220"/>
                  <a:pt x="212090" y="1244600"/>
                  <a:pt x="426720" y="1203960"/>
                </a:cubicBezTo>
                <a:cubicBezTo>
                  <a:pt x="641350" y="1163320"/>
                  <a:pt x="964565" y="581660"/>
                  <a:pt x="1287780" y="0"/>
                </a:cubicBezTo>
              </a:path>
            </a:pathLst>
          </a:custGeom>
          <a:ln w="28575">
            <a:solidFill>
              <a:schemeClr val="tx1">
                <a:lumMod val="50000"/>
                <a:lumOff val="50000"/>
              </a:schemeClr>
            </a:solidFill>
            <a:tailEnd type="none"/>
          </a:ln>
        </p:spPr>
        <p:txBody>
          <a:bodyPr rtlCol="0" anchor="ctr"/>
          <a:lstStyle/>
          <a:p>
            <a:pPr algn="ctr"/>
            <a:endParaRPr kumimoji="1" lang="ja-JP" altLang="en-US"/>
          </a:p>
        </p:txBody>
      </p:sp>
      <p:cxnSp>
        <p:nvCxnSpPr>
          <p:cNvPr id="156" name="直線矢印コネクタ 155">
            <a:extLst>
              <a:ext uri="{FF2B5EF4-FFF2-40B4-BE49-F238E27FC236}">
                <a16:creationId xmlns:a16="http://schemas.microsoft.com/office/drawing/2014/main" id="{5FFD627D-31AD-4222-A3B9-935838932B3E}"/>
              </a:ext>
            </a:extLst>
          </p:cNvPr>
          <p:cNvCxnSpPr>
            <a:cxnSpLocks/>
          </p:cNvCxnSpPr>
          <p:nvPr/>
        </p:nvCxnSpPr>
        <p:spPr>
          <a:xfrm flipH="1" flipV="1">
            <a:off x="3347116" y="5273110"/>
            <a:ext cx="73142" cy="154339"/>
          </a:xfrm>
          <a:prstGeom prst="straightConnector1">
            <a:avLst/>
          </a:prstGeom>
          <a:noFill/>
          <a:ln w="19050">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60" name="楕円 159">
            <a:extLst>
              <a:ext uri="{FF2B5EF4-FFF2-40B4-BE49-F238E27FC236}">
                <a16:creationId xmlns:a16="http://schemas.microsoft.com/office/drawing/2014/main" id="{ADA91F90-4F17-4A85-95E2-A93CC39D6098}"/>
              </a:ext>
            </a:extLst>
          </p:cNvPr>
          <p:cNvSpPr/>
          <p:nvPr/>
        </p:nvSpPr>
        <p:spPr>
          <a:xfrm>
            <a:off x="4412594" y="4159924"/>
            <a:ext cx="111781" cy="111781"/>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4" name="正方形/長方形 163">
                <a:extLst>
                  <a:ext uri="{FF2B5EF4-FFF2-40B4-BE49-F238E27FC236}">
                    <a16:creationId xmlns:a16="http://schemas.microsoft.com/office/drawing/2014/main" id="{828FE83C-2D5E-4B3B-AFFC-5FBDFE8C0C20}"/>
                  </a:ext>
                </a:extLst>
              </p:cNvPr>
              <p:cNvSpPr/>
              <p:nvPr/>
            </p:nvSpPr>
            <p:spPr>
              <a:xfrm>
                <a:off x="4201423" y="5536442"/>
                <a:ext cx="65594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smtClean="0">
                          <a:solidFill>
                            <a:schemeClr val="tx1">
                              <a:lumMod val="50000"/>
                              <a:lumOff val="50000"/>
                            </a:schemeClr>
                          </a:solidFill>
                          <a:latin typeface="Cambria Math" panose="02040503050406030204" pitchFamily="18" charset="0"/>
                        </a:rPr>
                        <m:t>𝑽</m:t>
                      </m:r>
                      <m:r>
                        <a:rPr lang="en-US" altLang="ja-JP" sz="1200" b="1" i="1" baseline="-25000" smtClean="0">
                          <a:solidFill>
                            <a:schemeClr val="tx1">
                              <a:lumMod val="50000"/>
                              <a:lumOff val="50000"/>
                            </a:schemeClr>
                          </a:solidFill>
                          <a:latin typeface="Cambria Math" panose="02040503050406030204" pitchFamily="18" charset="0"/>
                        </a:rPr>
                        <m:t>𝟎</m:t>
                      </m:r>
                      <m:r>
                        <a:rPr lang="en-US" altLang="ja-JP" sz="1200" b="1" i="1" smtClean="0">
                          <a:solidFill>
                            <a:schemeClr val="tx1">
                              <a:lumMod val="50000"/>
                              <a:lumOff val="50000"/>
                            </a:schemeClr>
                          </a:solidFill>
                          <a:latin typeface="Cambria Math" panose="02040503050406030204" pitchFamily="18" charset="0"/>
                        </a:rPr>
                        <m:t>,</m:t>
                      </m:r>
                      <m:r>
                        <a:rPr lang="en-US" altLang="ja-JP" sz="1200" b="1" i="1" smtClean="0">
                          <a:solidFill>
                            <a:schemeClr val="tx1">
                              <a:lumMod val="50000"/>
                              <a:lumOff val="50000"/>
                            </a:schemeClr>
                          </a:solidFill>
                          <a:latin typeface="Cambria Math" panose="02040503050406030204" pitchFamily="18" charset="0"/>
                        </a:rPr>
                        <m:t>𝑾</m:t>
                      </m:r>
                      <m:r>
                        <a:rPr lang="en-US" altLang="ja-JP" sz="1200" b="1" i="1" baseline="-25000" smtClean="0">
                          <a:solidFill>
                            <a:schemeClr val="tx1">
                              <a:lumMod val="50000"/>
                              <a:lumOff val="50000"/>
                            </a:schemeClr>
                          </a:solidFill>
                          <a:latin typeface="Cambria Math" panose="02040503050406030204" pitchFamily="18" charset="0"/>
                        </a:rPr>
                        <m:t>𝟎</m:t>
                      </m:r>
                    </m:oMath>
                  </m:oMathPara>
                </a14:m>
                <a:endParaRPr lang="ja-JP" altLang="en-US" sz="1200" b="1" i="1">
                  <a:solidFill>
                    <a:schemeClr val="tx1">
                      <a:lumMod val="50000"/>
                      <a:lumOff val="50000"/>
                    </a:schemeClr>
                  </a:solidFill>
                </a:endParaRPr>
              </a:p>
            </p:txBody>
          </p:sp>
        </mc:Choice>
        <mc:Fallback xmlns="">
          <p:sp>
            <p:nvSpPr>
              <p:cNvPr id="164" name="正方形/長方形 163">
                <a:extLst>
                  <a:ext uri="{FF2B5EF4-FFF2-40B4-BE49-F238E27FC236}">
                    <a16:creationId xmlns:a16="http://schemas.microsoft.com/office/drawing/2014/main" id="{828FE83C-2D5E-4B3B-AFFC-5FBDFE8C0C20}"/>
                  </a:ext>
                </a:extLst>
              </p:cNvPr>
              <p:cNvSpPr>
                <a:spLocks noRot="1" noChangeAspect="1" noMove="1" noResize="1" noEditPoints="1" noAdjustHandles="1" noChangeArrowheads="1" noChangeShapeType="1" noTextEdit="1"/>
              </p:cNvSpPr>
              <p:nvPr/>
            </p:nvSpPr>
            <p:spPr>
              <a:xfrm>
                <a:off x="4201423" y="5536442"/>
                <a:ext cx="655949" cy="276999"/>
              </a:xfrm>
              <a:prstGeom prst="rect">
                <a:avLst/>
              </a:prstGeom>
              <a:blipFill>
                <a:blip r:embed="rId6"/>
                <a:stretch>
                  <a:fillRect/>
                </a:stretch>
              </a:blipFill>
            </p:spPr>
            <p:txBody>
              <a:bodyPr/>
              <a:lstStyle/>
              <a:p>
                <a:r>
                  <a:rPr lang="ja-JP" altLang="en-US">
                    <a:noFill/>
                  </a:rPr>
                  <a:t> </a:t>
                </a:r>
              </a:p>
            </p:txBody>
          </p:sp>
        </mc:Fallback>
      </mc:AlternateContent>
      <p:sp>
        <p:nvSpPr>
          <p:cNvPr id="165" name="楕円 164">
            <a:extLst>
              <a:ext uri="{FF2B5EF4-FFF2-40B4-BE49-F238E27FC236}">
                <a16:creationId xmlns:a16="http://schemas.microsoft.com/office/drawing/2014/main" id="{BD423AEE-7E97-4A4F-950A-49827F5B4BEE}"/>
              </a:ext>
            </a:extLst>
          </p:cNvPr>
          <p:cNvSpPr/>
          <p:nvPr/>
        </p:nvSpPr>
        <p:spPr>
          <a:xfrm>
            <a:off x="3934808" y="4708059"/>
            <a:ext cx="111781" cy="111781"/>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0" name="正方形/長方形 169">
                <a:extLst>
                  <a:ext uri="{FF2B5EF4-FFF2-40B4-BE49-F238E27FC236}">
                    <a16:creationId xmlns:a16="http://schemas.microsoft.com/office/drawing/2014/main" id="{74A267BD-A7E8-47FF-B695-77A2216B9589}"/>
                  </a:ext>
                </a:extLst>
              </p:cNvPr>
              <p:cNvSpPr/>
              <p:nvPr/>
            </p:nvSpPr>
            <p:spPr>
              <a:xfrm>
                <a:off x="7219707" y="4851985"/>
                <a:ext cx="2860848" cy="4782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smtClean="0">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𝐕</m:t>
                      </m:r>
                      <m:r>
                        <a:rPr lang="en-US" altLang="ja-JP" sz="1200" b="1">
                          <a:solidFill>
                            <a:schemeClr val="tx1">
                              <a:lumMod val="50000"/>
                              <a:lumOff val="50000"/>
                            </a:schemeClr>
                          </a:solidFill>
                          <a:latin typeface="Cambria Math" panose="02040503050406030204" pitchFamily="18" charset="0"/>
                        </a:rPr>
                        <m:t>,</m:t>
                      </m:r>
                      <m:r>
                        <a:rPr lang="en-US" altLang="ja-JP" sz="1200" b="1" i="1">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𝐖</m:t>
                      </m:r>
                      <m:r>
                        <a:rPr lang="en-US" altLang="ja-JP" sz="1200" b="1" i="1">
                          <a:solidFill>
                            <a:schemeClr val="tx1">
                              <a:lumMod val="50000"/>
                              <a:lumOff val="50000"/>
                            </a:schemeClr>
                          </a:solidFill>
                          <a:latin typeface="Cambria Math" panose="02040503050406030204" pitchFamily="18" charset="0"/>
                        </a:rPr>
                        <m:t>=</m:t>
                      </m:r>
                      <m:sSup>
                        <m:sSupPr>
                          <m:ctrlPr>
                            <a:rPr lang="en-US" altLang="ja-JP" sz="1200" b="1" i="1">
                              <a:solidFill>
                                <a:schemeClr val="tx1">
                                  <a:lumMod val="50000"/>
                                  <a:lumOff val="50000"/>
                                </a:schemeClr>
                              </a:solidFill>
                              <a:latin typeface="Cambria Math" panose="02040503050406030204" pitchFamily="18" charset="0"/>
                            </a:rPr>
                          </m:ctrlPr>
                        </m:sSupPr>
                        <m:e>
                          <m:r>
                            <a:rPr lang="en-US" altLang="ja-JP" sz="1200" b="1" i="1">
                              <a:solidFill>
                                <a:schemeClr val="tx1">
                                  <a:lumMod val="50000"/>
                                  <a:lumOff val="50000"/>
                                </a:schemeClr>
                              </a:solidFill>
                              <a:latin typeface="Cambria Math" panose="02040503050406030204" pitchFamily="18" charset="0"/>
                            </a:rPr>
                            <m:t>𝒇</m:t>
                          </m:r>
                        </m:e>
                        <m:sup>
                          <m:r>
                            <a:rPr lang="en-US" altLang="ja-JP" sz="1200" b="1" i="1">
                              <a:solidFill>
                                <a:schemeClr val="tx1">
                                  <a:lumMod val="50000"/>
                                  <a:lumOff val="50000"/>
                                </a:schemeClr>
                              </a:solidFill>
                              <a:latin typeface="Cambria Math" panose="02040503050406030204" pitchFamily="18" charset="0"/>
                            </a:rPr>
                            <m:t>′</m:t>
                          </m:r>
                        </m:sup>
                      </m:sSup>
                      <m:d>
                        <m:dPr>
                          <m:ctrlPr>
                            <a:rPr lang="en-US" altLang="ja-JP" sz="1200" b="1" i="1">
                              <a:solidFill>
                                <a:schemeClr val="tx1">
                                  <a:lumMod val="50000"/>
                                  <a:lumOff val="50000"/>
                                </a:schemeClr>
                              </a:solidFill>
                              <a:latin typeface="Cambria Math" panose="02040503050406030204" pitchFamily="18" charset="0"/>
                            </a:rPr>
                          </m:ctrlPr>
                        </m:dPr>
                        <m:e>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𝑽</m:t>
                              </m:r>
                            </m:e>
                            <m:sub>
                              <m:r>
                                <a:rPr lang="en-US" altLang="ja-JP" sz="1200" b="1" i="1">
                                  <a:solidFill>
                                    <a:schemeClr val="tx1">
                                      <a:lumMod val="50000"/>
                                      <a:lumOff val="50000"/>
                                    </a:schemeClr>
                                  </a:solidFill>
                                  <a:latin typeface="Cambria Math" panose="02040503050406030204" pitchFamily="18" charset="0"/>
                                </a:rPr>
                                <m:t>𝟎</m:t>
                              </m:r>
                            </m:sub>
                          </m:sSub>
                          <m:r>
                            <a:rPr lang="en-US" altLang="ja-JP" sz="1200" b="1">
                              <a:solidFill>
                                <a:schemeClr val="tx1">
                                  <a:lumMod val="50000"/>
                                  <a:lumOff val="50000"/>
                                </a:schemeClr>
                              </a:solidFill>
                              <a:latin typeface="Cambria Math" panose="02040503050406030204" pitchFamily="18" charset="0"/>
                            </a:rPr>
                            <m:t>,</m:t>
                          </m:r>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𝑾</m:t>
                              </m:r>
                            </m:e>
                            <m:sub>
                              <m:r>
                                <a:rPr lang="en-US" altLang="ja-JP" sz="1200" b="1" i="1">
                                  <a:solidFill>
                                    <a:schemeClr val="tx1">
                                      <a:lumMod val="50000"/>
                                      <a:lumOff val="50000"/>
                                    </a:schemeClr>
                                  </a:solidFill>
                                  <a:latin typeface="Cambria Math" panose="02040503050406030204" pitchFamily="18" charset="0"/>
                                </a:rPr>
                                <m:t>𝟎</m:t>
                              </m:r>
                            </m:sub>
                          </m:sSub>
                        </m:e>
                      </m:d>
                      <m:r>
                        <a:rPr lang="en-US" altLang="ja-JP" sz="1200" b="1" i="1">
                          <a:solidFill>
                            <a:schemeClr val="tx1">
                              <a:lumMod val="50000"/>
                              <a:lumOff val="50000"/>
                            </a:schemeClr>
                          </a:solidFill>
                          <a:latin typeface="Cambria Math" panose="02040503050406030204" pitchFamily="18" charset="0"/>
                        </a:rPr>
                        <m:t>∗</m:t>
                      </m:r>
                      <m:r>
                        <a:rPr lang="en-US" altLang="ja-JP" sz="1200" b="1" i="1">
                          <a:solidFill>
                            <a:schemeClr val="tx1">
                              <a:lumMod val="50000"/>
                              <a:lumOff val="50000"/>
                            </a:schemeClr>
                          </a:solidFill>
                          <a:latin typeface="Cambria Math" panose="02040503050406030204" pitchFamily="18" charset="0"/>
                        </a:rPr>
                        <m:t>𝒇</m:t>
                      </m:r>
                      <m:d>
                        <m:dPr>
                          <m:ctrlPr>
                            <a:rPr lang="en-US" altLang="ja-JP" sz="1200" b="1" i="1" smtClean="0">
                              <a:solidFill>
                                <a:schemeClr val="tx1">
                                  <a:lumMod val="50000"/>
                                  <a:lumOff val="50000"/>
                                </a:schemeClr>
                              </a:solidFill>
                              <a:latin typeface="Cambria Math" panose="02040503050406030204" pitchFamily="18" charset="0"/>
                            </a:rPr>
                          </m:ctrlPr>
                        </m:dPr>
                        <m:e>
                          <m:sSub>
                            <m:sSubPr>
                              <m:ctrlPr>
                                <a:rPr lang="en-US" altLang="ja-JP" sz="1200" b="1" i="1" smtClean="0">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𝑽</m:t>
                              </m:r>
                            </m:e>
                            <m:sub>
                              <m:r>
                                <a:rPr lang="en-US" altLang="ja-JP" sz="1200" b="1" i="1">
                                  <a:solidFill>
                                    <a:schemeClr val="tx1">
                                      <a:lumMod val="50000"/>
                                      <a:lumOff val="50000"/>
                                    </a:schemeClr>
                                  </a:solidFill>
                                  <a:latin typeface="Cambria Math" panose="02040503050406030204" pitchFamily="18" charset="0"/>
                                </a:rPr>
                                <m:t>𝟎</m:t>
                              </m:r>
                            </m:sub>
                          </m:sSub>
                          <m:r>
                            <a:rPr lang="en-US" altLang="ja-JP" sz="1200" b="1">
                              <a:solidFill>
                                <a:schemeClr val="tx1">
                                  <a:lumMod val="50000"/>
                                  <a:lumOff val="50000"/>
                                </a:schemeClr>
                              </a:solidFill>
                              <a:latin typeface="Cambria Math" panose="02040503050406030204" pitchFamily="18" charset="0"/>
                            </a:rPr>
                            <m:t>,</m:t>
                          </m:r>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𝑾</m:t>
                              </m:r>
                            </m:e>
                            <m:sub>
                              <m:r>
                                <a:rPr lang="en-US" altLang="ja-JP" sz="1200" b="1" i="1">
                                  <a:solidFill>
                                    <a:schemeClr val="tx1">
                                      <a:lumMod val="50000"/>
                                      <a:lumOff val="50000"/>
                                    </a:schemeClr>
                                  </a:solidFill>
                                  <a:latin typeface="Cambria Math" panose="02040503050406030204" pitchFamily="18" charset="0"/>
                                </a:rPr>
                                <m:t>𝟎</m:t>
                              </m:r>
                            </m:sub>
                          </m:sSub>
                        </m:e>
                      </m:d>
                      <m:r>
                        <a:rPr lang="en-US" altLang="ja-JP" sz="1200" b="1">
                          <a:solidFill>
                            <a:schemeClr val="tx1">
                              <a:lumMod val="50000"/>
                              <a:lumOff val="50000"/>
                            </a:schemeClr>
                          </a:solidFill>
                          <a:latin typeface="Cambria Math" panose="02040503050406030204" pitchFamily="18" charset="0"/>
                        </a:rPr>
                        <m:t>∗ </m:t>
                      </m:r>
                      <m:r>
                        <a:rPr lang="ja-JP" altLang="en-US" sz="1200" b="1" i="1">
                          <a:solidFill>
                            <a:schemeClr val="tx1">
                              <a:lumMod val="50000"/>
                              <a:lumOff val="50000"/>
                            </a:schemeClr>
                          </a:solidFill>
                          <a:latin typeface="Cambria Math" panose="02040503050406030204" pitchFamily="18" charset="0"/>
                        </a:rPr>
                        <m:t>𝜼</m:t>
                      </m:r>
                    </m:oMath>
                  </m:oMathPara>
                </a14:m>
                <a:endParaRPr lang="en-US" altLang="ja-JP" sz="1200" b="1" i="1">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r>
                        <a:rPr lang="en-US" altLang="ja-JP" sz="1200" b="1" i="1">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𝐕</m:t>
                      </m:r>
                      <m:r>
                        <a:rPr lang="en-US" altLang="ja-JP" sz="1200" b="1">
                          <a:solidFill>
                            <a:schemeClr val="tx1">
                              <a:lumMod val="50000"/>
                              <a:lumOff val="50000"/>
                            </a:schemeClr>
                          </a:solidFill>
                          <a:latin typeface="Cambria Math" panose="02040503050406030204" pitchFamily="18" charset="0"/>
                        </a:rPr>
                        <m:t>,</m:t>
                      </m:r>
                      <m:r>
                        <a:rPr lang="en-US" altLang="ja-JP" sz="1200" b="1" i="1">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𝐖</m:t>
                      </m:r>
                      <m:r>
                        <a:rPr lang="en-US" altLang="ja-JP" sz="1200" b="1" i="1">
                          <a:solidFill>
                            <a:schemeClr val="tx1">
                              <a:lumMod val="50000"/>
                              <a:lumOff val="50000"/>
                            </a:schemeClr>
                          </a:solidFill>
                          <a:latin typeface="Cambria Math" panose="02040503050406030204" pitchFamily="18" charset="0"/>
                        </a:rPr>
                        <m:t>=</m:t>
                      </m:r>
                      <m:sSup>
                        <m:sSupPr>
                          <m:ctrlPr>
                            <a:rPr lang="en-US" altLang="ja-JP" sz="1200" b="1" i="1">
                              <a:solidFill>
                                <a:schemeClr val="tx1">
                                  <a:lumMod val="50000"/>
                                  <a:lumOff val="50000"/>
                                </a:schemeClr>
                              </a:solidFill>
                              <a:latin typeface="Cambria Math" panose="02040503050406030204" pitchFamily="18" charset="0"/>
                            </a:rPr>
                          </m:ctrlPr>
                        </m:sSupPr>
                        <m:e>
                          <m:r>
                            <a:rPr lang="en-US" altLang="ja-JP" sz="1200" b="1" i="1">
                              <a:solidFill>
                                <a:schemeClr val="tx1">
                                  <a:lumMod val="50000"/>
                                  <a:lumOff val="50000"/>
                                </a:schemeClr>
                              </a:solidFill>
                              <a:latin typeface="Cambria Math" panose="02040503050406030204" pitchFamily="18" charset="0"/>
                            </a:rPr>
                            <m:t>𝒇</m:t>
                          </m:r>
                        </m:e>
                        <m:sup>
                          <m:r>
                            <a:rPr lang="en-US" altLang="ja-JP" sz="1200" b="1" i="1">
                              <a:solidFill>
                                <a:schemeClr val="tx1">
                                  <a:lumMod val="50000"/>
                                  <a:lumOff val="50000"/>
                                </a:schemeClr>
                              </a:solidFill>
                              <a:latin typeface="Cambria Math" panose="02040503050406030204" pitchFamily="18" charset="0"/>
                            </a:rPr>
                            <m:t>′</m:t>
                          </m:r>
                        </m:sup>
                      </m:sSup>
                      <m:d>
                        <m:dPr>
                          <m:ctrlPr>
                            <a:rPr lang="en-US" altLang="ja-JP" sz="1200" b="1" i="1">
                              <a:solidFill>
                                <a:schemeClr val="tx1">
                                  <a:lumMod val="50000"/>
                                  <a:lumOff val="50000"/>
                                </a:schemeClr>
                              </a:solidFill>
                              <a:latin typeface="Cambria Math" panose="02040503050406030204" pitchFamily="18" charset="0"/>
                            </a:rPr>
                          </m:ctrlPr>
                        </m:dPr>
                        <m:e>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𝑽</m:t>
                              </m:r>
                            </m:e>
                            <m:sub>
                              <m:r>
                                <a:rPr lang="en-US" altLang="ja-JP" sz="1200" b="1" i="1">
                                  <a:solidFill>
                                    <a:schemeClr val="tx1">
                                      <a:lumMod val="50000"/>
                                      <a:lumOff val="50000"/>
                                    </a:schemeClr>
                                  </a:solidFill>
                                  <a:latin typeface="Cambria Math" panose="02040503050406030204" pitchFamily="18" charset="0"/>
                                </a:rPr>
                                <m:t>𝟎</m:t>
                              </m:r>
                            </m:sub>
                          </m:sSub>
                          <m:r>
                            <a:rPr lang="en-US" altLang="ja-JP" sz="1200" b="1">
                              <a:solidFill>
                                <a:schemeClr val="tx1">
                                  <a:lumMod val="50000"/>
                                  <a:lumOff val="50000"/>
                                </a:schemeClr>
                              </a:solidFill>
                              <a:latin typeface="Cambria Math" panose="02040503050406030204" pitchFamily="18" charset="0"/>
                            </a:rPr>
                            <m:t>,</m:t>
                          </m:r>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𝑾</m:t>
                              </m:r>
                            </m:e>
                            <m:sub>
                              <m:r>
                                <a:rPr lang="en-US" altLang="ja-JP" sz="1200" b="1" i="1">
                                  <a:solidFill>
                                    <a:schemeClr val="tx1">
                                      <a:lumMod val="50000"/>
                                      <a:lumOff val="50000"/>
                                    </a:schemeClr>
                                  </a:solidFill>
                                  <a:latin typeface="Cambria Math" panose="02040503050406030204" pitchFamily="18" charset="0"/>
                                </a:rPr>
                                <m:t>𝟎</m:t>
                              </m:r>
                            </m:sub>
                          </m:sSub>
                        </m:e>
                      </m:d>
                      <m:r>
                        <a:rPr lang="en-US" altLang="ja-JP" sz="1200" b="1" i="1">
                          <a:solidFill>
                            <a:schemeClr val="tx1">
                              <a:lumMod val="50000"/>
                              <a:lumOff val="50000"/>
                            </a:schemeClr>
                          </a:solidFill>
                          <a:latin typeface="Cambria Math" panose="02040503050406030204" pitchFamily="18" charset="0"/>
                        </a:rPr>
                        <m:t>∗</m:t>
                      </m:r>
                      <m:sSub>
                        <m:sSubPr>
                          <m:ctrlPr>
                            <a:rPr lang="en-US" altLang="ja-JP" sz="1200" b="1" i="1" smtClean="0">
                              <a:solidFill>
                                <a:schemeClr val="tx1">
                                  <a:lumMod val="50000"/>
                                  <a:lumOff val="50000"/>
                                </a:schemeClr>
                              </a:solidFill>
                              <a:latin typeface="Cambria Math" panose="02040503050406030204" pitchFamily="18" charset="0"/>
                            </a:rPr>
                          </m:ctrlPr>
                        </m:sSubPr>
                        <m:e>
                          <m:r>
                            <a:rPr lang="en-US" altLang="ja-JP" sz="1200" b="1">
                              <a:solidFill>
                                <a:schemeClr val="tx1">
                                  <a:lumMod val="50000"/>
                                  <a:lumOff val="50000"/>
                                </a:schemeClr>
                              </a:solidFill>
                              <a:latin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𝐎</m:t>
                          </m:r>
                          <m:r>
                            <a:rPr lang="en-US" altLang="ja-JP" sz="1200" b="1" i="1">
                              <a:solidFill>
                                <a:schemeClr val="tx1">
                                  <a:lumMod val="50000"/>
                                  <a:lumOff val="50000"/>
                                </a:schemeClr>
                              </a:solidFill>
                              <a:latin typeface="Cambria Math" panose="02040503050406030204" pitchFamily="18" charset="0"/>
                            </a:rPr>
                            <m:t>−</m:t>
                          </m:r>
                          <m:r>
                            <a:rPr lang="en-US" altLang="ja-JP" sz="1200" b="1" i="1">
                              <a:solidFill>
                                <a:schemeClr val="tx1">
                                  <a:lumMod val="50000"/>
                                  <a:lumOff val="50000"/>
                                </a:schemeClr>
                              </a:solidFill>
                              <a:latin typeface="Cambria Math" panose="02040503050406030204" pitchFamily="18" charset="0"/>
                            </a:rPr>
                            <m:t>𝒅</m:t>
                          </m:r>
                          <m:r>
                            <a:rPr lang="en-US" altLang="ja-JP" sz="1200" b="1" i="1">
                              <a:solidFill>
                                <a:schemeClr val="tx1">
                                  <a:lumMod val="50000"/>
                                  <a:lumOff val="50000"/>
                                </a:schemeClr>
                              </a:solidFill>
                              <a:latin typeface="Cambria Math" panose="02040503050406030204" pitchFamily="18" charset="0"/>
                            </a:rPr>
                            <m:t>)</m:t>
                          </m:r>
                        </m:e>
                        <m:sub>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𝑽</m:t>
                              </m:r>
                            </m:e>
                            <m:sub>
                              <m:r>
                                <a:rPr lang="en-US" altLang="ja-JP" sz="1200" b="1" i="1">
                                  <a:solidFill>
                                    <a:schemeClr val="tx1">
                                      <a:lumMod val="50000"/>
                                      <a:lumOff val="50000"/>
                                    </a:schemeClr>
                                  </a:solidFill>
                                  <a:latin typeface="Cambria Math" panose="02040503050406030204" pitchFamily="18" charset="0"/>
                                </a:rPr>
                                <m:t>𝟎</m:t>
                              </m:r>
                            </m:sub>
                          </m:sSub>
                          <m:r>
                            <a:rPr lang="en-US" altLang="ja-JP" sz="1200" b="1">
                              <a:solidFill>
                                <a:schemeClr val="tx1">
                                  <a:lumMod val="50000"/>
                                  <a:lumOff val="50000"/>
                                </a:schemeClr>
                              </a:solidFill>
                              <a:latin typeface="Cambria Math" panose="02040503050406030204" pitchFamily="18" charset="0"/>
                            </a:rPr>
                            <m:t>,</m:t>
                          </m:r>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𝑾</m:t>
                              </m:r>
                            </m:e>
                            <m:sub>
                              <m:r>
                                <a:rPr lang="en-US" altLang="ja-JP" sz="1200" b="1" i="1">
                                  <a:solidFill>
                                    <a:schemeClr val="tx1">
                                      <a:lumMod val="50000"/>
                                      <a:lumOff val="50000"/>
                                    </a:schemeClr>
                                  </a:solidFill>
                                  <a:latin typeface="Cambria Math" panose="02040503050406030204" pitchFamily="18" charset="0"/>
                                </a:rPr>
                                <m:t>𝟎</m:t>
                              </m:r>
                            </m:sub>
                          </m:sSub>
                        </m:sub>
                      </m:sSub>
                      <m:r>
                        <a:rPr lang="en-US" altLang="ja-JP" sz="1200" b="1">
                          <a:solidFill>
                            <a:schemeClr val="tx1">
                              <a:lumMod val="50000"/>
                              <a:lumOff val="50000"/>
                            </a:schemeClr>
                          </a:solidFill>
                          <a:latin typeface="Cambria Math" panose="02040503050406030204" pitchFamily="18" charset="0"/>
                        </a:rPr>
                        <m:t>∗ </m:t>
                      </m:r>
                      <m:r>
                        <a:rPr lang="ja-JP" altLang="en-US" sz="1200" b="1" i="1">
                          <a:solidFill>
                            <a:schemeClr val="tx1">
                              <a:lumMod val="50000"/>
                              <a:lumOff val="50000"/>
                            </a:schemeClr>
                          </a:solidFill>
                          <a:latin typeface="Cambria Math" panose="02040503050406030204" pitchFamily="18" charset="0"/>
                        </a:rPr>
                        <m:t>𝜼</m:t>
                      </m:r>
                    </m:oMath>
                  </m:oMathPara>
                </a14:m>
                <a:endParaRPr lang="ja-JP" altLang="en-US" sz="1200" b="1" i="1">
                  <a:solidFill>
                    <a:schemeClr val="tx1">
                      <a:lumMod val="50000"/>
                      <a:lumOff val="50000"/>
                    </a:schemeClr>
                  </a:solidFill>
                </a:endParaRPr>
              </a:p>
            </p:txBody>
          </p:sp>
        </mc:Choice>
        <mc:Fallback xmlns="">
          <p:sp>
            <p:nvSpPr>
              <p:cNvPr id="170" name="正方形/長方形 169">
                <a:extLst>
                  <a:ext uri="{FF2B5EF4-FFF2-40B4-BE49-F238E27FC236}">
                    <a16:creationId xmlns:a16="http://schemas.microsoft.com/office/drawing/2014/main" id="{74A267BD-A7E8-47FF-B695-77A2216B9589}"/>
                  </a:ext>
                </a:extLst>
              </p:cNvPr>
              <p:cNvSpPr>
                <a:spLocks noRot="1" noChangeAspect="1" noMove="1" noResize="1" noEditPoints="1" noAdjustHandles="1" noChangeArrowheads="1" noChangeShapeType="1" noTextEdit="1"/>
              </p:cNvSpPr>
              <p:nvPr/>
            </p:nvSpPr>
            <p:spPr>
              <a:xfrm>
                <a:off x="7219707" y="4851985"/>
                <a:ext cx="2860848" cy="478272"/>
              </a:xfrm>
              <a:prstGeom prst="rect">
                <a:avLst/>
              </a:prstGeom>
              <a:blipFill>
                <a:blip r:embed="rId7"/>
                <a:stretch>
                  <a:fillRect b="-25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3" name="正方形/長方形 172">
                <a:extLst>
                  <a:ext uri="{FF2B5EF4-FFF2-40B4-BE49-F238E27FC236}">
                    <a16:creationId xmlns:a16="http://schemas.microsoft.com/office/drawing/2014/main" id="{FA651923-B420-4CC5-9125-42A734862E8C}"/>
                  </a:ext>
                </a:extLst>
              </p:cNvPr>
              <p:cNvSpPr/>
              <p:nvPr/>
            </p:nvSpPr>
            <p:spPr>
              <a:xfrm>
                <a:off x="2737478" y="4237486"/>
                <a:ext cx="314509"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a:solidFill>
                            <a:schemeClr val="tx1">
                              <a:lumMod val="50000"/>
                              <a:lumOff val="50000"/>
                            </a:schemeClr>
                          </a:solidFill>
                          <a:latin typeface="Cambria Math" panose="02040503050406030204" pitchFamily="18" charset="0"/>
                        </a:rPr>
                        <m:t>𝒇</m:t>
                      </m:r>
                    </m:oMath>
                  </m:oMathPara>
                </a14:m>
                <a:endParaRPr lang="ja-JP" altLang="en-US" sz="1200"/>
              </a:p>
            </p:txBody>
          </p:sp>
        </mc:Choice>
        <mc:Fallback xmlns="">
          <p:sp>
            <p:nvSpPr>
              <p:cNvPr id="173" name="正方形/長方形 172">
                <a:extLst>
                  <a:ext uri="{FF2B5EF4-FFF2-40B4-BE49-F238E27FC236}">
                    <a16:creationId xmlns:a16="http://schemas.microsoft.com/office/drawing/2014/main" id="{FA651923-B420-4CC5-9125-42A734862E8C}"/>
                  </a:ext>
                </a:extLst>
              </p:cNvPr>
              <p:cNvSpPr>
                <a:spLocks noRot="1" noChangeAspect="1" noMove="1" noResize="1" noEditPoints="1" noAdjustHandles="1" noChangeArrowheads="1" noChangeShapeType="1" noTextEdit="1"/>
              </p:cNvSpPr>
              <p:nvPr/>
            </p:nvSpPr>
            <p:spPr>
              <a:xfrm>
                <a:off x="2737478" y="4237486"/>
                <a:ext cx="314509" cy="276999"/>
              </a:xfrm>
              <a:prstGeom prst="rect">
                <a:avLst/>
              </a:prstGeom>
              <a:blipFill>
                <a:blip r:embed="rId8"/>
                <a:stretch>
                  <a:fillRect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4" name="正方形/長方形 173">
                <a:extLst>
                  <a:ext uri="{FF2B5EF4-FFF2-40B4-BE49-F238E27FC236}">
                    <a16:creationId xmlns:a16="http://schemas.microsoft.com/office/drawing/2014/main" id="{EF79E55D-284A-43AB-B9E4-1EAB9573C232}"/>
                  </a:ext>
                </a:extLst>
              </p:cNvPr>
              <p:cNvSpPr/>
              <p:nvPr/>
            </p:nvSpPr>
            <p:spPr>
              <a:xfrm>
                <a:off x="4450858" y="4024052"/>
                <a:ext cx="8974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a:solidFill>
                            <a:schemeClr val="tx1">
                              <a:lumMod val="50000"/>
                              <a:lumOff val="50000"/>
                            </a:schemeClr>
                          </a:solidFill>
                          <a:latin typeface="Cambria Math" panose="02040503050406030204" pitchFamily="18" charset="0"/>
                        </a:rPr>
                        <m:t>𝒇</m:t>
                      </m:r>
                      <m:d>
                        <m:dPr>
                          <m:ctrlPr>
                            <a:rPr lang="en-US" altLang="ja-JP" sz="1200" b="1" i="1">
                              <a:solidFill>
                                <a:schemeClr val="tx1">
                                  <a:lumMod val="50000"/>
                                  <a:lumOff val="50000"/>
                                </a:schemeClr>
                              </a:solidFill>
                              <a:latin typeface="Cambria Math" panose="02040503050406030204" pitchFamily="18" charset="0"/>
                            </a:rPr>
                          </m:ctrlPr>
                        </m:dPr>
                        <m:e>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𝑽</m:t>
                              </m:r>
                            </m:e>
                            <m:sub>
                              <m:r>
                                <a:rPr lang="en-US" altLang="ja-JP" sz="1200" b="1" i="1">
                                  <a:solidFill>
                                    <a:schemeClr val="tx1">
                                      <a:lumMod val="50000"/>
                                      <a:lumOff val="50000"/>
                                    </a:schemeClr>
                                  </a:solidFill>
                                  <a:latin typeface="Cambria Math" panose="02040503050406030204" pitchFamily="18" charset="0"/>
                                </a:rPr>
                                <m:t>𝟎</m:t>
                              </m:r>
                            </m:sub>
                          </m:sSub>
                          <m:r>
                            <a:rPr lang="en-US" altLang="ja-JP" sz="1200" b="1">
                              <a:solidFill>
                                <a:schemeClr val="tx1">
                                  <a:lumMod val="50000"/>
                                  <a:lumOff val="50000"/>
                                </a:schemeClr>
                              </a:solidFill>
                              <a:latin typeface="Cambria Math" panose="02040503050406030204" pitchFamily="18" charset="0"/>
                            </a:rPr>
                            <m:t>,</m:t>
                          </m:r>
                          <m:sSub>
                            <m:sSubPr>
                              <m:ctrlPr>
                                <a:rPr lang="en-US" altLang="ja-JP" sz="1200" b="1" i="1">
                                  <a:solidFill>
                                    <a:schemeClr val="tx1">
                                      <a:lumMod val="50000"/>
                                      <a:lumOff val="50000"/>
                                    </a:schemeClr>
                                  </a:solidFill>
                                  <a:latin typeface="Cambria Math" panose="02040503050406030204" pitchFamily="18" charset="0"/>
                                </a:rPr>
                              </m:ctrlPr>
                            </m:sSubPr>
                            <m:e>
                              <m:r>
                                <a:rPr lang="en-US" altLang="ja-JP" sz="1200" b="1" i="1">
                                  <a:solidFill>
                                    <a:schemeClr val="tx1">
                                      <a:lumMod val="50000"/>
                                      <a:lumOff val="50000"/>
                                    </a:schemeClr>
                                  </a:solidFill>
                                  <a:latin typeface="Cambria Math" panose="02040503050406030204" pitchFamily="18" charset="0"/>
                                </a:rPr>
                                <m:t>𝑾</m:t>
                              </m:r>
                            </m:e>
                            <m:sub>
                              <m:r>
                                <a:rPr lang="en-US" altLang="ja-JP" sz="1200" b="1" i="1">
                                  <a:solidFill>
                                    <a:schemeClr val="tx1">
                                      <a:lumMod val="50000"/>
                                      <a:lumOff val="50000"/>
                                    </a:schemeClr>
                                  </a:solidFill>
                                  <a:latin typeface="Cambria Math" panose="02040503050406030204" pitchFamily="18" charset="0"/>
                                </a:rPr>
                                <m:t>𝟎</m:t>
                              </m:r>
                            </m:sub>
                          </m:sSub>
                        </m:e>
                      </m:d>
                    </m:oMath>
                  </m:oMathPara>
                </a14:m>
                <a:endParaRPr lang="ja-JP" altLang="en-US" sz="1200"/>
              </a:p>
            </p:txBody>
          </p:sp>
        </mc:Choice>
        <mc:Fallback xmlns="">
          <p:sp>
            <p:nvSpPr>
              <p:cNvPr id="174" name="正方形/長方形 173">
                <a:extLst>
                  <a:ext uri="{FF2B5EF4-FFF2-40B4-BE49-F238E27FC236}">
                    <a16:creationId xmlns:a16="http://schemas.microsoft.com/office/drawing/2014/main" id="{EF79E55D-284A-43AB-B9E4-1EAB9573C232}"/>
                  </a:ext>
                </a:extLst>
              </p:cNvPr>
              <p:cNvSpPr>
                <a:spLocks noRot="1" noChangeAspect="1" noMove="1" noResize="1" noEditPoints="1" noAdjustHandles="1" noChangeArrowheads="1" noChangeShapeType="1" noTextEdit="1"/>
              </p:cNvSpPr>
              <p:nvPr/>
            </p:nvSpPr>
            <p:spPr>
              <a:xfrm>
                <a:off x="4450858" y="4024052"/>
                <a:ext cx="897490" cy="276999"/>
              </a:xfrm>
              <a:prstGeom prst="rect">
                <a:avLst/>
              </a:prstGeom>
              <a:blipFill>
                <a:blip r:embed="rId9"/>
                <a:stretch>
                  <a:fillRect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6" name="正方形/長方形 175">
                <a:extLst>
                  <a:ext uri="{FF2B5EF4-FFF2-40B4-BE49-F238E27FC236}">
                    <a16:creationId xmlns:a16="http://schemas.microsoft.com/office/drawing/2014/main" id="{1EF66FA5-EE16-489A-805C-EA1D43CC1B78}"/>
                  </a:ext>
                </a:extLst>
              </p:cNvPr>
              <p:cNvSpPr/>
              <p:nvPr/>
            </p:nvSpPr>
            <p:spPr>
              <a:xfrm>
                <a:off x="3791138" y="4790280"/>
                <a:ext cx="71686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200" b="1" i="1">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𝐕</m:t>
                      </m:r>
                      <m:r>
                        <a:rPr lang="en-US" altLang="ja-JP" sz="1200" b="1">
                          <a:solidFill>
                            <a:schemeClr val="tx1">
                              <a:lumMod val="50000"/>
                              <a:lumOff val="50000"/>
                            </a:schemeClr>
                          </a:solidFill>
                          <a:latin typeface="Cambria Math" panose="02040503050406030204" pitchFamily="18" charset="0"/>
                        </a:rPr>
                        <m:t>,</m:t>
                      </m:r>
                      <m:r>
                        <a:rPr lang="en-US" altLang="ja-JP" sz="1200" b="1" i="1">
                          <a:solidFill>
                            <a:schemeClr val="tx1">
                              <a:lumMod val="50000"/>
                              <a:lumOff val="50000"/>
                            </a:schemeClr>
                          </a:solidFill>
                          <a:latin typeface="Cambria Math" panose="02040503050406030204" pitchFamily="18" charset="0"/>
                          <a:ea typeface="Cambria Math" panose="02040503050406030204" pitchFamily="18" charset="0"/>
                        </a:rPr>
                        <m:t>∆</m:t>
                      </m:r>
                      <m:r>
                        <a:rPr lang="en-US" altLang="ja-JP" sz="1200" b="1">
                          <a:solidFill>
                            <a:schemeClr val="tx1">
                              <a:lumMod val="50000"/>
                              <a:lumOff val="50000"/>
                            </a:schemeClr>
                          </a:solidFill>
                          <a:latin typeface="Cambria Math" panose="02040503050406030204" pitchFamily="18" charset="0"/>
                        </a:rPr>
                        <m:t>𝐖</m:t>
                      </m:r>
                    </m:oMath>
                  </m:oMathPara>
                </a14:m>
                <a:endParaRPr lang="ja-JP" altLang="en-US" sz="1200"/>
              </a:p>
            </p:txBody>
          </p:sp>
        </mc:Choice>
        <mc:Fallback xmlns="">
          <p:sp>
            <p:nvSpPr>
              <p:cNvPr id="176" name="正方形/長方形 175">
                <a:extLst>
                  <a:ext uri="{FF2B5EF4-FFF2-40B4-BE49-F238E27FC236}">
                    <a16:creationId xmlns:a16="http://schemas.microsoft.com/office/drawing/2014/main" id="{1EF66FA5-EE16-489A-805C-EA1D43CC1B78}"/>
                  </a:ext>
                </a:extLst>
              </p:cNvPr>
              <p:cNvSpPr>
                <a:spLocks noRot="1" noChangeAspect="1" noMove="1" noResize="1" noEditPoints="1" noAdjustHandles="1" noChangeArrowheads="1" noChangeShapeType="1" noTextEdit="1"/>
              </p:cNvSpPr>
              <p:nvPr/>
            </p:nvSpPr>
            <p:spPr>
              <a:xfrm>
                <a:off x="3791138" y="4790280"/>
                <a:ext cx="716863" cy="276999"/>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844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8A35708E-F8AB-408E-8F28-EFC59D1AC717}"/>
              </a:ext>
            </a:extLst>
          </p:cNvPr>
          <p:cNvSpPr/>
          <p:nvPr/>
        </p:nvSpPr>
        <p:spPr>
          <a:xfrm>
            <a:off x="709676" y="2528570"/>
            <a:ext cx="3016250" cy="1905000"/>
          </a:xfrm>
          <a:prstGeom prst="rect">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 name="楕円 1">
            <a:extLst>
              <a:ext uri="{FF2B5EF4-FFF2-40B4-BE49-F238E27FC236}">
                <a16:creationId xmlns:a16="http://schemas.microsoft.com/office/drawing/2014/main" id="{4F195904-5E07-4381-9BCB-DD93FD9E846B}"/>
              </a:ext>
            </a:extLst>
          </p:cNvPr>
          <p:cNvSpPr/>
          <p:nvPr/>
        </p:nvSpPr>
        <p:spPr>
          <a:xfrm>
            <a:off x="1074420" y="2955925"/>
            <a:ext cx="2250186" cy="1133475"/>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3" name="楕円 2">
            <a:extLst>
              <a:ext uri="{FF2B5EF4-FFF2-40B4-BE49-F238E27FC236}">
                <a16:creationId xmlns:a16="http://schemas.microsoft.com/office/drawing/2014/main" id="{29052F3C-F995-476F-8023-9DC9398663A9}"/>
              </a:ext>
            </a:extLst>
          </p:cNvPr>
          <p:cNvSpPr/>
          <p:nvPr/>
        </p:nvSpPr>
        <p:spPr>
          <a:xfrm>
            <a:off x="2683257" y="2813050"/>
            <a:ext cx="666750" cy="650875"/>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4" name="楕円 3">
            <a:extLst>
              <a:ext uri="{FF2B5EF4-FFF2-40B4-BE49-F238E27FC236}">
                <a16:creationId xmlns:a16="http://schemas.microsoft.com/office/drawing/2014/main" id="{52443B2D-FC58-43DB-8657-DE0FC31AA40A}"/>
              </a:ext>
            </a:extLst>
          </p:cNvPr>
          <p:cNvSpPr/>
          <p:nvPr/>
        </p:nvSpPr>
        <p:spPr>
          <a:xfrm>
            <a:off x="1248157" y="3806977"/>
            <a:ext cx="339724" cy="331635"/>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5" name="楕円 4">
            <a:extLst>
              <a:ext uri="{FF2B5EF4-FFF2-40B4-BE49-F238E27FC236}">
                <a16:creationId xmlns:a16="http://schemas.microsoft.com/office/drawing/2014/main" id="{6A550F8A-0865-4251-9135-944B34935658}"/>
              </a:ext>
            </a:extLst>
          </p:cNvPr>
          <p:cNvSpPr/>
          <p:nvPr/>
        </p:nvSpPr>
        <p:spPr>
          <a:xfrm>
            <a:off x="2599437" y="3806977"/>
            <a:ext cx="339724" cy="331635"/>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 name="正方形/長方形 7">
            <a:extLst>
              <a:ext uri="{FF2B5EF4-FFF2-40B4-BE49-F238E27FC236}">
                <a16:creationId xmlns:a16="http://schemas.microsoft.com/office/drawing/2014/main" id="{60B8C184-2D74-4EE6-B391-E6CF74AAA382}"/>
              </a:ext>
            </a:extLst>
          </p:cNvPr>
          <p:cNvSpPr/>
          <p:nvPr/>
        </p:nvSpPr>
        <p:spPr>
          <a:xfrm>
            <a:off x="3022979" y="3522662"/>
            <a:ext cx="339726" cy="37941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2" name="図 11">
            <a:extLst>
              <a:ext uri="{FF2B5EF4-FFF2-40B4-BE49-F238E27FC236}">
                <a16:creationId xmlns:a16="http://schemas.microsoft.com/office/drawing/2014/main" id="{305D04ED-AA47-449B-9E5C-62A00DA19274}"/>
              </a:ext>
            </a:extLst>
          </p:cNvPr>
          <p:cNvPicPr>
            <a:picLocks noChangeAspect="1"/>
          </p:cNvPicPr>
          <p:nvPr/>
        </p:nvPicPr>
        <p:blipFill rotWithShape="1">
          <a:blip r:embed="rId2"/>
          <a:srcRect l="1031" t="861" r="-1"/>
          <a:stretch/>
        </p:blipFill>
        <p:spPr>
          <a:xfrm>
            <a:off x="4364230" y="1646256"/>
            <a:ext cx="1470404" cy="1633434"/>
          </a:xfrm>
          <a:prstGeom prst="rect">
            <a:avLst/>
          </a:prstGeom>
        </p:spPr>
      </p:pic>
      <p:sp>
        <p:nvSpPr>
          <p:cNvPr id="14" name="正方形/長方形 13">
            <a:extLst>
              <a:ext uri="{FF2B5EF4-FFF2-40B4-BE49-F238E27FC236}">
                <a16:creationId xmlns:a16="http://schemas.microsoft.com/office/drawing/2014/main" id="{DF9F388E-70B0-40C9-B4F4-EC3173377E93}"/>
              </a:ext>
            </a:extLst>
          </p:cNvPr>
          <p:cNvSpPr/>
          <p:nvPr/>
        </p:nvSpPr>
        <p:spPr>
          <a:xfrm>
            <a:off x="1362453" y="3893946"/>
            <a:ext cx="339726" cy="37941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5" name="図 14">
            <a:extLst>
              <a:ext uri="{FF2B5EF4-FFF2-40B4-BE49-F238E27FC236}">
                <a16:creationId xmlns:a16="http://schemas.microsoft.com/office/drawing/2014/main" id="{42DF9D5B-E82F-488C-8C31-13D257B8E751}"/>
              </a:ext>
            </a:extLst>
          </p:cNvPr>
          <p:cNvPicPr>
            <a:picLocks noChangeAspect="1"/>
          </p:cNvPicPr>
          <p:nvPr/>
        </p:nvPicPr>
        <p:blipFill rotWithShape="1">
          <a:blip r:embed="rId3"/>
          <a:srcRect l="1400" r="1152"/>
          <a:stretch/>
        </p:blipFill>
        <p:spPr>
          <a:xfrm>
            <a:off x="4360323" y="3522662"/>
            <a:ext cx="1457071" cy="1647619"/>
          </a:xfrm>
          <a:prstGeom prst="rect">
            <a:avLst/>
          </a:prstGeom>
        </p:spPr>
      </p:pic>
      <p:sp>
        <p:nvSpPr>
          <p:cNvPr id="16" name="楕円 15">
            <a:extLst>
              <a:ext uri="{FF2B5EF4-FFF2-40B4-BE49-F238E27FC236}">
                <a16:creationId xmlns:a16="http://schemas.microsoft.com/office/drawing/2014/main" id="{71ACAF95-FC26-4A0B-9CD2-C3F39B13F9F8}"/>
              </a:ext>
            </a:extLst>
          </p:cNvPr>
          <p:cNvSpPr/>
          <p:nvPr/>
        </p:nvSpPr>
        <p:spPr>
          <a:xfrm>
            <a:off x="2923878" y="2855993"/>
            <a:ext cx="292553" cy="285587"/>
          </a:xfrm>
          <a:prstGeom prst="ellipse">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楕円 16">
            <a:extLst>
              <a:ext uri="{FF2B5EF4-FFF2-40B4-BE49-F238E27FC236}">
                <a16:creationId xmlns:a16="http://schemas.microsoft.com/office/drawing/2014/main" id="{F3EEC831-F52D-4BC4-8E03-D3D5B966765B}"/>
              </a:ext>
            </a:extLst>
          </p:cNvPr>
          <p:cNvSpPr/>
          <p:nvPr/>
        </p:nvSpPr>
        <p:spPr>
          <a:xfrm>
            <a:off x="3032824" y="2897334"/>
            <a:ext cx="183607" cy="179235"/>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19" name="直線矢印コネクタ 18">
            <a:extLst>
              <a:ext uri="{FF2B5EF4-FFF2-40B4-BE49-F238E27FC236}">
                <a16:creationId xmlns:a16="http://schemas.microsoft.com/office/drawing/2014/main" id="{5CF9C783-BE13-42AD-B143-CD074EB395B1}"/>
              </a:ext>
            </a:extLst>
          </p:cNvPr>
          <p:cNvCxnSpPr>
            <a:cxnSpLocks/>
          </p:cNvCxnSpPr>
          <p:nvPr/>
        </p:nvCxnSpPr>
        <p:spPr>
          <a:xfrm>
            <a:off x="5981700" y="2399355"/>
            <a:ext cx="4015740" cy="0"/>
          </a:xfrm>
          <a:prstGeom prst="straightConnector1">
            <a:avLst/>
          </a:prstGeom>
          <a:ln w="28575">
            <a:solidFill>
              <a:schemeClr val="tx1">
                <a:lumMod val="50000"/>
                <a:lumOff val="50000"/>
              </a:schemeClr>
            </a:solidFill>
            <a:tailEnd type="triangle"/>
          </a:ln>
        </p:spPr>
      </p:cxnSp>
      <p:cxnSp>
        <p:nvCxnSpPr>
          <p:cNvPr id="20" name="直線矢印コネクタ 19">
            <a:extLst>
              <a:ext uri="{FF2B5EF4-FFF2-40B4-BE49-F238E27FC236}">
                <a16:creationId xmlns:a16="http://schemas.microsoft.com/office/drawing/2014/main" id="{69A7C0E2-3E2A-4426-A119-1BE998146A14}"/>
              </a:ext>
            </a:extLst>
          </p:cNvPr>
          <p:cNvCxnSpPr/>
          <p:nvPr/>
        </p:nvCxnSpPr>
        <p:spPr>
          <a:xfrm>
            <a:off x="8923020" y="2399355"/>
            <a:ext cx="1074420" cy="0"/>
          </a:xfrm>
          <a:prstGeom prst="straightConnector1">
            <a:avLst/>
          </a:prstGeom>
          <a:ln w="28575">
            <a:solidFill>
              <a:schemeClr val="tx1">
                <a:lumMod val="50000"/>
                <a:lumOff val="50000"/>
              </a:schemeClr>
            </a:solidFill>
            <a:tailEnd type="triangle"/>
          </a:ln>
        </p:spPr>
      </p:cxnSp>
      <p:sp>
        <p:nvSpPr>
          <p:cNvPr id="21" name="テキスト ボックス 20">
            <a:extLst>
              <a:ext uri="{FF2B5EF4-FFF2-40B4-BE49-F238E27FC236}">
                <a16:creationId xmlns:a16="http://schemas.microsoft.com/office/drawing/2014/main" id="{3AC973D7-0F6F-493E-82D6-85484EA1EE45}"/>
              </a:ext>
            </a:extLst>
          </p:cNvPr>
          <p:cNvSpPr txBox="1"/>
          <p:nvPr/>
        </p:nvSpPr>
        <p:spPr>
          <a:xfrm>
            <a:off x="10161014" y="2214689"/>
            <a:ext cx="312906"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1</a:t>
            </a:r>
            <a:endParaRPr kumimoji="1" lang="ja-JP" altLang="en-US">
              <a:latin typeface="Arial" panose="020B0604020202020204" pitchFamily="34" charset="0"/>
              <a:cs typeface="Arial" panose="020B0604020202020204" pitchFamily="34" charset="0"/>
            </a:endParaRPr>
          </a:p>
        </p:txBody>
      </p:sp>
      <p:cxnSp>
        <p:nvCxnSpPr>
          <p:cNvPr id="23" name="直線矢印コネクタ 22">
            <a:extLst>
              <a:ext uri="{FF2B5EF4-FFF2-40B4-BE49-F238E27FC236}">
                <a16:creationId xmlns:a16="http://schemas.microsoft.com/office/drawing/2014/main" id="{70C99828-973E-437B-B3EC-FCEE46701A91}"/>
              </a:ext>
            </a:extLst>
          </p:cNvPr>
          <p:cNvCxnSpPr>
            <a:cxnSpLocks/>
          </p:cNvCxnSpPr>
          <p:nvPr/>
        </p:nvCxnSpPr>
        <p:spPr>
          <a:xfrm>
            <a:off x="5981700" y="4234505"/>
            <a:ext cx="4015740" cy="0"/>
          </a:xfrm>
          <a:prstGeom prst="straightConnector1">
            <a:avLst/>
          </a:prstGeom>
          <a:ln w="28575">
            <a:solidFill>
              <a:schemeClr val="tx1">
                <a:lumMod val="50000"/>
                <a:lumOff val="50000"/>
              </a:schemeClr>
            </a:solidFill>
            <a:tailEnd type="triangle"/>
          </a:ln>
        </p:spPr>
      </p:cxnSp>
      <p:cxnSp>
        <p:nvCxnSpPr>
          <p:cNvPr id="24" name="直線矢印コネクタ 23">
            <a:extLst>
              <a:ext uri="{FF2B5EF4-FFF2-40B4-BE49-F238E27FC236}">
                <a16:creationId xmlns:a16="http://schemas.microsoft.com/office/drawing/2014/main" id="{CD470298-1A76-404B-8982-B186FCFA1360}"/>
              </a:ext>
            </a:extLst>
          </p:cNvPr>
          <p:cNvCxnSpPr/>
          <p:nvPr/>
        </p:nvCxnSpPr>
        <p:spPr>
          <a:xfrm>
            <a:off x="8923020" y="4234505"/>
            <a:ext cx="1074420" cy="0"/>
          </a:xfrm>
          <a:prstGeom prst="straightConnector1">
            <a:avLst/>
          </a:prstGeom>
          <a:ln w="28575">
            <a:solidFill>
              <a:schemeClr val="tx1">
                <a:lumMod val="50000"/>
                <a:lumOff val="50000"/>
              </a:schemeClr>
            </a:solidFill>
            <a:tailEnd type="triangle"/>
          </a:ln>
        </p:spPr>
      </p:cxnSp>
      <p:sp>
        <p:nvSpPr>
          <p:cNvPr id="25" name="テキスト ボックス 24">
            <a:extLst>
              <a:ext uri="{FF2B5EF4-FFF2-40B4-BE49-F238E27FC236}">
                <a16:creationId xmlns:a16="http://schemas.microsoft.com/office/drawing/2014/main" id="{D6A3AF79-691D-402A-822E-BEEB37C02C1F}"/>
              </a:ext>
            </a:extLst>
          </p:cNvPr>
          <p:cNvSpPr txBox="1"/>
          <p:nvPr/>
        </p:nvSpPr>
        <p:spPr>
          <a:xfrm>
            <a:off x="10161014" y="4049839"/>
            <a:ext cx="312906"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1</a:t>
            </a:r>
            <a:endParaRPr kumimoji="1" lang="ja-JP" altLang="en-US">
              <a:latin typeface="Arial" panose="020B0604020202020204" pitchFamily="34" charset="0"/>
              <a:cs typeface="Arial" panose="020B0604020202020204" pitchFamily="34" charset="0"/>
            </a:endParaRPr>
          </a:p>
        </p:txBody>
      </p:sp>
      <p:sp>
        <p:nvSpPr>
          <p:cNvPr id="35" name="テキスト ボックス 34">
            <a:extLst>
              <a:ext uri="{FF2B5EF4-FFF2-40B4-BE49-F238E27FC236}">
                <a16:creationId xmlns:a16="http://schemas.microsoft.com/office/drawing/2014/main" id="{1A672691-1BE3-4D42-AF18-DED0830C52EE}"/>
              </a:ext>
            </a:extLst>
          </p:cNvPr>
          <p:cNvSpPr txBox="1"/>
          <p:nvPr/>
        </p:nvSpPr>
        <p:spPr>
          <a:xfrm>
            <a:off x="9699761" y="1742946"/>
            <a:ext cx="628698"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0.15</a:t>
            </a:r>
            <a:endParaRPr kumimoji="1" lang="ja-JP" altLang="en-US">
              <a:latin typeface="Arial" panose="020B0604020202020204" pitchFamily="34" charset="0"/>
              <a:cs typeface="Arial" panose="020B0604020202020204" pitchFamily="34" charset="0"/>
            </a:endParaRPr>
          </a:p>
        </p:txBody>
      </p:sp>
      <p:sp>
        <p:nvSpPr>
          <p:cNvPr id="40" name="テキスト ボックス 39">
            <a:extLst>
              <a:ext uri="{FF2B5EF4-FFF2-40B4-BE49-F238E27FC236}">
                <a16:creationId xmlns:a16="http://schemas.microsoft.com/office/drawing/2014/main" id="{2E1CDFBD-C060-4A97-BB5F-34070D5E2FFD}"/>
              </a:ext>
            </a:extLst>
          </p:cNvPr>
          <p:cNvSpPr txBox="1"/>
          <p:nvPr/>
        </p:nvSpPr>
        <p:spPr>
          <a:xfrm>
            <a:off x="9683091" y="4625461"/>
            <a:ext cx="500458" cy="369332"/>
          </a:xfrm>
          <a:prstGeom prst="rect">
            <a:avLst/>
          </a:prstGeom>
          <a:noFill/>
        </p:spPr>
        <p:txBody>
          <a:bodyPr wrap="none" rtlCol="0">
            <a:spAutoFit/>
          </a:bodyPr>
          <a:lstStyle/>
          <a:p>
            <a:r>
              <a:rPr kumimoji="1" lang="en-US" altLang="ja-JP">
                <a:latin typeface="Arial" panose="020B0604020202020204" pitchFamily="34" charset="0"/>
                <a:cs typeface="Arial" panose="020B0604020202020204" pitchFamily="34" charset="0"/>
              </a:rPr>
              <a:t>0.2</a:t>
            </a:r>
            <a:endParaRPr kumimoji="1" lang="ja-JP" altLang="en-US">
              <a:latin typeface="Arial" panose="020B0604020202020204" pitchFamily="34" charset="0"/>
              <a:cs typeface="Arial" panose="020B0604020202020204" pitchFamily="34" charset="0"/>
            </a:endParaRPr>
          </a:p>
        </p:txBody>
      </p:sp>
      <p:sp>
        <p:nvSpPr>
          <p:cNvPr id="18" name="フリーフォーム: 図形 17">
            <a:extLst>
              <a:ext uri="{FF2B5EF4-FFF2-40B4-BE49-F238E27FC236}">
                <a16:creationId xmlns:a16="http://schemas.microsoft.com/office/drawing/2014/main" id="{4BAD312C-78D3-4382-BE2A-DCC6E800AF22}"/>
              </a:ext>
            </a:extLst>
          </p:cNvPr>
          <p:cNvSpPr/>
          <p:nvPr/>
        </p:nvSpPr>
        <p:spPr>
          <a:xfrm>
            <a:off x="6096000" y="2628900"/>
            <a:ext cx="3543300" cy="2171700"/>
          </a:xfrm>
          <a:custGeom>
            <a:avLst/>
            <a:gdLst>
              <a:gd name="connsiteX0" fmla="*/ 0 w 3543300"/>
              <a:gd name="connsiteY0" fmla="*/ 0 h 2171700"/>
              <a:gd name="connsiteX1" fmla="*/ 3543300 w 3543300"/>
              <a:gd name="connsiteY1" fmla="*/ 2171700 h 2171700"/>
            </a:gdLst>
            <a:ahLst/>
            <a:cxnLst>
              <a:cxn ang="0">
                <a:pos x="connsiteX0" y="connsiteY0"/>
              </a:cxn>
              <a:cxn ang="0">
                <a:pos x="connsiteX1" y="connsiteY1"/>
              </a:cxn>
            </a:cxnLst>
            <a:rect l="l" t="t" r="r" b="b"/>
            <a:pathLst>
              <a:path w="3543300" h="2171700">
                <a:moveTo>
                  <a:pt x="0" y="0"/>
                </a:moveTo>
                <a:cubicBezTo>
                  <a:pt x="304800" y="984250"/>
                  <a:pt x="609600" y="1968500"/>
                  <a:pt x="3543300" y="2171700"/>
                </a:cubicBezTo>
              </a:path>
            </a:pathLst>
          </a:custGeom>
          <a:ln w="28575">
            <a:solidFill>
              <a:schemeClr val="tx1">
                <a:lumMod val="50000"/>
                <a:lumOff val="50000"/>
              </a:schemeClr>
            </a:solidFill>
            <a:prstDash val="dash"/>
            <a:tailEnd type="triangle"/>
          </a:ln>
        </p:spPr>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DA2A478D-8FED-4632-9493-E6FE03E21BA5}"/>
              </a:ext>
            </a:extLst>
          </p:cNvPr>
          <p:cNvSpPr/>
          <p:nvPr/>
        </p:nvSpPr>
        <p:spPr>
          <a:xfrm flipV="1">
            <a:off x="6085274" y="1870075"/>
            <a:ext cx="3543300" cy="2171700"/>
          </a:xfrm>
          <a:custGeom>
            <a:avLst/>
            <a:gdLst>
              <a:gd name="connsiteX0" fmla="*/ 0 w 3543300"/>
              <a:gd name="connsiteY0" fmla="*/ 0 h 2171700"/>
              <a:gd name="connsiteX1" fmla="*/ 3543300 w 3543300"/>
              <a:gd name="connsiteY1" fmla="*/ 2171700 h 2171700"/>
            </a:gdLst>
            <a:ahLst/>
            <a:cxnLst>
              <a:cxn ang="0">
                <a:pos x="connsiteX0" y="connsiteY0"/>
              </a:cxn>
              <a:cxn ang="0">
                <a:pos x="connsiteX1" y="connsiteY1"/>
              </a:cxn>
            </a:cxnLst>
            <a:rect l="l" t="t" r="r" b="b"/>
            <a:pathLst>
              <a:path w="3543300" h="2171700">
                <a:moveTo>
                  <a:pt x="0" y="0"/>
                </a:moveTo>
                <a:cubicBezTo>
                  <a:pt x="304800" y="984250"/>
                  <a:pt x="609600" y="1968500"/>
                  <a:pt x="3543300" y="2171700"/>
                </a:cubicBezTo>
              </a:path>
            </a:pathLst>
          </a:custGeom>
          <a:ln w="28575">
            <a:solidFill>
              <a:schemeClr val="tx1">
                <a:lumMod val="50000"/>
                <a:lumOff val="50000"/>
              </a:schemeClr>
            </a:solidFill>
            <a:prstDash val="dash"/>
            <a:tailEnd type="triangle"/>
          </a:ln>
        </p:spPr>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675CB072-2461-4F28-8385-343D2C0FF87B}"/>
              </a:ext>
            </a:extLst>
          </p:cNvPr>
          <p:cNvGraphicFramePr>
            <a:graphicFrameLocks noGrp="1"/>
          </p:cNvGraphicFramePr>
          <p:nvPr>
            <p:extLst>
              <p:ext uri="{D42A27DB-BD31-4B8C-83A1-F6EECF244321}">
                <p14:modId xmlns:p14="http://schemas.microsoft.com/office/powerpoint/2010/main" val="2490842276"/>
              </p:ext>
            </p:extLst>
          </p:nvPr>
        </p:nvGraphicFramePr>
        <p:xfrm>
          <a:off x="7227565" y="1643355"/>
          <a:ext cx="1375428" cy="1512000"/>
        </p:xfrm>
        <a:graphic>
          <a:graphicData uri="http://schemas.openxmlformats.org/drawingml/2006/table">
            <a:tbl>
              <a:tblPr firstRow="1" bandRow="1">
                <a:tableStyleId>{5940675A-B579-460E-94D1-54222C63F5DA}</a:tableStyleId>
              </a:tblPr>
              <a:tblGrid>
                <a:gridCol w="229238">
                  <a:extLst>
                    <a:ext uri="{9D8B030D-6E8A-4147-A177-3AD203B41FA5}">
                      <a16:colId xmlns:a16="http://schemas.microsoft.com/office/drawing/2014/main" val="301732062"/>
                    </a:ext>
                  </a:extLst>
                </a:gridCol>
                <a:gridCol w="229238">
                  <a:extLst>
                    <a:ext uri="{9D8B030D-6E8A-4147-A177-3AD203B41FA5}">
                      <a16:colId xmlns:a16="http://schemas.microsoft.com/office/drawing/2014/main" val="846878132"/>
                    </a:ext>
                  </a:extLst>
                </a:gridCol>
                <a:gridCol w="229238">
                  <a:extLst>
                    <a:ext uri="{9D8B030D-6E8A-4147-A177-3AD203B41FA5}">
                      <a16:colId xmlns:a16="http://schemas.microsoft.com/office/drawing/2014/main" val="361266133"/>
                    </a:ext>
                  </a:extLst>
                </a:gridCol>
                <a:gridCol w="229238">
                  <a:extLst>
                    <a:ext uri="{9D8B030D-6E8A-4147-A177-3AD203B41FA5}">
                      <a16:colId xmlns:a16="http://schemas.microsoft.com/office/drawing/2014/main" val="1027030226"/>
                    </a:ext>
                  </a:extLst>
                </a:gridCol>
                <a:gridCol w="229238">
                  <a:extLst>
                    <a:ext uri="{9D8B030D-6E8A-4147-A177-3AD203B41FA5}">
                      <a16:colId xmlns:a16="http://schemas.microsoft.com/office/drawing/2014/main" val="2412674905"/>
                    </a:ext>
                  </a:extLst>
                </a:gridCol>
                <a:gridCol w="229238">
                  <a:extLst>
                    <a:ext uri="{9D8B030D-6E8A-4147-A177-3AD203B41FA5}">
                      <a16:colId xmlns:a16="http://schemas.microsoft.com/office/drawing/2014/main" val="3904529060"/>
                    </a:ext>
                  </a:extLst>
                </a:gridCol>
              </a:tblGrid>
              <a:tr h="252000">
                <a:tc>
                  <a:txBody>
                    <a:bodyPr/>
                    <a:lstStyle/>
                    <a:p>
                      <a:pPr marL="0" algn="l" defTabSz="914400" rtl="0" eaLnBrk="1" latinLnBrk="0" hangingPunct="1"/>
                      <a:endParaRPr kumimoji="1" lang="ja-JP" altLang="en-US" sz="600" kern="1200">
                        <a:solidFill>
                          <a:schemeClr val="tx1"/>
                        </a:solidFill>
                        <a:latin typeface="Arial" panose="020B0604020202020204" pitchFamily="34" charset="0"/>
                        <a:ea typeface="+mn-ea"/>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124439"/>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1248588573"/>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49878230"/>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604142134"/>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503081661"/>
                  </a:ext>
                </a:extLst>
              </a:tr>
              <a:tr h="252000">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779381924"/>
                  </a:ext>
                </a:extLst>
              </a:tr>
            </a:tbl>
          </a:graphicData>
        </a:graphic>
      </p:graphicFrame>
      <p:graphicFrame>
        <p:nvGraphicFramePr>
          <p:cNvPr id="11" name="表 10">
            <a:extLst>
              <a:ext uri="{FF2B5EF4-FFF2-40B4-BE49-F238E27FC236}">
                <a16:creationId xmlns:a16="http://schemas.microsoft.com/office/drawing/2014/main" id="{21F14407-3E3F-4F11-ABBC-196514D10694}"/>
              </a:ext>
            </a:extLst>
          </p:cNvPr>
          <p:cNvGraphicFramePr>
            <a:graphicFrameLocks noGrp="1"/>
          </p:cNvGraphicFramePr>
          <p:nvPr>
            <p:extLst>
              <p:ext uri="{D42A27DB-BD31-4B8C-83A1-F6EECF244321}">
                <p14:modId xmlns:p14="http://schemas.microsoft.com/office/powerpoint/2010/main" val="2061347157"/>
              </p:ext>
            </p:extLst>
          </p:nvPr>
        </p:nvGraphicFramePr>
        <p:xfrm>
          <a:off x="7227565" y="3590471"/>
          <a:ext cx="1375428" cy="1512000"/>
        </p:xfrm>
        <a:graphic>
          <a:graphicData uri="http://schemas.openxmlformats.org/drawingml/2006/table">
            <a:tbl>
              <a:tblPr firstRow="1" bandRow="1">
                <a:tableStyleId>{5940675A-B579-460E-94D1-54222C63F5DA}</a:tableStyleId>
              </a:tblPr>
              <a:tblGrid>
                <a:gridCol w="229238">
                  <a:extLst>
                    <a:ext uri="{9D8B030D-6E8A-4147-A177-3AD203B41FA5}">
                      <a16:colId xmlns:a16="http://schemas.microsoft.com/office/drawing/2014/main" val="301732062"/>
                    </a:ext>
                  </a:extLst>
                </a:gridCol>
                <a:gridCol w="229238">
                  <a:extLst>
                    <a:ext uri="{9D8B030D-6E8A-4147-A177-3AD203B41FA5}">
                      <a16:colId xmlns:a16="http://schemas.microsoft.com/office/drawing/2014/main" val="846878132"/>
                    </a:ext>
                  </a:extLst>
                </a:gridCol>
                <a:gridCol w="229238">
                  <a:extLst>
                    <a:ext uri="{9D8B030D-6E8A-4147-A177-3AD203B41FA5}">
                      <a16:colId xmlns:a16="http://schemas.microsoft.com/office/drawing/2014/main" val="361266133"/>
                    </a:ext>
                  </a:extLst>
                </a:gridCol>
                <a:gridCol w="229238">
                  <a:extLst>
                    <a:ext uri="{9D8B030D-6E8A-4147-A177-3AD203B41FA5}">
                      <a16:colId xmlns:a16="http://schemas.microsoft.com/office/drawing/2014/main" val="1027030226"/>
                    </a:ext>
                  </a:extLst>
                </a:gridCol>
                <a:gridCol w="229238">
                  <a:extLst>
                    <a:ext uri="{9D8B030D-6E8A-4147-A177-3AD203B41FA5}">
                      <a16:colId xmlns:a16="http://schemas.microsoft.com/office/drawing/2014/main" val="2412674905"/>
                    </a:ext>
                  </a:extLst>
                </a:gridCol>
                <a:gridCol w="229238">
                  <a:extLst>
                    <a:ext uri="{9D8B030D-6E8A-4147-A177-3AD203B41FA5}">
                      <a16:colId xmlns:a16="http://schemas.microsoft.com/office/drawing/2014/main" val="3904529060"/>
                    </a:ext>
                  </a:extLst>
                </a:gridCol>
              </a:tblGrid>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124439"/>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1248588573"/>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49878230"/>
                  </a:ext>
                </a:extLst>
              </a:tr>
              <a:tr h="252000">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r>
                        <a:rPr kumimoji="1" lang="en-US" altLang="ja-JP" sz="600">
                          <a:latin typeface="Arial" panose="020B0604020202020204" pitchFamily="34" charset="0"/>
                          <a:cs typeface="Arial" panose="020B0604020202020204" pitchFamily="34" charset="0"/>
                        </a:rPr>
                        <a:t>1</a:t>
                      </a:r>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604142134"/>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503081661"/>
                  </a:ext>
                </a:extLst>
              </a:tr>
              <a:tr h="252000">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tc>
                  <a:txBody>
                    <a:bodyPr/>
                    <a:lstStyle/>
                    <a:p>
                      <a:endParaRPr kumimoji="1" lang="ja-JP" altLang="en-US" sz="600">
                        <a:latin typeface="Arial" panose="020B0604020202020204" pitchFamily="34" charset="0"/>
                        <a:cs typeface="Arial" panose="020B0604020202020204" pitchFamily="34" charset="0"/>
                      </a:endParaRPr>
                    </a:p>
                  </a:txBody>
                  <a:tcPr>
                    <a:solidFill>
                      <a:srgbClr val="FFFFFF">
                        <a:alpha val="50196"/>
                      </a:srgbClr>
                    </a:solidFill>
                  </a:tcPr>
                </a:tc>
                <a:extLst>
                  <a:ext uri="{0D108BD9-81ED-4DB2-BD59-A6C34878D82A}">
                    <a16:rowId xmlns:a16="http://schemas.microsoft.com/office/drawing/2014/main" val="2779381924"/>
                  </a:ext>
                </a:extLst>
              </a:tr>
            </a:tbl>
          </a:graphicData>
        </a:graphic>
      </p:graphicFrame>
    </p:spTree>
    <p:extLst>
      <p:ext uri="{BB962C8B-B14F-4D97-AF65-F5344CB8AC3E}">
        <p14:creationId xmlns:p14="http://schemas.microsoft.com/office/powerpoint/2010/main" val="1409691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3BEFCB3A-7AB7-414A-B790-4C8F2D8947DB}"/>
              </a:ext>
            </a:extLst>
          </p:cNvPr>
          <p:cNvPicPr>
            <a:picLocks noChangeAspect="1"/>
          </p:cNvPicPr>
          <p:nvPr/>
        </p:nvPicPr>
        <p:blipFill>
          <a:blip r:embed="rId2"/>
          <a:stretch>
            <a:fillRect/>
          </a:stretch>
        </p:blipFill>
        <p:spPr>
          <a:xfrm>
            <a:off x="0" y="678282"/>
            <a:ext cx="12192000" cy="5501435"/>
          </a:xfrm>
          <a:prstGeom prst="rect">
            <a:avLst/>
          </a:prstGeom>
        </p:spPr>
      </p:pic>
      <p:sp>
        <p:nvSpPr>
          <p:cNvPr id="14" name="正方形/長方形 13">
            <a:extLst>
              <a:ext uri="{FF2B5EF4-FFF2-40B4-BE49-F238E27FC236}">
                <a16:creationId xmlns:a16="http://schemas.microsoft.com/office/drawing/2014/main" id="{2BB6CC69-AB1D-4541-A839-1A8D3385FB67}"/>
              </a:ext>
            </a:extLst>
          </p:cNvPr>
          <p:cNvSpPr/>
          <p:nvPr/>
        </p:nvSpPr>
        <p:spPr>
          <a:xfrm>
            <a:off x="5938725"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1B338DA2-FB08-4053-8764-878A4BEFBBCB}"/>
              </a:ext>
            </a:extLst>
          </p:cNvPr>
          <p:cNvSpPr txBox="1"/>
          <p:nvPr/>
        </p:nvSpPr>
        <p:spPr>
          <a:xfrm>
            <a:off x="5565376"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8D928B3F-3089-471C-8E52-68918BB0E63D}"/>
              </a:ext>
            </a:extLst>
          </p:cNvPr>
          <p:cNvSpPr txBox="1"/>
          <p:nvPr/>
        </p:nvSpPr>
        <p:spPr>
          <a:xfrm>
            <a:off x="5565376"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8" name="テキスト ボックス 7">
            <a:extLst>
              <a:ext uri="{FF2B5EF4-FFF2-40B4-BE49-F238E27FC236}">
                <a16:creationId xmlns:a16="http://schemas.microsoft.com/office/drawing/2014/main" id="{2F7A9B9E-DD02-4C9F-BC98-1FDCE0CCFA7F}"/>
              </a:ext>
            </a:extLst>
          </p:cNvPr>
          <p:cNvSpPr txBox="1"/>
          <p:nvPr/>
        </p:nvSpPr>
        <p:spPr>
          <a:xfrm>
            <a:off x="5565376"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10" name="テキスト ボックス 9">
            <a:extLst>
              <a:ext uri="{FF2B5EF4-FFF2-40B4-BE49-F238E27FC236}">
                <a16:creationId xmlns:a16="http://schemas.microsoft.com/office/drawing/2014/main" id="{30F4A888-A497-42E7-A34D-9F2E0B742398}"/>
              </a:ext>
            </a:extLst>
          </p:cNvPr>
          <p:cNvSpPr txBox="1"/>
          <p:nvPr/>
        </p:nvSpPr>
        <p:spPr>
          <a:xfrm>
            <a:off x="5565376"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11" name="テキスト ボックス 10">
            <a:extLst>
              <a:ext uri="{FF2B5EF4-FFF2-40B4-BE49-F238E27FC236}">
                <a16:creationId xmlns:a16="http://schemas.microsoft.com/office/drawing/2014/main" id="{E2A591D4-F9E8-4CF8-B6E9-EE465A6E7C89}"/>
              </a:ext>
            </a:extLst>
          </p:cNvPr>
          <p:cNvSpPr txBox="1"/>
          <p:nvPr/>
        </p:nvSpPr>
        <p:spPr>
          <a:xfrm>
            <a:off x="5587531"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2" name="テキスト ボックス 11">
            <a:extLst>
              <a:ext uri="{FF2B5EF4-FFF2-40B4-BE49-F238E27FC236}">
                <a16:creationId xmlns:a16="http://schemas.microsoft.com/office/drawing/2014/main" id="{4C1C9374-3AB4-46E1-8F11-4B013DC003C7}"/>
              </a:ext>
            </a:extLst>
          </p:cNvPr>
          <p:cNvSpPr txBox="1"/>
          <p:nvPr/>
        </p:nvSpPr>
        <p:spPr>
          <a:xfrm>
            <a:off x="5595034"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3" name="テキスト ボックス 12">
            <a:extLst>
              <a:ext uri="{FF2B5EF4-FFF2-40B4-BE49-F238E27FC236}">
                <a16:creationId xmlns:a16="http://schemas.microsoft.com/office/drawing/2014/main" id="{B7E5DEC5-E6B9-4297-A0EB-1A03F7268066}"/>
              </a:ext>
            </a:extLst>
          </p:cNvPr>
          <p:cNvSpPr txBox="1"/>
          <p:nvPr/>
        </p:nvSpPr>
        <p:spPr>
          <a:xfrm>
            <a:off x="5596675"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5" name="テキスト ボックス 14">
            <a:extLst>
              <a:ext uri="{FF2B5EF4-FFF2-40B4-BE49-F238E27FC236}">
                <a16:creationId xmlns:a16="http://schemas.microsoft.com/office/drawing/2014/main" id="{38A91C8A-C579-41DC-BFA0-A4D39F1CFA5D}"/>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6" name="テキスト ボックス 15">
            <a:extLst>
              <a:ext uri="{FF2B5EF4-FFF2-40B4-BE49-F238E27FC236}">
                <a16:creationId xmlns:a16="http://schemas.microsoft.com/office/drawing/2014/main" id="{FF66F331-BF99-4047-AC4F-6F733ADBDB8E}"/>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9" name="テキスト ボックス 18">
            <a:extLst>
              <a:ext uri="{FF2B5EF4-FFF2-40B4-BE49-F238E27FC236}">
                <a16:creationId xmlns:a16="http://schemas.microsoft.com/office/drawing/2014/main" id="{B6A4D7D9-2569-44F4-9BCE-D215F8F81D6F}"/>
              </a:ext>
            </a:extLst>
          </p:cNvPr>
          <p:cNvSpPr txBox="1"/>
          <p:nvPr/>
        </p:nvSpPr>
        <p:spPr>
          <a:xfrm>
            <a:off x="5565376"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22" name="テキスト ボックス 21">
            <a:extLst>
              <a:ext uri="{FF2B5EF4-FFF2-40B4-BE49-F238E27FC236}">
                <a16:creationId xmlns:a16="http://schemas.microsoft.com/office/drawing/2014/main" id="{D49EA674-9A7B-4FE1-AE63-DDE81D888689}"/>
              </a:ext>
            </a:extLst>
          </p:cNvPr>
          <p:cNvSpPr txBox="1"/>
          <p:nvPr/>
        </p:nvSpPr>
        <p:spPr>
          <a:xfrm>
            <a:off x="5613264"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24" name="テキスト ボックス 23">
            <a:extLst>
              <a:ext uri="{FF2B5EF4-FFF2-40B4-BE49-F238E27FC236}">
                <a16:creationId xmlns:a16="http://schemas.microsoft.com/office/drawing/2014/main" id="{3673FB06-4513-4238-89C8-AA50BE7A4BCE}"/>
              </a:ext>
            </a:extLst>
          </p:cNvPr>
          <p:cNvSpPr txBox="1"/>
          <p:nvPr/>
        </p:nvSpPr>
        <p:spPr>
          <a:xfrm>
            <a:off x="9323350" y="5948039"/>
            <a:ext cx="453970" cy="369332"/>
          </a:xfrm>
          <a:prstGeom prst="rect">
            <a:avLst/>
          </a:prstGeom>
          <a:noFill/>
        </p:spPr>
        <p:txBody>
          <a:bodyPr wrap="none" rtlCol="0">
            <a:spAutoFit/>
          </a:bodyPr>
          <a:lstStyle/>
          <a:p>
            <a:r>
              <a:rPr kumimoji="1" lang="en-US" altLang="ja-JP"/>
              <a:t>F1</a:t>
            </a:r>
            <a:endParaRPr kumimoji="1" lang="ja-JP" altLang="en-US"/>
          </a:p>
        </p:txBody>
      </p:sp>
      <p:sp>
        <p:nvSpPr>
          <p:cNvPr id="25" name="テキスト ボックス 24">
            <a:extLst>
              <a:ext uri="{FF2B5EF4-FFF2-40B4-BE49-F238E27FC236}">
                <a16:creationId xmlns:a16="http://schemas.microsoft.com/office/drawing/2014/main" id="{11B410CA-6882-42A0-A9C0-4FDACF2E721D}"/>
              </a:ext>
            </a:extLst>
          </p:cNvPr>
          <p:cNvSpPr txBox="1"/>
          <p:nvPr/>
        </p:nvSpPr>
        <p:spPr>
          <a:xfrm>
            <a:off x="2733234" y="6308227"/>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73336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EACA56E-6B6D-443F-A023-F3CBF691647D}"/>
              </a:ext>
            </a:extLst>
          </p:cNvPr>
          <p:cNvSpPr/>
          <p:nvPr/>
        </p:nvSpPr>
        <p:spPr>
          <a:xfrm>
            <a:off x="272333" y="979397"/>
            <a:ext cx="2640988" cy="461665"/>
          </a:xfrm>
          <a:prstGeom prst="rect">
            <a:avLst/>
          </a:prstGeom>
        </p:spPr>
        <p:txBody>
          <a:bodyPr wrap="square">
            <a:spAutoFit/>
          </a:bodyPr>
          <a:lstStyle/>
          <a:p>
            <a:r>
              <a:rPr lang="en-US" altLang="ja-JP" sz="2400" b="1"/>
              <a:t>1.2 </a:t>
            </a:r>
            <a:r>
              <a:rPr lang="ja-JP" altLang="en-US" sz="2400" b="1" dirty="0"/>
              <a:t>研究の流れ</a:t>
            </a:r>
            <a:endParaRPr lang="en-US" altLang="zh-CN" sz="2400" b="1" dirty="0"/>
          </a:p>
        </p:txBody>
      </p:sp>
      <p:sp>
        <p:nvSpPr>
          <p:cNvPr id="138" name="正方形/長方形 137">
            <a:extLst>
              <a:ext uri="{FF2B5EF4-FFF2-40B4-BE49-F238E27FC236}">
                <a16:creationId xmlns:a16="http://schemas.microsoft.com/office/drawing/2014/main" id="{96D453FB-1226-493E-BAF3-494280D325BE}"/>
              </a:ext>
            </a:extLst>
          </p:cNvPr>
          <p:cNvSpPr/>
          <p:nvPr/>
        </p:nvSpPr>
        <p:spPr>
          <a:xfrm>
            <a:off x="4157137" y="1637061"/>
            <a:ext cx="2893741" cy="830996"/>
          </a:xfrm>
          <a:prstGeom prst="rect">
            <a:avLst/>
          </a:prstGeom>
          <a:noFill/>
          <a:ln w="28575">
            <a:solidFill>
              <a:schemeClr val="bg1"/>
            </a:solidFill>
          </a:ln>
        </p:spPr>
        <p:txBody>
          <a:bodyPr wrap="none">
            <a:spAutoFit/>
          </a:bodyPr>
          <a:lstStyle/>
          <a:p>
            <a:pPr algn="ctr"/>
            <a:r>
              <a:rPr lang="ja-JP" altLang="en-US" sz="2400" b="1" dirty="0">
                <a:latin typeface="+mn-ea"/>
                <a:cs typeface="Arial" panose="020B0604020202020204" pitchFamily="34" charset="0"/>
              </a:rPr>
              <a:t>設計仕様</a:t>
            </a:r>
            <a:endParaRPr lang="en-US" altLang="ja-JP" sz="2400" b="1" dirty="0">
              <a:latin typeface="+mn-ea"/>
              <a:cs typeface="Arial" panose="020B0604020202020204" pitchFamily="34" charset="0"/>
            </a:endParaRPr>
          </a:p>
          <a:p>
            <a:pPr algn="ctr"/>
            <a:r>
              <a:rPr lang="en-US" altLang="ja-JP" sz="2400" b="1" dirty="0">
                <a:latin typeface="+mn-ea"/>
                <a:cs typeface="Arial" panose="020B0604020202020204" pitchFamily="34" charset="0"/>
              </a:rPr>
              <a:t>(</a:t>
            </a:r>
            <a:r>
              <a:rPr lang="ja-JP" altLang="en-US" sz="2400" b="1" dirty="0">
                <a:latin typeface="+mn-ea"/>
                <a:cs typeface="Arial" panose="020B0604020202020204" pitchFamily="34" charset="0"/>
              </a:rPr>
              <a:t>制御ロジックなど</a:t>
            </a:r>
            <a:r>
              <a:rPr lang="en-US" altLang="ja-JP" sz="2400" b="1" dirty="0">
                <a:latin typeface="+mn-ea"/>
                <a:cs typeface="Arial" panose="020B0604020202020204" pitchFamily="34" charset="0"/>
              </a:rPr>
              <a:t>)</a:t>
            </a:r>
          </a:p>
        </p:txBody>
      </p:sp>
      <p:sp>
        <p:nvSpPr>
          <p:cNvPr id="57" name="正方形/長方形 56">
            <a:extLst>
              <a:ext uri="{FF2B5EF4-FFF2-40B4-BE49-F238E27FC236}">
                <a16:creationId xmlns:a16="http://schemas.microsoft.com/office/drawing/2014/main" id="{90EAD0CC-108B-47BA-A832-B4F6723E686F}"/>
              </a:ext>
            </a:extLst>
          </p:cNvPr>
          <p:cNvSpPr/>
          <p:nvPr/>
        </p:nvSpPr>
        <p:spPr>
          <a:xfrm>
            <a:off x="899650" y="1642536"/>
            <a:ext cx="2031326" cy="830996"/>
          </a:xfrm>
          <a:prstGeom prst="rect">
            <a:avLst/>
          </a:prstGeom>
          <a:solidFill>
            <a:schemeClr val="bg1">
              <a:lumMod val="85000"/>
            </a:schemeClr>
          </a:solidFill>
          <a:ln w="28575">
            <a:solidFill>
              <a:schemeClr val="tx1"/>
            </a:solidFill>
          </a:ln>
        </p:spPr>
        <p:txBody>
          <a:bodyPr wrap="none">
            <a:spAutoFit/>
          </a:bodyPr>
          <a:lstStyle/>
          <a:p>
            <a:pPr algn="ctr"/>
            <a:r>
              <a:rPr lang="ja-JP" altLang="en-US" sz="2400" b="1" dirty="0">
                <a:latin typeface="+mn-ea"/>
                <a:cs typeface="Arial" panose="020B0604020202020204" pitchFamily="34" charset="0"/>
              </a:rPr>
              <a:t>建築</a:t>
            </a:r>
            <a:endParaRPr lang="en-US" altLang="ja-JP" sz="2400" b="1" dirty="0">
              <a:latin typeface="+mn-ea"/>
              <a:cs typeface="Arial" panose="020B0604020202020204" pitchFamily="34" charset="0"/>
            </a:endParaRPr>
          </a:p>
          <a:p>
            <a:pPr algn="ctr"/>
            <a:r>
              <a:rPr lang="ja-JP" altLang="en-US" sz="2400" b="1" dirty="0">
                <a:latin typeface="+mn-ea"/>
                <a:cs typeface="Arial" panose="020B0604020202020204" pitchFamily="34" charset="0"/>
              </a:rPr>
              <a:t>空調システム</a:t>
            </a:r>
            <a:endParaRPr lang="en-US" altLang="ja-JP" sz="2400" b="1" dirty="0">
              <a:latin typeface="+mn-ea"/>
              <a:cs typeface="Arial" panose="020B0604020202020204" pitchFamily="34" charset="0"/>
            </a:endParaRPr>
          </a:p>
        </p:txBody>
      </p:sp>
      <p:sp>
        <p:nvSpPr>
          <p:cNvPr id="58" name="正方形/長方形 57">
            <a:extLst>
              <a:ext uri="{FF2B5EF4-FFF2-40B4-BE49-F238E27FC236}">
                <a16:creationId xmlns:a16="http://schemas.microsoft.com/office/drawing/2014/main" id="{3FB9085C-7333-4728-A220-1B5803A89827}"/>
              </a:ext>
            </a:extLst>
          </p:cNvPr>
          <p:cNvSpPr/>
          <p:nvPr/>
        </p:nvSpPr>
        <p:spPr>
          <a:xfrm>
            <a:off x="1745044" y="2728203"/>
            <a:ext cx="3570208"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シミュレーションモデル</a:t>
            </a:r>
            <a:endParaRPr lang="en-US" altLang="ja-JP" sz="2400" b="1" dirty="0">
              <a:latin typeface="+mn-ea"/>
              <a:cs typeface="Arial" panose="020B0604020202020204" pitchFamily="34" charset="0"/>
            </a:endParaRPr>
          </a:p>
        </p:txBody>
      </p:sp>
      <p:sp>
        <p:nvSpPr>
          <p:cNvPr id="59" name="正方形/長方形 58">
            <a:extLst>
              <a:ext uri="{FF2B5EF4-FFF2-40B4-BE49-F238E27FC236}">
                <a16:creationId xmlns:a16="http://schemas.microsoft.com/office/drawing/2014/main" id="{54E63DE7-B117-4340-906E-F8C17FC7B36A}"/>
              </a:ext>
            </a:extLst>
          </p:cNvPr>
          <p:cNvSpPr/>
          <p:nvPr/>
        </p:nvSpPr>
        <p:spPr>
          <a:xfrm>
            <a:off x="4413763" y="3652596"/>
            <a:ext cx="2954655"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不具合の教師データ</a:t>
            </a:r>
            <a:endParaRPr lang="en-US" altLang="ja-JP" sz="2400" b="1" dirty="0">
              <a:latin typeface="+mn-ea"/>
              <a:cs typeface="Arial" panose="020B0604020202020204" pitchFamily="34" charset="0"/>
            </a:endParaRPr>
          </a:p>
        </p:txBody>
      </p:sp>
      <p:sp>
        <p:nvSpPr>
          <p:cNvPr id="60" name="正方形/長方形 59">
            <a:extLst>
              <a:ext uri="{FF2B5EF4-FFF2-40B4-BE49-F238E27FC236}">
                <a16:creationId xmlns:a16="http://schemas.microsoft.com/office/drawing/2014/main" id="{6E7A23AC-FFC9-4210-969E-AB6F0B08600D}"/>
              </a:ext>
            </a:extLst>
          </p:cNvPr>
          <p:cNvSpPr/>
          <p:nvPr/>
        </p:nvSpPr>
        <p:spPr>
          <a:xfrm>
            <a:off x="6511121" y="4576428"/>
            <a:ext cx="2396810" cy="461665"/>
          </a:xfrm>
          <a:prstGeom prst="rect">
            <a:avLst/>
          </a:prstGeom>
          <a:solidFill>
            <a:schemeClr val="bg1">
              <a:lumMod val="85000"/>
            </a:schemeClr>
          </a:solidFill>
          <a:ln w="28575">
            <a:solidFill>
              <a:schemeClr val="tx1"/>
            </a:solidFill>
          </a:ln>
        </p:spPr>
        <p:txBody>
          <a:bodyPr wrap="none">
            <a:spAutoFit/>
          </a:bodyPr>
          <a:lstStyle/>
          <a:p>
            <a:r>
              <a:rPr lang="en-US" altLang="ja-JP" sz="2400" b="1" dirty="0">
                <a:latin typeface="+mn-ea"/>
                <a:cs typeface="Arial" panose="020B0604020202020204" pitchFamily="34" charset="0"/>
              </a:rPr>
              <a:t>FDD</a:t>
            </a:r>
            <a:r>
              <a:rPr lang="ja-JP" altLang="en-US" sz="2400" b="1" dirty="0">
                <a:latin typeface="+mn-ea"/>
                <a:cs typeface="Arial" panose="020B0604020202020204" pitchFamily="34" charset="0"/>
              </a:rPr>
              <a:t>用</a:t>
            </a:r>
            <a:r>
              <a:rPr lang="en-US" altLang="ja-JP" sz="2400" b="1" dirty="0">
                <a:latin typeface="+mn-ea"/>
                <a:cs typeface="Arial" panose="020B0604020202020204" pitchFamily="34" charset="0"/>
              </a:rPr>
              <a:t>AI</a:t>
            </a:r>
            <a:r>
              <a:rPr lang="ja-JP" altLang="en-US" sz="2400" b="1" dirty="0">
                <a:latin typeface="+mn-ea"/>
                <a:cs typeface="Arial" panose="020B0604020202020204" pitchFamily="34" charset="0"/>
              </a:rPr>
              <a:t>モデル</a:t>
            </a:r>
            <a:endParaRPr lang="en-US" altLang="ja-JP" sz="2400" b="1" dirty="0">
              <a:latin typeface="+mn-ea"/>
              <a:cs typeface="Arial" panose="020B0604020202020204" pitchFamily="34" charset="0"/>
            </a:endParaRPr>
          </a:p>
        </p:txBody>
      </p:sp>
      <p:sp>
        <p:nvSpPr>
          <p:cNvPr id="62" name="正方形/長方形 61">
            <a:extLst>
              <a:ext uri="{FF2B5EF4-FFF2-40B4-BE49-F238E27FC236}">
                <a16:creationId xmlns:a16="http://schemas.microsoft.com/office/drawing/2014/main" id="{70FBE0E8-14BF-42C9-BE3E-806F1B3795F7}"/>
              </a:ext>
            </a:extLst>
          </p:cNvPr>
          <p:cNvSpPr/>
          <p:nvPr/>
        </p:nvSpPr>
        <p:spPr>
          <a:xfrm>
            <a:off x="8333782" y="5489684"/>
            <a:ext cx="3262432"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他のシステムへの展開</a:t>
            </a:r>
            <a:endParaRPr lang="en-US" altLang="ja-JP" sz="2400" b="1" dirty="0">
              <a:latin typeface="+mn-ea"/>
              <a:cs typeface="Arial" panose="020B0604020202020204" pitchFamily="34" charset="0"/>
            </a:endParaRPr>
          </a:p>
        </p:txBody>
      </p:sp>
      <p:sp>
        <p:nvSpPr>
          <p:cNvPr id="65" name="正方形/長方形 64">
            <a:extLst>
              <a:ext uri="{FF2B5EF4-FFF2-40B4-BE49-F238E27FC236}">
                <a16:creationId xmlns:a16="http://schemas.microsoft.com/office/drawing/2014/main" id="{1F2BA521-5D01-4D23-AAA9-023DCF55FC26}"/>
              </a:ext>
            </a:extLst>
          </p:cNvPr>
          <p:cNvSpPr/>
          <p:nvPr/>
        </p:nvSpPr>
        <p:spPr>
          <a:xfrm>
            <a:off x="6527832" y="2716758"/>
            <a:ext cx="1107996" cy="461665"/>
          </a:xfrm>
          <a:prstGeom prst="rect">
            <a:avLst/>
          </a:prstGeom>
          <a:noFill/>
          <a:ln w="28575">
            <a:solidFill>
              <a:schemeClr val="bg1"/>
            </a:solidFill>
          </a:ln>
        </p:spPr>
        <p:txBody>
          <a:bodyPr wrap="none">
            <a:spAutoFit/>
          </a:bodyPr>
          <a:lstStyle/>
          <a:p>
            <a:r>
              <a:rPr lang="ja-JP" altLang="en-US" sz="2400" b="1" dirty="0">
                <a:latin typeface="+mn-ea"/>
                <a:cs typeface="Arial" panose="020B0604020202020204" pitchFamily="34" charset="0"/>
              </a:rPr>
              <a:t>不具合</a:t>
            </a:r>
            <a:endParaRPr lang="en-US" altLang="ja-JP" sz="2400" b="1" dirty="0">
              <a:latin typeface="+mn-ea"/>
              <a:cs typeface="Arial" panose="020B0604020202020204" pitchFamily="34" charset="0"/>
            </a:endParaRPr>
          </a:p>
        </p:txBody>
      </p:sp>
      <p:sp>
        <p:nvSpPr>
          <p:cNvPr id="68" name="正方形/長方形 67">
            <a:extLst>
              <a:ext uri="{FF2B5EF4-FFF2-40B4-BE49-F238E27FC236}">
                <a16:creationId xmlns:a16="http://schemas.microsoft.com/office/drawing/2014/main" id="{A7920FC8-54E6-43F8-BF38-6721D1038C7A}"/>
              </a:ext>
            </a:extLst>
          </p:cNvPr>
          <p:cNvSpPr/>
          <p:nvPr/>
        </p:nvSpPr>
        <p:spPr>
          <a:xfrm>
            <a:off x="5538736" y="5512266"/>
            <a:ext cx="1415773" cy="461665"/>
          </a:xfrm>
          <a:prstGeom prst="rect">
            <a:avLst/>
          </a:prstGeom>
          <a:noFill/>
          <a:ln w="28575">
            <a:solidFill>
              <a:schemeClr val="bg1"/>
            </a:solidFill>
          </a:ln>
        </p:spPr>
        <p:txBody>
          <a:bodyPr wrap="none">
            <a:spAutoFit/>
          </a:bodyPr>
          <a:lstStyle/>
          <a:p>
            <a:r>
              <a:rPr lang="ja-JP" altLang="en-US" sz="2400" b="1" dirty="0">
                <a:latin typeface="+mn-ea"/>
                <a:cs typeface="Arial" panose="020B0604020202020204" pitchFamily="34" charset="0"/>
              </a:rPr>
              <a:t>転移学習</a:t>
            </a:r>
            <a:endParaRPr lang="en-US" altLang="ja-JP" sz="2400" b="1" dirty="0">
              <a:latin typeface="+mn-ea"/>
              <a:cs typeface="Arial" panose="020B0604020202020204" pitchFamily="34" charset="0"/>
            </a:endParaRPr>
          </a:p>
        </p:txBody>
      </p:sp>
      <p:cxnSp>
        <p:nvCxnSpPr>
          <p:cNvPr id="80" name="直線矢印コネクタ 79">
            <a:extLst>
              <a:ext uri="{FF2B5EF4-FFF2-40B4-BE49-F238E27FC236}">
                <a16:creationId xmlns:a16="http://schemas.microsoft.com/office/drawing/2014/main" id="{0380BE63-A7F8-439F-BD78-D772295AA509}"/>
              </a:ext>
            </a:extLst>
          </p:cNvPr>
          <p:cNvCxnSpPr>
            <a:cxnSpLocks/>
          </p:cNvCxnSpPr>
          <p:nvPr/>
        </p:nvCxnSpPr>
        <p:spPr>
          <a:xfrm flipH="1">
            <a:off x="6018607" y="2955753"/>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74" name="コネクタ: カギ線 73">
            <a:extLst>
              <a:ext uri="{FF2B5EF4-FFF2-40B4-BE49-F238E27FC236}">
                <a16:creationId xmlns:a16="http://schemas.microsoft.com/office/drawing/2014/main" id="{3AAA2E68-160D-4B58-956E-9A3E3BA21D82}"/>
              </a:ext>
            </a:extLst>
          </p:cNvPr>
          <p:cNvCxnSpPr>
            <a:cxnSpLocks/>
            <a:stCxn id="57" idx="3"/>
            <a:endCxn id="58" idx="0"/>
          </p:cNvCxnSpPr>
          <p:nvPr/>
        </p:nvCxnSpPr>
        <p:spPr>
          <a:xfrm>
            <a:off x="2930976" y="2058034"/>
            <a:ext cx="599172" cy="670169"/>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01" name="コネクタ: カギ線 100">
            <a:extLst>
              <a:ext uri="{FF2B5EF4-FFF2-40B4-BE49-F238E27FC236}">
                <a16:creationId xmlns:a16="http://schemas.microsoft.com/office/drawing/2014/main" id="{9DF11B9C-2710-47B6-A1FD-7C6B243C226E}"/>
              </a:ext>
            </a:extLst>
          </p:cNvPr>
          <p:cNvCxnSpPr>
            <a:cxnSpLocks/>
            <a:stCxn id="58" idx="3"/>
            <a:endCxn id="59" idx="0"/>
          </p:cNvCxnSpPr>
          <p:nvPr/>
        </p:nvCxnSpPr>
        <p:spPr>
          <a:xfrm>
            <a:off x="5315252" y="2959036"/>
            <a:ext cx="575839" cy="693560"/>
          </a:xfrm>
          <a:prstGeom prst="bentConnector2">
            <a:avLst/>
          </a:prstGeom>
          <a:solidFill>
            <a:schemeClr val="bg1">
              <a:lumMod val="85000"/>
            </a:schemeClr>
          </a:solidFill>
          <a:ln w="28575">
            <a:solidFill>
              <a:schemeClr val="tx1"/>
            </a:solidFill>
            <a:headEnd type="none" w="med" len="med"/>
            <a:tailEnd type="triangle" w="med" len="med"/>
          </a:ln>
        </p:spPr>
      </p:cxnSp>
      <p:sp>
        <p:nvSpPr>
          <p:cNvPr id="123" name="正方形/長方形 122">
            <a:extLst>
              <a:ext uri="{FF2B5EF4-FFF2-40B4-BE49-F238E27FC236}">
                <a16:creationId xmlns:a16="http://schemas.microsoft.com/office/drawing/2014/main" id="{F9959A20-0D47-4534-9A80-CF5A877DBCD3}"/>
              </a:ext>
            </a:extLst>
          </p:cNvPr>
          <p:cNvSpPr/>
          <p:nvPr/>
        </p:nvSpPr>
        <p:spPr>
          <a:xfrm>
            <a:off x="2569984" y="4391761"/>
            <a:ext cx="2672527" cy="830997"/>
          </a:xfrm>
          <a:prstGeom prst="rect">
            <a:avLst/>
          </a:prstGeom>
          <a:noFill/>
          <a:ln w="28575">
            <a:solidFill>
              <a:schemeClr val="bg1"/>
            </a:solidFill>
          </a:ln>
        </p:spPr>
        <p:txBody>
          <a:bodyPr wrap="none">
            <a:spAutoFit/>
          </a:bodyPr>
          <a:lstStyle/>
          <a:p>
            <a:pPr algn="ctr"/>
            <a:r>
              <a:rPr lang="ja-JP" altLang="en-US" sz="2400" b="1" dirty="0">
                <a:latin typeface="+mn-ea"/>
                <a:cs typeface="Arial" panose="020B0604020202020204" pitchFamily="34" charset="0"/>
              </a:rPr>
              <a:t>深層学習</a:t>
            </a:r>
            <a:endParaRPr lang="en-US" altLang="ja-JP" sz="2400" b="1" dirty="0">
              <a:latin typeface="+mn-ea"/>
              <a:cs typeface="Arial" panose="020B0604020202020204" pitchFamily="34" charset="0"/>
            </a:endParaRPr>
          </a:p>
          <a:p>
            <a:pPr algn="ctr"/>
            <a:r>
              <a:rPr lang="en-US" altLang="ja-JP" sz="2400" b="1" dirty="0">
                <a:latin typeface="+mn-ea"/>
                <a:cs typeface="Arial" panose="020B0604020202020204" pitchFamily="34" charset="0"/>
              </a:rPr>
              <a:t>(CNN</a:t>
            </a:r>
            <a:r>
              <a:rPr lang="ja-JP" altLang="en-US" sz="2400" b="1" dirty="0">
                <a:latin typeface="+mn-ea"/>
                <a:cs typeface="Arial" panose="020B0604020202020204" pitchFamily="34" charset="0"/>
              </a:rPr>
              <a:t>など</a:t>
            </a:r>
            <a:r>
              <a:rPr lang="en-US" altLang="ja-JP" sz="2400" b="1" dirty="0">
                <a:latin typeface="+mn-ea"/>
                <a:cs typeface="Arial" panose="020B0604020202020204" pitchFamily="34" charset="0"/>
              </a:rPr>
              <a:t>)</a:t>
            </a:r>
            <a:r>
              <a:rPr lang="ja-JP" altLang="en-US" sz="2400" b="1" dirty="0">
                <a:latin typeface="+mn-ea"/>
                <a:cs typeface="Arial" panose="020B0604020202020204" pitchFamily="34" charset="0"/>
              </a:rPr>
              <a:t>の訓練</a:t>
            </a:r>
            <a:endParaRPr lang="en-US" altLang="ja-JP" sz="2400" b="1" dirty="0">
              <a:latin typeface="+mn-ea"/>
              <a:cs typeface="Arial" panose="020B0604020202020204" pitchFamily="34" charset="0"/>
            </a:endParaRPr>
          </a:p>
        </p:txBody>
      </p:sp>
      <p:cxnSp>
        <p:nvCxnSpPr>
          <p:cNvPr id="139" name="直線矢印コネクタ 138">
            <a:extLst>
              <a:ext uri="{FF2B5EF4-FFF2-40B4-BE49-F238E27FC236}">
                <a16:creationId xmlns:a16="http://schemas.microsoft.com/office/drawing/2014/main" id="{70903FCD-DD57-49E2-9274-FC02694101EB}"/>
              </a:ext>
            </a:extLst>
          </p:cNvPr>
          <p:cNvCxnSpPr>
            <a:cxnSpLocks/>
          </p:cNvCxnSpPr>
          <p:nvPr/>
        </p:nvCxnSpPr>
        <p:spPr>
          <a:xfrm flipH="1">
            <a:off x="3714134" y="2078552"/>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29" name="コネクタ: カギ線 28">
            <a:extLst>
              <a:ext uri="{FF2B5EF4-FFF2-40B4-BE49-F238E27FC236}">
                <a16:creationId xmlns:a16="http://schemas.microsoft.com/office/drawing/2014/main" id="{FD67FA95-77D7-40CB-A284-74BEA7D10BA6}"/>
              </a:ext>
            </a:extLst>
          </p:cNvPr>
          <p:cNvCxnSpPr>
            <a:cxnSpLocks/>
            <a:stCxn id="59" idx="2"/>
            <a:endCxn id="60" idx="1"/>
          </p:cNvCxnSpPr>
          <p:nvPr/>
        </p:nvCxnSpPr>
        <p:spPr>
          <a:xfrm rot="16200000" flipH="1">
            <a:off x="5854606" y="4150746"/>
            <a:ext cx="693000" cy="620030"/>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36" name="コネクタ: カギ線 35">
            <a:extLst>
              <a:ext uri="{FF2B5EF4-FFF2-40B4-BE49-F238E27FC236}">
                <a16:creationId xmlns:a16="http://schemas.microsoft.com/office/drawing/2014/main" id="{38C5D36C-EEEE-4EBC-97D0-1834F423793C}"/>
              </a:ext>
            </a:extLst>
          </p:cNvPr>
          <p:cNvCxnSpPr>
            <a:cxnSpLocks/>
            <a:stCxn id="60" idx="2"/>
            <a:endCxn id="62" idx="1"/>
          </p:cNvCxnSpPr>
          <p:nvPr/>
        </p:nvCxnSpPr>
        <p:spPr>
          <a:xfrm rot="16200000" flipH="1">
            <a:off x="7680442" y="5067177"/>
            <a:ext cx="682424" cy="624256"/>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39" name="直線矢印コネクタ 38">
            <a:extLst>
              <a:ext uri="{FF2B5EF4-FFF2-40B4-BE49-F238E27FC236}">
                <a16:creationId xmlns:a16="http://schemas.microsoft.com/office/drawing/2014/main" id="{9C11710F-31C8-4DBC-B323-F9F39E757EB3}"/>
              </a:ext>
            </a:extLst>
          </p:cNvPr>
          <p:cNvCxnSpPr>
            <a:cxnSpLocks/>
          </p:cNvCxnSpPr>
          <p:nvPr/>
        </p:nvCxnSpPr>
        <p:spPr>
          <a:xfrm>
            <a:off x="5242511" y="4807259"/>
            <a:ext cx="519157"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61" name="直線矢印コネクタ 60">
            <a:extLst>
              <a:ext uri="{FF2B5EF4-FFF2-40B4-BE49-F238E27FC236}">
                <a16:creationId xmlns:a16="http://schemas.microsoft.com/office/drawing/2014/main" id="{958950FF-7964-445E-BC7E-0FFAF11867FB}"/>
              </a:ext>
            </a:extLst>
          </p:cNvPr>
          <p:cNvCxnSpPr>
            <a:cxnSpLocks/>
          </p:cNvCxnSpPr>
          <p:nvPr/>
        </p:nvCxnSpPr>
        <p:spPr>
          <a:xfrm>
            <a:off x="7039298" y="5739833"/>
            <a:ext cx="519157" cy="0"/>
          </a:xfrm>
          <a:prstGeom prst="straightConnector1">
            <a:avLst/>
          </a:prstGeom>
          <a:solidFill>
            <a:schemeClr val="bg1">
              <a:lumMod val="85000"/>
            </a:schemeClr>
          </a:solidFill>
          <a:ln w="28575">
            <a:solidFill>
              <a:schemeClr val="tx1"/>
            </a:solidFill>
            <a:headEnd type="none" w="med" len="med"/>
            <a:tailEnd type="triangle" w="med" len="med"/>
          </a:ln>
        </p:spPr>
      </p:cxnSp>
    </p:spTree>
    <p:extLst>
      <p:ext uri="{BB962C8B-B14F-4D97-AF65-F5344CB8AC3E}">
        <p14:creationId xmlns:p14="http://schemas.microsoft.com/office/powerpoint/2010/main" val="276337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E9378641-2936-4703-B47C-8E116F137E88}"/>
              </a:ext>
            </a:extLst>
          </p:cNvPr>
          <p:cNvPicPr>
            <a:picLocks noChangeAspect="1"/>
          </p:cNvPicPr>
          <p:nvPr/>
        </p:nvPicPr>
        <p:blipFill>
          <a:blip r:embed="rId2"/>
          <a:stretch>
            <a:fillRect/>
          </a:stretch>
        </p:blipFill>
        <p:spPr>
          <a:xfrm>
            <a:off x="0" y="684764"/>
            <a:ext cx="12192000" cy="5488471"/>
          </a:xfrm>
          <a:prstGeom prst="rect">
            <a:avLst/>
          </a:prstGeom>
        </p:spPr>
      </p:pic>
      <p:sp>
        <p:nvSpPr>
          <p:cNvPr id="16" name="テキスト ボックス 15">
            <a:extLst>
              <a:ext uri="{FF2B5EF4-FFF2-40B4-BE49-F238E27FC236}">
                <a16:creationId xmlns:a16="http://schemas.microsoft.com/office/drawing/2014/main" id="{F1F0B124-3A4A-4DE0-894F-EC551E5DDBD5}"/>
              </a:ext>
            </a:extLst>
          </p:cNvPr>
          <p:cNvSpPr txBox="1"/>
          <p:nvPr/>
        </p:nvSpPr>
        <p:spPr>
          <a:xfrm>
            <a:off x="8851392" y="466531"/>
            <a:ext cx="312906" cy="369332"/>
          </a:xfrm>
          <a:prstGeom prst="rect">
            <a:avLst/>
          </a:prstGeom>
          <a:noFill/>
        </p:spPr>
        <p:txBody>
          <a:bodyPr wrap="none" rtlCol="0">
            <a:spAutoFit/>
          </a:bodyPr>
          <a:lstStyle/>
          <a:p>
            <a:r>
              <a:rPr kumimoji="1" lang="en-US" altLang="ja-JP"/>
              <a:t>2</a:t>
            </a:r>
            <a:endParaRPr kumimoji="1" lang="ja-JP" altLang="en-US"/>
          </a:p>
        </p:txBody>
      </p:sp>
    </p:spTree>
    <p:extLst>
      <p:ext uri="{BB962C8B-B14F-4D97-AF65-F5344CB8AC3E}">
        <p14:creationId xmlns:p14="http://schemas.microsoft.com/office/powerpoint/2010/main" val="205249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927A6B5-5E02-4A30-8D7E-E82E287E00B9}"/>
              </a:ext>
            </a:extLst>
          </p:cNvPr>
          <p:cNvPicPr>
            <a:picLocks noChangeAspect="1"/>
          </p:cNvPicPr>
          <p:nvPr/>
        </p:nvPicPr>
        <p:blipFill>
          <a:blip r:embed="rId2"/>
          <a:stretch>
            <a:fillRect/>
          </a:stretch>
        </p:blipFill>
        <p:spPr>
          <a:xfrm>
            <a:off x="0" y="718518"/>
            <a:ext cx="12192000" cy="5420963"/>
          </a:xfrm>
          <a:prstGeom prst="rect">
            <a:avLst/>
          </a:prstGeom>
        </p:spPr>
      </p:pic>
      <p:sp>
        <p:nvSpPr>
          <p:cNvPr id="4" name="正方形/長方形 3">
            <a:extLst>
              <a:ext uri="{FF2B5EF4-FFF2-40B4-BE49-F238E27FC236}">
                <a16:creationId xmlns:a16="http://schemas.microsoft.com/office/drawing/2014/main" id="{E99EA665-5C8A-436E-88C0-A94BEFBF3DA7}"/>
              </a:ext>
            </a:extLst>
          </p:cNvPr>
          <p:cNvSpPr/>
          <p:nvPr/>
        </p:nvSpPr>
        <p:spPr>
          <a:xfrm>
            <a:off x="5938725"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0B80112B-9F24-4596-AA48-801AE8716267}"/>
              </a:ext>
            </a:extLst>
          </p:cNvPr>
          <p:cNvSpPr txBox="1"/>
          <p:nvPr/>
        </p:nvSpPr>
        <p:spPr>
          <a:xfrm>
            <a:off x="5565376"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E0DBC40F-BFCC-46F5-B589-8EBFCD835AF5}"/>
              </a:ext>
            </a:extLst>
          </p:cNvPr>
          <p:cNvSpPr txBox="1"/>
          <p:nvPr/>
        </p:nvSpPr>
        <p:spPr>
          <a:xfrm>
            <a:off x="5565376"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7" name="テキスト ボックス 6">
            <a:extLst>
              <a:ext uri="{FF2B5EF4-FFF2-40B4-BE49-F238E27FC236}">
                <a16:creationId xmlns:a16="http://schemas.microsoft.com/office/drawing/2014/main" id="{983F7EA4-71EF-476F-A1E3-EF707B1DDE92}"/>
              </a:ext>
            </a:extLst>
          </p:cNvPr>
          <p:cNvSpPr txBox="1"/>
          <p:nvPr/>
        </p:nvSpPr>
        <p:spPr>
          <a:xfrm>
            <a:off x="5565376"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8" name="テキスト ボックス 7">
            <a:extLst>
              <a:ext uri="{FF2B5EF4-FFF2-40B4-BE49-F238E27FC236}">
                <a16:creationId xmlns:a16="http://schemas.microsoft.com/office/drawing/2014/main" id="{3F200834-5F9B-4A9F-AB7A-72CCA9257C6C}"/>
              </a:ext>
            </a:extLst>
          </p:cNvPr>
          <p:cNvSpPr txBox="1"/>
          <p:nvPr/>
        </p:nvSpPr>
        <p:spPr>
          <a:xfrm>
            <a:off x="5565376"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9" name="テキスト ボックス 8">
            <a:extLst>
              <a:ext uri="{FF2B5EF4-FFF2-40B4-BE49-F238E27FC236}">
                <a16:creationId xmlns:a16="http://schemas.microsoft.com/office/drawing/2014/main" id="{E024B641-C881-4053-B4EF-BF4FB8295B95}"/>
              </a:ext>
            </a:extLst>
          </p:cNvPr>
          <p:cNvSpPr txBox="1"/>
          <p:nvPr/>
        </p:nvSpPr>
        <p:spPr>
          <a:xfrm>
            <a:off x="5587531"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0" name="テキスト ボックス 9">
            <a:extLst>
              <a:ext uri="{FF2B5EF4-FFF2-40B4-BE49-F238E27FC236}">
                <a16:creationId xmlns:a16="http://schemas.microsoft.com/office/drawing/2014/main" id="{68F990D6-751B-4600-A25A-A7F169057FA9}"/>
              </a:ext>
            </a:extLst>
          </p:cNvPr>
          <p:cNvSpPr txBox="1"/>
          <p:nvPr/>
        </p:nvSpPr>
        <p:spPr>
          <a:xfrm>
            <a:off x="5595034"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1" name="テキスト ボックス 10">
            <a:extLst>
              <a:ext uri="{FF2B5EF4-FFF2-40B4-BE49-F238E27FC236}">
                <a16:creationId xmlns:a16="http://schemas.microsoft.com/office/drawing/2014/main" id="{89619C23-13AC-4666-81BB-7DD78EAE9390}"/>
              </a:ext>
            </a:extLst>
          </p:cNvPr>
          <p:cNvSpPr txBox="1"/>
          <p:nvPr/>
        </p:nvSpPr>
        <p:spPr>
          <a:xfrm>
            <a:off x="5596675"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2" name="テキスト ボックス 11">
            <a:extLst>
              <a:ext uri="{FF2B5EF4-FFF2-40B4-BE49-F238E27FC236}">
                <a16:creationId xmlns:a16="http://schemas.microsoft.com/office/drawing/2014/main" id="{652ADE9A-852D-49ED-A116-12129F010503}"/>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3" name="テキスト ボックス 12">
            <a:extLst>
              <a:ext uri="{FF2B5EF4-FFF2-40B4-BE49-F238E27FC236}">
                <a16:creationId xmlns:a16="http://schemas.microsoft.com/office/drawing/2014/main" id="{491835D6-7AE0-4471-87F6-11F2AC55D543}"/>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D18513A0-A3CD-42CC-AC8E-B8BCBC76AF78}"/>
              </a:ext>
            </a:extLst>
          </p:cNvPr>
          <p:cNvSpPr txBox="1"/>
          <p:nvPr/>
        </p:nvSpPr>
        <p:spPr>
          <a:xfrm>
            <a:off x="5565376"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5" name="テキスト ボックス 14">
            <a:extLst>
              <a:ext uri="{FF2B5EF4-FFF2-40B4-BE49-F238E27FC236}">
                <a16:creationId xmlns:a16="http://schemas.microsoft.com/office/drawing/2014/main" id="{8E03DD87-5C29-4817-8DCF-8545A1EB0349}"/>
              </a:ext>
            </a:extLst>
          </p:cNvPr>
          <p:cNvSpPr txBox="1"/>
          <p:nvPr/>
        </p:nvSpPr>
        <p:spPr>
          <a:xfrm>
            <a:off x="5613264"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6" name="テキスト ボックス 15">
            <a:extLst>
              <a:ext uri="{FF2B5EF4-FFF2-40B4-BE49-F238E27FC236}">
                <a16:creationId xmlns:a16="http://schemas.microsoft.com/office/drawing/2014/main" id="{A6FC1087-1FA9-4C44-A685-28668329190A}"/>
              </a:ext>
            </a:extLst>
          </p:cNvPr>
          <p:cNvSpPr txBox="1"/>
          <p:nvPr/>
        </p:nvSpPr>
        <p:spPr>
          <a:xfrm>
            <a:off x="9323350" y="5948039"/>
            <a:ext cx="453970" cy="369332"/>
          </a:xfrm>
          <a:prstGeom prst="rect">
            <a:avLst/>
          </a:prstGeom>
          <a:noFill/>
        </p:spPr>
        <p:txBody>
          <a:bodyPr wrap="none" rtlCol="0">
            <a:spAutoFit/>
          </a:bodyPr>
          <a:lstStyle/>
          <a:p>
            <a:r>
              <a:rPr kumimoji="1" lang="en-US" altLang="ja-JP"/>
              <a:t>F3</a:t>
            </a:r>
            <a:endParaRPr kumimoji="1" lang="ja-JP" altLang="en-US"/>
          </a:p>
        </p:txBody>
      </p:sp>
      <p:sp>
        <p:nvSpPr>
          <p:cNvPr id="17" name="テキスト ボックス 16">
            <a:extLst>
              <a:ext uri="{FF2B5EF4-FFF2-40B4-BE49-F238E27FC236}">
                <a16:creationId xmlns:a16="http://schemas.microsoft.com/office/drawing/2014/main" id="{61063CB0-D40F-4D29-841A-3F98FAF7C775}"/>
              </a:ext>
            </a:extLst>
          </p:cNvPr>
          <p:cNvSpPr txBox="1"/>
          <p:nvPr/>
        </p:nvSpPr>
        <p:spPr>
          <a:xfrm>
            <a:off x="2733234"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2100331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C8CC291-5F31-4342-8D82-5C582D98FED1}"/>
              </a:ext>
            </a:extLst>
          </p:cNvPr>
          <p:cNvPicPr>
            <a:picLocks noChangeAspect="1"/>
          </p:cNvPicPr>
          <p:nvPr/>
        </p:nvPicPr>
        <p:blipFill>
          <a:blip r:embed="rId2"/>
          <a:stretch>
            <a:fillRect/>
          </a:stretch>
        </p:blipFill>
        <p:spPr>
          <a:xfrm>
            <a:off x="0" y="675301"/>
            <a:ext cx="12192000" cy="5507397"/>
          </a:xfrm>
          <a:prstGeom prst="rect">
            <a:avLst/>
          </a:prstGeom>
        </p:spPr>
      </p:pic>
      <p:sp>
        <p:nvSpPr>
          <p:cNvPr id="3" name="テキスト ボックス 2">
            <a:extLst>
              <a:ext uri="{FF2B5EF4-FFF2-40B4-BE49-F238E27FC236}">
                <a16:creationId xmlns:a16="http://schemas.microsoft.com/office/drawing/2014/main" id="{ADD95903-9F0B-4E02-B228-DA1D17A7F5E8}"/>
              </a:ext>
            </a:extLst>
          </p:cNvPr>
          <p:cNvSpPr txBox="1"/>
          <p:nvPr/>
        </p:nvSpPr>
        <p:spPr>
          <a:xfrm>
            <a:off x="8851392" y="466531"/>
            <a:ext cx="312906" cy="369332"/>
          </a:xfrm>
          <a:prstGeom prst="rect">
            <a:avLst/>
          </a:prstGeom>
          <a:noFill/>
        </p:spPr>
        <p:txBody>
          <a:bodyPr wrap="none" rtlCol="0">
            <a:spAutoFit/>
          </a:bodyPr>
          <a:lstStyle/>
          <a:p>
            <a:r>
              <a:rPr kumimoji="1" lang="en-US" altLang="ja-JP"/>
              <a:t>4</a:t>
            </a:r>
            <a:endParaRPr kumimoji="1" lang="ja-JP" altLang="en-US"/>
          </a:p>
        </p:txBody>
      </p:sp>
    </p:spTree>
    <p:extLst>
      <p:ext uri="{BB962C8B-B14F-4D97-AF65-F5344CB8AC3E}">
        <p14:creationId xmlns:p14="http://schemas.microsoft.com/office/powerpoint/2010/main" val="290532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10B5C1B-EC53-4347-A4E7-C96710254B7B}"/>
              </a:ext>
            </a:extLst>
          </p:cNvPr>
          <p:cNvPicPr>
            <a:picLocks noChangeAspect="1"/>
          </p:cNvPicPr>
          <p:nvPr/>
        </p:nvPicPr>
        <p:blipFill>
          <a:blip r:embed="rId2"/>
          <a:stretch>
            <a:fillRect/>
          </a:stretch>
        </p:blipFill>
        <p:spPr>
          <a:xfrm>
            <a:off x="0" y="702838"/>
            <a:ext cx="12192000" cy="5452323"/>
          </a:xfrm>
          <a:prstGeom prst="rect">
            <a:avLst/>
          </a:prstGeom>
        </p:spPr>
      </p:pic>
      <p:sp>
        <p:nvSpPr>
          <p:cNvPr id="4" name="正方形/長方形 3">
            <a:extLst>
              <a:ext uri="{FF2B5EF4-FFF2-40B4-BE49-F238E27FC236}">
                <a16:creationId xmlns:a16="http://schemas.microsoft.com/office/drawing/2014/main" id="{D0452C24-8ABF-4897-A947-1AEC246AB37D}"/>
              </a:ext>
            </a:extLst>
          </p:cNvPr>
          <p:cNvSpPr/>
          <p:nvPr/>
        </p:nvSpPr>
        <p:spPr>
          <a:xfrm>
            <a:off x="5938725"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407262B5-84CD-4C21-89E7-8B6A46D175E0}"/>
              </a:ext>
            </a:extLst>
          </p:cNvPr>
          <p:cNvSpPr txBox="1"/>
          <p:nvPr/>
        </p:nvSpPr>
        <p:spPr>
          <a:xfrm>
            <a:off x="5565376"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462049AD-ECB0-493A-89D4-EE54255862F5}"/>
              </a:ext>
            </a:extLst>
          </p:cNvPr>
          <p:cNvSpPr txBox="1"/>
          <p:nvPr/>
        </p:nvSpPr>
        <p:spPr>
          <a:xfrm>
            <a:off x="5565376"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7" name="テキスト ボックス 6">
            <a:extLst>
              <a:ext uri="{FF2B5EF4-FFF2-40B4-BE49-F238E27FC236}">
                <a16:creationId xmlns:a16="http://schemas.microsoft.com/office/drawing/2014/main" id="{3C1B1106-60CF-4790-95F4-38C804E5D191}"/>
              </a:ext>
            </a:extLst>
          </p:cNvPr>
          <p:cNvSpPr txBox="1"/>
          <p:nvPr/>
        </p:nvSpPr>
        <p:spPr>
          <a:xfrm>
            <a:off x="5565376"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8" name="テキスト ボックス 7">
            <a:extLst>
              <a:ext uri="{FF2B5EF4-FFF2-40B4-BE49-F238E27FC236}">
                <a16:creationId xmlns:a16="http://schemas.microsoft.com/office/drawing/2014/main" id="{8DBDC8F2-6456-4F1F-95E6-11FD227BAA3C}"/>
              </a:ext>
            </a:extLst>
          </p:cNvPr>
          <p:cNvSpPr txBox="1"/>
          <p:nvPr/>
        </p:nvSpPr>
        <p:spPr>
          <a:xfrm>
            <a:off x="5565376"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9" name="テキスト ボックス 8">
            <a:extLst>
              <a:ext uri="{FF2B5EF4-FFF2-40B4-BE49-F238E27FC236}">
                <a16:creationId xmlns:a16="http://schemas.microsoft.com/office/drawing/2014/main" id="{83DF085C-3970-4DEB-A047-937D3C70099A}"/>
              </a:ext>
            </a:extLst>
          </p:cNvPr>
          <p:cNvSpPr txBox="1"/>
          <p:nvPr/>
        </p:nvSpPr>
        <p:spPr>
          <a:xfrm>
            <a:off x="5587531"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0" name="テキスト ボックス 9">
            <a:extLst>
              <a:ext uri="{FF2B5EF4-FFF2-40B4-BE49-F238E27FC236}">
                <a16:creationId xmlns:a16="http://schemas.microsoft.com/office/drawing/2014/main" id="{7B1FF855-B097-4C6B-8013-D86545B5FB8A}"/>
              </a:ext>
            </a:extLst>
          </p:cNvPr>
          <p:cNvSpPr txBox="1"/>
          <p:nvPr/>
        </p:nvSpPr>
        <p:spPr>
          <a:xfrm>
            <a:off x="5595034"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1" name="テキスト ボックス 10">
            <a:extLst>
              <a:ext uri="{FF2B5EF4-FFF2-40B4-BE49-F238E27FC236}">
                <a16:creationId xmlns:a16="http://schemas.microsoft.com/office/drawing/2014/main" id="{C016C25E-BCBC-4414-BFF6-426B51A01E62}"/>
              </a:ext>
            </a:extLst>
          </p:cNvPr>
          <p:cNvSpPr txBox="1"/>
          <p:nvPr/>
        </p:nvSpPr>
        <p:spPr>
          <a:xfrm>
            <a:off x="5596675"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2" name="テキスト ボックス 11">
            <a:extLst>
              <a:ext uri="{FF2B5EF4-FFF2-40B4-BE49-F238E27FC236}">
                <a16:creationId xmlns:a16="http://schemas.microsoft.com/office/drawing/2014/main" id="{911C086A-B207-443E-928E-79CE6923078F}"/>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3" name="テキスト ボックス 12">
            <a:extLst>
              <a:ext uri="{FF2B5EF4-FFF2-40B4-BE49-F238E27FC236}">
                <a16:creationId xmlns:a16="http://schemas.microsoft.com/office/drawing/2014/main" id="{130BCAC0-0CDC-41E1-9AAC-4E469295CA4D}"/>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545580A3-A10C-4519-AA68-7CFE51D705DB}"/>
              </a:ext>
            </a:extLst>
          </p:cNvPr>
          <p:cNvSpPr txBox="1"/>
          <p:nvPr/>
        </p:nvSpPr>
        <p:spPr>
          <a:xfrm>
            <a:off x="5565376"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5" name="テキスト ボックス 14">
            <a:extLst>
              <a:ext uri="{FF2B5EF4-FFF2-40B4-BE49-F238E27FC236}">
                <a16:creationId xmlns:a16="http://schemas.microsoft.com/office/drawing/2014/main" id="{2E1402B9-9777-46BB-AD5B-A98B8228C865}"/>
              </a:ext>
            </a:extLst>
          </p:cNvPr>
          <p:cNvSpPr txBox="1"/>
          <p:nvPr/>
        </p:nvSpPr>
        <p:spPr>
          <a:xfrm>
            <a:off x="5613264"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6" name="テキスト ボックス 15">
            <a:extLst>
              <a:ext uri="{FF2B5EF4-FFF2-40B4-BE49-F238E27FC236}">
                <a16:creationId xmlns:a16="http://schemas.microsoft.com/office/drawing/2014/main" id="{AC32C881-70A8-4E6B-B407-B87A7A12BF0A}"/>
              </a:ext>
            </a:extLst>
          </p:cNvPr>
          <p:cNvSpPr txBox="1"/>
          <p:nvPr/>
        </p:nvSpPr>
        <p:spPr>
          <a:xfrm>
            <a:off x="9323350" y="5948039"/>
            <a:ext cx="453970" cy="369332"/>
          </a:xfrm>
          <a:prstGeom prst="rect">
            <a:avLst/>
          </a:prstGeom>
          <a:noFill/>
        </p:spPr>
        <p:txBody>
          <a:bodyPr wrap="none" rtlCol="0">
            <a:spAutoFit/>
          </a:bodyPr>
          <a:lstStyle/>
          <a:p>
            <a:r>
              <a:rPr kumimoji="1" lang="en-US" altLang="ja-JP"/>
              <a:t>F5</a:t>
            </a:r>
            <a:endParaRPr kumimoji="1" lang="ja-JP" altLang="en-US"/>
          </a:p>
        </p:txBody>
      </p:sp>
      <p:sp>
        <p:nvSpPr>
          <p:cNvPr id="17" name="テキスト ボックス 16">
            <a:extLst>
              <a:ext uri="{FF2B5EF4-FFF2-40B4-BE49-F238E27FC236}">
                <a16:creationId xmlns:a16="http://schemas.microsoft.com/office/drawing/2014/main" id="{38224B2B-E430-4DD5-99ED-199319C724FE}"/>
              </a:ext>
            </a:extLst>
          </p:cNvPr>
          <p:cNvSpPr txBox="1"/>
          <p:nvPr/>
        </p:nvSpPr>
        <p:spPr>
          <a:xfrm>
            <a:off x="2733234"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2420950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72A9BA4-01E4-4367-9DB6-1502CCD5FEF2}"/>
              </a:ext>
            </a:extLst>
          </p:cNvPr>
          <p:cNvPicPr>
            <a:picLocks noChangeAspect="1"/>
          </p:cNvPicPr>
          <p:nvPr/>
        </p:nvPicPr>
        <p:blipFill>
          <a:blip r:embed="rId2"/>
          <a:stretch>
            <a:fillRect/>
          </a:stretch>
        </p:blipFill>
        <p:spPr>
          <a:xfrm>
            <a:off x="0" y="714955"/>
            <a:ext cx="12192000" cy="5464666"/>
          </a:xfrm>
          <a:prstGeom prst="rect">
            <a:avLst/>
          </a:prstGeom>
        </p:spPr>
      </p:pic>
      <p:sp>
        <p:nvSpPr>
          <p:cNvPr id="4" name="正方形/長方形 3">
            <a:extLst>
              <a:ext uri="{FF2B5EF4-FFF2-40B4-BE49-F238E27FC236}">
                <a16:creationId xmlns:a16="http://schemas.microsoft.com/office/drawing/2014/main" id="{7689C487-495A-4FF5-8C06-412420A6C9D6}"/>
              </a:ext>
            </a:extLst>
          </p:cNvPr>
          <p:cNvSpPr/>
          <p:nvPr/>
        </p:nvSpPr>
        <p:spPr>
          <a:xfrm>
            <a:off x="5938725"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88EB3A7F-739C-4FB2-9B0D-F5030ED6A7D6}"/>
              </a:ext>
            </a:extLst>
          </p:cNvPr>
          <p:cNvSpPr txBox="1"/>
          <p:nvPr/>
        </p:nvSpPr>
        <p:spPr>
          <a:xfrm>
            <a:off x="5565376"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F6BEA195-EE1C-4C41-AAF8-98F9533BC38F}"/>
              </a:ext>
            </a:extLst>
          </p:cNvPr>
          <p:cNvSpPr txBox="1"/>
          <p:nvPr/>
        </p:nvSpPr>
        <p:spPr>
          <a:xfrm>
            <a:off x="5565376"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7" name="テキスト ボックス 6">
            <a:extLst>
              <a:ext uri="{FF2B5EF4-FFF2-40B4-BE49-F238E27FC236}">
                <a16:creationId xmlns:a16="http://schemas.microsoft.com/office/drawing/2014/main" id="{42FA18F7-76B8-498E-8770-D3137147734D}"/>
              </a:ext>
            </a:extLst>
          </p:cNvPr>
          <p:cNvSpPr txBox="1"/>
          <p:nvPr/>
        </p:nvSpPr>
        <p:spPr>
          <a:xfrm>
            <a:off x="5565376"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8" name="テキスト ボックス 7">
            <a:extLst>
              <a:ext uri="{FF2B5EF4-FFF2-40B4-BE49-F238E27FC236}">
                <a16:creationId xmlns:a16="http://schemas.microsoft.com/office/drawing/2014/main" id="{D3B58309-CFBD-4B24-A83D-FA5FBAF75B11}"/>
              </a:ext>
            </a:extLst>
          </p:cNvPr>
          <p:cNvSpPr txBox="1"/>
          <p:nvPr/>
        </p:nvSpPr>
        <p:spPr>
          <a:xfrm>
            <a:off x="5565376"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9" name="テキスト ボックス 8">
            <a:extLst>
              <a:ext uri="{FF2B5EF4-FFF2-40B4-BE49-F238E27FC236}">
                <a16:creationId xmlns:a16="http://schemas.microsoft.com/office/drawing/2014/main" id="{964AAF69-4C16-4E3E-B3CC-B01A2912482A}"/>
              </a:ext>
            </a:extLst>
          </p:cNvPr>
          <p:cNvSpPr txBox="1"/>
          <p:nvPr/>
        </p:nvSpPr>
        <p:spPr>
          <a:xfrm>
            <a:off x="5587531"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0" name="テキスト ボックス 9">
            <a:extLst>
              <a:ext uri="{FF2B5EF4-FFF2-40B4-BE49-F238E27FC236}">
                <a16:creationId xmlns:a16="http://schemas.microsoft.com/office/drawing/2014/main" id="{47E9E4F1-A0C2-40FD-B812-242A1771BEF8}"/>
              </a:ext>
            </a:extLst>
          </p:cNvPr>
          <p:cNvSpPr txBox="1"/>
          <p:nvPr/>
        </p:nvSpPr>
        <p:spPr>
          <a:xfrm>
            <a:off x="5595034"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1" name="テキスト ボックス 10">
            <a:extLst>
              <a:ext uri="{FF2B5EF4-FFF2-40B4-BE49-F238E27FC236}">
                <a16:creationId xmlns:a16="http://schemas.microsoft.com/office/drawing/2014/main" id="{3314DC56-BA23-42B0-A427-E6A0F6B471F6}"/>
              </a:ext>
            </a:extLst>
          </p:cNvPr>
          <p:cNvSpPr txBox="1"/>
          <p:nvPr/>
        </p:nvSpPr>
        <p:spPr>
          <a:xfrm>
            <a:off x="5596675"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2" name="テキスト ボックス 11">
            <a:extLst>
              <a:ext uri="{FF2B5EF4-FFF2-40B4-BE49-F238E27FC236}">
                <a16:creationId xmlns:a16="http://schemas.microsoft.com/office/drawing/2014/main" id="{F6F1226A-B248-468C-ACC8-804BE08A4BDF}"/>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3" name="テキスト ボックス 12">
            <a:extLst>
              <a:ext uri="{FF2B5EF4-FFF2-40B4-BE49-F238E27FC236}">
                <a16:creationId xmlns:a16="http://schemas.microsoft.com/office/drawing/2014/main" id="{9CB05A48-C57E-4C7D-8B22-7FFCD731D5B4}"/>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CF5FCD28-5B88-4FD0-8C5F-444B1EA3AC60}"/>
              </a:ext>
            </a:extLst>
          </p:cNvPr>
          <p:cNvSpPr txBox="1"/>
          <p:nvPr/>
        </p:nvSpPr>
        <p:spPr>
          <a:xfrm>
            <a:off x="5565376"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5" name="テキスト ボックス 14">
            <a:extLst>
              <a:ext uri="{FF2B5EF4-FFF2-40B4-BE49-F238E27FC236}">
                <a16:creationId xmlns:a16="http://schemas.microsoft.com/office/drawing/2014/main" id="{1A4191C5-B739-436C-B120-39346C831C8A}"/>
              </a:ext>
            </a:extLst>
          </p:cNvPr>
          <p:cNvSpPr txBox="1"/>
          <p:nvPr/>
        </p:nvSpPr>
        <p:spPr>
          <a:xfrm>
            <a:off x="5613264"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6" name="テキスト ボックス 15">
            <a:extLst>
              <a:ext uri="{FF2B5EF4-FFF2-40B4-BE49-F238E27FC236}">
                <a16:creationId xmlns:a16="http://schemas.microsoft.com/office/drawing/2014/main" id="{874475AF-138D-4398-B070-7A4A99303E05}"/>
              </a:ext>
            </a:extLst>
          </p:cNvPr>
          <p:cNvSpPr txBox="1"/>
          <p:nvPr/>
        </p:nvSpPr>
        <p:spPr>
          <a:xfrm>
            <a:off x="9323350" y="5948039"/>
            <a:ext cx="453970" cy="369332"/>
          </a:xfrm>
          <a:prstGeom prst="rect">
            <a:avLst/>
          </a:prstGeom>
          <a:noFill/>
        </p:spPr>
        <p:txBody>
          <a:bodyPr wrap="none" rtlCol="0">
            <a:spAutoFit/>
          </a:bodyPr>
          <a:lstStyle/>
          <a:p>
            <a:r>
              <a:rPr kumimoji="1" lang="en-US" altLang="ja-JP"/>
              <a:t>F6</a:t>
            </a:r>
            <a:endParaRPr kumimoji="1" lang="ja-JP" altLang="en-US"/>
          </a:p>
        </p:txBody>
      </p:sp>
      <p:sp>
        <p:nvSpPr>
          <p:cNvPr id="17" name="テキスト ボックス 16">
            <a:extLst>
              <a:ext uri="{FF2B5EF4-FFF2-40B4-BE49-F238E27FC236}">
                <a16:creationId xmlns:a16="http://schemas.microsoft.com/office/drawing/2014/main" id="{BA8AFC7B-95CD-44E3-923B-375E74E78421}"/>
              </a:ext>
            </a:extLst>
          </p:cNvPr>
          <p:cNvSpPr txBox="1"/>
          <p:nvPr/>
        </p:nvSpPr>
        <p:spPr>
          <a:xfrm>
            <a:off x="2696658"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400710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BB1970B-083C-46DD-8992-FAA436FC4BA3}"/>
              </a:ext>
            </a:extLst>
          </p:cNvPr>
          <p:cNvPicPr>
            <a:picLocks noChangeAspect="1"/>
          </p:cNvPicPr>
          <p:nvPr/>
        </p:nvPicPr>
        <p:blipFill>
          <a:blip r:embed="rId2"/>
          <a:stretch>
            <a:fillRect/>
          </a:stretch>
        </p:blipFill>
        <p:spPr>
          <a:xfrm>
            <a:off x="0" y="718129"/>
            <a:ext cx="12192000" cy="5421741"/>
          </a:xfrm>
          <a:prstGeom prst="rect">
            <a:avLst/>
          </a:prstGeom>
        </p:spPr>
      </p:pic>
      <p:sp>
        <p:nvSpPr>
          <p:cNvPr id="5" name="正方形/長方形 4">
            <a:extLst>
              <a:ext uri="{FF2B5EF4-FFF2-40B4-BE49-F238E27FC236}">
                <a16:creationId xmlns:a16="http://schemas.microsoft.com/office/drawing/2014/main" id="{50A8E592-0A4A-48C5-AB34-01023C5E5899}"/>
              </a:ext>
            </a:extLst>
          </p:cNvPr>
          <p:cNvSpPr/>
          <p:nvPr/>
        </p:nvSpPr>
        <p:spPr>
          <a:xfrm>
            <a:off x="5938725"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 name="テキスト ボックス 5">
            <a:extLst>
              <a:ext uri="{FF2B5EF4-FFF2-40B4-BE49-F238E27FC236}">
                <a16:creationId xmlns:a16="http://schemas.microsoft.com/office/drawing/2014/main" id="{85E1FE01-7D33-4050-B7E6-BE810BFB1B90}"/>
              </a:ext>
            </a:extLst>
          </p:cNvPr>
          <p:cNvSpPr txBox="1"/>
          <p:nvPr/>
        </p:nvSpPr>
        <p:spPr>
          <a:xfrm>
            <a:off x="5565376"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7" name="テキスト ボックス 6">
            <a:extLst>
              <a:ext uri="{FF2B5EF4-FFF2-40B4-BE49-F238E27FC236}">
                <a16:creationId xmlns:a16="http://schemas.microsoft.com/office/drawing/2014/main" id="{F31F6335-81E9-4850-A0D1-8BB36E79E060}"/>
              </a:ext>
            </a:extLst>
          </p:cNvPr>
          <p:cNvSpPr txBox="1"/>
          <p:nvPr/>
        </p:nvSpPr>
        <p:spPr>
          <a:xfrm>
            <a:off x="5565376"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8" name="テキスト ボックス 7">
            <a:extLst>
              <a:ext uri="{FF2B5EF4-FFF2-40B4-BE49-F238E27FC236}">
                <a16:creationId xmlns:a16="http://schemas.microsoft.com/office/drawing/2014/main" id="{130B848A-FCA8-43A6-85BE-28533421C8C4}"/>
              </a:ext>
            </a:extLst>
          </p:cNvPr>
          <p:cNvSpPr txBox="1"/>
          <p:nvPr/>
        </p:nvSpPr>
        <p:spPr>
          <a:xfrm>
            <a:off x="5565376"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9" name="テキスト ボックス 8">
            <a:extLst>
              <a:ext uri="{FF2B5EF4-FFF2-40B4-BE49-F238E27FC236}">
                <a16:creationId xmlns:a16="http://schemas.microsoft.com/office/drawing/2014/main" id="{25430425-3B6E-48F1-AFA6-7D6010EF7AA5}"/>
              </a:ext>
            </a:extLst>
          </p:cNvPr>
          <p:cNvSpPr txBox="1"/>
          <p:nvPr/>
        </p:nvSpPr>
        <p:spPr>
          <a:xfrm>
            <a:off x="5565376"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10" name="テキスト ボックス 9">
            <a:extLst>
              <a:ext uri="{FF2B5EF4-FFF2-40B4-BE49-F238E27FC236}">
                <a16:creationId xmlns:a16="http://schemas.microsoft.com/office/drawing/2014/main" id="{58B4A747-1938-437D-A101-5EE5FED8873F}"/>
              </a:ext>
            </a:extLst>
          </p:cNvPr>
          <p:cNvSpPr txBox="1"/>
          <p:nvPr/>
        </p:nvSpPr>
        <p:spPr>
          <a:xfrm>
            <a:off x="5587531"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1" name="テキスト ボックス 10">
            <a:extLst>
              <a:ext uri="{FF2B5EF4-FFF2-40B4-BE49-F238E27FC236}">
                <a16:creationId xmlns:a16="http://schemas.microsoft.com/office/drawing/2014/main" id="{55FAF50B-A361-473A-944B-8D4F7B00687C}"/>
              </a:ext>
            </a:extLst>
          </p:cNvPr>
          <p:cNvSpPr txBox="1"/>
          <p:nvPr/>
        </p:nvSpPr>
        <p:spPr>
          <a:xfrm>
            <a:off x="5595034"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2" name="テキスト ボックス 11">
            <a:extLst>
              <a:ext uri="{FF2B5EF4-FFF2-40B4-BE49-F238E27FC236}">
                <a16:creationId xmlns:a16="http://schemas.microsoft.com/office/drawing/2014/main" id="{133A1095-5476-4E79-B593-DF7A3307E976}"/>
              </a:ext>
            </a:extLst>
          </p:cNvPr>
          <p:cNvSpPr txBox="1"/>
          <p:nvPr/>
        </p:nvSpPr>
        <p:spPr>
          <a:xfrm>
            <a:off x="5596675"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3" name="テキスト ボックス 12">
            <a:extLst>
              <a:ext uri="{FF2B5EF4-FFF2-40B4-BE49-F238E27FC236}">
                <a16:creationId xmlns:a16="http://schemas.microsoft.com/office/drawing/2014/main" id="{03553BC0-86AC-4887-B803-A62FBDC5A8E2}"/>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57745217-61D8-459F-A3B7-AB0564AB3350}"/>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5" name="テキスト ボックス 14">
            <a:extLst>
              <a:ext uri="{FF2B5EF4-FFF2-40B4-BE49-F238E27FC236}">
                <a16:creationId xmlns:a16="http://schemas.microsoft.com/office/drawing/2014/main" id="{06F1381E-9D7C-41C1-8CAA-2FE60C6A8A66}"/>
              </a:ext>
            </a:extLst>
          </p:cNvPr>
          <p:cNvSpPr txBox="1"/>
          <p:nvPr/>
        </p:nvSpPr>
        <p:spPr>
          <a:xfrm>
            <a:off x="5565376"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6" name="テキスト ボックス 15">
            <a:extLst>
              <a:ext uri="{FF2B5EF4-FFF2-40B4-BE49-F238E27FC236}">
                <a16:creationId xmlns:a16="http://schemas.microsoft.com/office/drawing/2014/main" id="{EBB35A95-9706-4117-8203-356317798916}"/>
              </a:ext>
            </a:extLst>
          </p:cNvPr>
          <p:cNvSpPr txBox="1"/>
          <p:nvPr/>
        </p:nvSpPr>
        <p:spPr>
          <a:xfrm>
            <a:off x="5613264"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7" name="テキスト ボックス 16">
            <a:extLst>
              <a:ext uri="{FF2B5EF4-FFF2-40B4-BE49-F238E27FC236}">
                <a16:creationId xmlns:a16="http://schemas.microsoft.com/office/drawing/2014/main" id="{7363A2E4-5637-4A20-9FD0-7E4E1CAF346F}"/>
              </a:ext>
            </a:extLst>
          </p:cNvPr>
          <p:cNvSpPr txBox="1"/>
          <p:nvPr/>
        </p:nvSpPr>
        <p:spPr>
          <a:xfrm>
            <a:off x="9323350" y="5948039"/>
            <a:ext cx="453970" cy="369332"/>
          </a:xfrm>
          <a:prstGeom prst="rect">
            <a:avLst/>
          </a:prstGeom>
          <a:noFill/>
        </p:spPr>
        <p:txBody>
          <a:bodyPr wrap="none" rtlCol="0">
            <a:spAutoFit/>
          </a:bodyPr>
          <a:lstStyle/>
          <a:p>
            <a:r>
              <a:rPr kumimoji="1" lang="en-US" altLang="ja-JP"/>
              <a:t>F7</a:t>
            </a:r>
            <a:endParaRPr kumimoji="1" lang="ja-JP" altLang="en-US"/>
          </a:p>
        </p:txBody>
      </p:sp>
      <p:sp>
        <p:nvSpPr>
          <p:cNvPr id="18" name="テキスト ボックス 17">
            <a:extLst>
              <a:ext uri="{FF2B5EF4-FFF2-40B4-BE49-F238E27FC236}">
                <a16:creationId xmlns:a16="http://schemas.microsoft.com/office/drawing/2014/main" id="{36C95916-FED4-448A-ACCC-9F3C25FEFE67}"/>
              </a:ext>
            </a:extLst>
          </p:cNvPr>
          <p:cNvSpPr txBox="1"/>
          <p:nvPr/>
        </p:nvSpPr>
        <p:spPr>
          <a:xfrm>
            <a:off x="2696658"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1231938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4EEB268-74E1-4124-8A76-A80E8C1D54FF}"/>
              </a:ext>
            </a:extLst>
          </p:cNvPr>
          <p:cNvPicPr>
            <a:picLocks noChangeAspect="1"/>
          </p:cNvPicPr>
          <p:nvPr/>
        </p:nvPicPr>
        <p:blipFill>
          <a:blip r:embed="rId2"/>
          <a:stretch>
            <a:fillRect/>
          </a:stretch>
        </p:blipFill>
        <p:spPr>
          <a:xfrm>
            <a:off x="0" y="719666"/>
            <a:ext cx="12192000" cy="5418667"/>
          </a:xfrm>
          <a:prstGeom prst="rect">
            <a:avLst/>
          </a:prstGeom>
        </p:spPr>
      </p:pic>
      <p:sp>
        <p:nvSpPr>
          <p:cNvPr id="4" name="正方形/長方形 3">
            <a:extLst>
              <a:ext uri="{FF2B5EF4-FFF2-40B4-BE49-F238E27FC236}">
                <a16:creationId xmlns:a16="http://schemas.microsoft.com/office/drawing/2014/main" id="{B64CDE82-F3A3-45FB-9EA9-63765496092E}"/>
              </a:ext>
            </a:extLst>
          </p:cNvPr>
          <p:cNvSpPr/>
          <p:nvPr/>
        </p:nvSpPr>
        <p:spPr>
          <a:xfrm>
            <a:off x="5957013"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B8E86A90-4E47-4C81-9B77-C399A73D8851}"/>
              </a:ext>
            </a:extLst>
          </p:cNvPr>
          <p:cNvSpPr txBox="1"/>
          <p:nvPr/>
        </p:nvSpPr>
        <p:spPr>
          <a:xfrm>
            <a:off x="5492224"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26C9C007-3DE5-4D55-9A99-D264DD8E363A}"/>
              </a:ext>
            </a:extLst>
          </p:cNvPr>
          <p:cNvSpPr txBox="1"/>
          <p:nvPr/>
        </p:nvSpPr>
        <p:spPr>
          <a:xfrm>
            <a:off x="5492224"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7" name="テキスト ボックス 6">
            <a:extLst>
              <a:ext uri="{FF2B5EF4-FFF2-40B4-BE49-F238E27FC236}">
                <a16:creationId xmlns:a16="http://schemas.microsoft.com/office/drawing/2014/main" id="{874E9663-F590-4D2A-A8BF-E305FB105F69}"/>
              </a:ext>
            </a:extLst>
          </p:cNvPr>
          <p:cNvSpPr txBox="1"/>
          <p:nvPr/>
        </p:nvSpPr>
        <p:spPr>
          <a:xfrm>
            <a:off x="5492224"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8" name="テキスト ボックス 7">
            <a:extLst>
              <a:ext uri="{FF2B5EF4-FFF2-40B4-BE49-F238E27FC236}">
                <a16:creationId xmlns:a16="http://schemas.microsoft.com/office/drawing/2014/main" id="{C144C9B3-96FC-41BE-A10E-3DF4E03DEFC8}"/>
              </a:ext>
            </a:extLst>
          </p:cNvPr>
          <p:cNvSpPr txBox="1"/>
          <p:nvPr/>
        </p:nvSpPr>
        <p:spPr>
          <a:xfrm>
            <a:off x="5492224"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9" name="テキスト ボックス 8">
            <a:extLst>
              <a:ext uri="{FF2B5EF4-FFF2-40B4-BE49-F238E27FC236}">
                <a16:creationId xmlns:a16="http://schemas.microsoft.com/office/drawing/2014/main" id="{8058344C-933C-430E-8D7B-515432BA0575}"/>
              </a:ext>
            </a:extLst>
          </p:cNvPr>
          <p:cNvSpPr txBox="1"/>
          <p:nvPr/>
        </p:nvSpPr>
        <p:spPr>
          <a:xfrm>
            <a:off x="5514379"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0" name="テキスト ボックス 9">
            <a:extLst>
              <a:ext uri="{FF2B5EF4-FFF2-40B4-BE49-F238E27FC236}">
                <a16:creationId xmlns:a16="http://schemas.microsoft.com/office/drawing/2014/main" id="{4E4638A4-D672-4FEC-B72A-63C2665763E5}"/>
              </a:ext>
            </a:extLst>
          </p:cNvPr>
          <p:cNvSpPr txBox="1"/>
          <p:nvPr/>
        </p:nvSpPr>
        <p:spPr>
          <a:xfrm>
            <a:off x="5521882"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1" name="テキスト ボックス 10">
            <a:extLst>
              <a:ext uri="{FF2B5EF4-FFF2-40B4-BE49-F238E27FC236}">
                <a16:creationId xmlns:a16="http://schemas.microsoft.com/office/drawing/2014/main" id="{1B91F7E2-C13C-468D-8366-6174C0DBF628}"/>
              </a:ext>
            </a:extLst>
          </p:cNvPr>
          <p:cNvSpPr txBox="1"/>
          <p:nvPr/>
        </p:nvSpPr>
        <p:spPr>
          <a:xfrm>
            <a:off x="5523523"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2" name="テキスト ボックス 11">
            <a:extLst>
              <a:ext uri="{FF2B5EF4-FFF2-40B4-BE49-F238E27FC236}">
                <a16:creationId xmlns:a16="http://schemas.microsoft.com/office/drawing/2014/main" id="{EC32D545-B0F3-4FDF-8202-F9F397C10E59}"/>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3" name="テキスト ボックス 12">
            <a:extLst>
              <a:ext uri="{FF2B5EF4-FFF2-40B4-BE49-F238E27FC236}">
                <a16:creationId xmlns:a16="http://schemas.microsoft.com/office/drawing/2014/main" id="{1CF087BE-1AE4-4B60-9B90-D903594B7874}"/>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E7B14BC8-B407-4BB6-B2A0-2FDD5E44E97E}"/>
              </a:ext>
            </a:extLst>
          </p:cNvPr>
          <p:cNvSpPr txBox="1"/>
          <p:nvPr/>
        </p:nvSpPr>
        <p:spPr>
          <a:xfrm>
            <a:off x="5492224"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5" name="テキスト ボックス 14">
            <a:extLst>
              <a:ext uri="{FF2B5EF4-FFF2-40B4-BE49-F238E27FC236}">
                <a16:creationId xmlns:a16="http://schemas.microsoft.com/office/drawing/2014/main" id="{0BDBB46D-BED0-4A87-9F5F-FA61361ED6E4}"/>
              </a:ext>
            </a:extLst>
          </p:cNvPr>
          <p:cNvSpPr txBox="1"/>
          <p:nvPr/>
        </p:nvSpPr>
        <p:spPr>
          <a:xfrm>
            <a:off x="5540112"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6" name="テキスト ボックス 15">
            <a:extLst>
              <a:ext uri="{FF2B5EF4-FFF2-40B4-BE49-F238E27FC236}">
                <a16:creationId xmlns:a16="http://schemas.microsoft.com/office/drawing/2014/main" id="{E5233A0C-B966-46D0-82A3-E850BFF9EEA3}"/>
              </a:ext>
            </a:extLst>
          </p:cNvPr>
          <p:cNvSpPr txBox="1"/>
          <p:nvPr/>
        </p:nvSpPr>
        <p:spPr>
          <a:xfrm>
            <a:off x="9323350" y="5948039"/>
            <a:ext cx="453970" cy="369332"/>
          </a:xfrm>
          <a:prstGeom prst="rect">
            <a:avLst/>
          </a:prstGeom>
          <a:noFill/>
        </p:spPr>
        <p:txBody>
          <a:bodyPr wrap="none" rtlCol="0">
            <a:spAutoFit/>
          </a:bodyPr>
          <a:lstStyle/>
          <a:p>
            <a:r>
              <a:rPr kumimoji="1" lang="en-US" altLang="ja-JP"/>
              <a:t>F8</a:t>
            </a:r>
            <a:endParaRPr kumimoji="1" lang="ja-JP" altLang="en-US"/>
          </a:p>
        </p:txBody>
      </p:sp>
      <p:sp>
        <p:nvSpPr>
          <p:cNvPr id="17" name="テキスト ボックス 16">
            <a:extLst>
              <a:ext uri="{FF2B5EF4-FFF2-40B4-BE49-F238E27FC236}">
                <a16:creationId xmlns:a16="http://schemas.microsoft.com/office/drawing/2014/main" id="{28AA08B4-3D39-42EF-8866-1A6D24C5021C}"/>
              </a:ext>
            </a:extLst>
          </p:cNvPr>
          <p:cNvSpPr txBox="1"/>
          <p:nvPr/>
        </p:nvSpPr>
        <p:spPr>
          <a:xfrm>
            <a:off x="2696658"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4069124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D2121C1-BF9D-4BA0-B43F-9307A49E0137}"/>
              </a:ext>
            </a:extLst>
          </p:cNvPr>
          <p:cNvPicPr>
            <a:picLocks noChangeAspect="1"/>
          </p:cNvPicPr>
          <p:nvPr/>
        </p:nvPicPr>
        <p:blipFill>
          <a:blip r:embed="rId2"/>
          <a:stretch>
            <a:fillRect/>
          </a:stretch>
        </p:blipFill>
        <p:spPr>
          <a:xfrm>
            <a:off x="0" y="730658"/>
            <a:ext cx="12192000" cy="5396683"/>
          </a:xfrm>
          <a:prstGeom prst="rect">
            <a:avLst/>
          </a:prstGeom>
        </p:spPr>
      </p:pic>
      <p:sp>
        <p:nvSpPr>
          <p:cNvPr id="4" name="正方形/長方形 3">
            <a:extLst>
              <a:ext uri="{FF2B5EF4-FFF2-40B4-BE49-F238E27FC236}">
                <a16:creationId xmlns:a16="http://schemas.microsoft.com/office/drawing/2014/main" id="{C210AEDA-6E0C-45EC-A26F-D4AFAD9E210F}"/>
              </a:ext>
            </a:extLst>
          </p:cNvPr>
          <p:cNvSpPr/>
          <p:nvPr/>
        </p:nvSpPr>
        <p:spPr>
          <a:xfrm>
            <a:off x="5920437" y="466531"/>
            <a:ext cx="373224" cy="589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テキスト ボックス 4">
            <a:extLst>
              <a:ext uri="{FF2B5EF4-FFF2-40B4-BE49-F238E27FC236}">
                <a16:creationId xmlns:a16="http://schemas.microsoft.com/office/drawing/2014/main" id="{EF7606CB-7E73-4CAA-8766-A3744944FF8E}"/>
              </a:ext>
            </a:extLst>
          </p:cNvPr>
          <p:cNvSpPr txBox="1"/>
          <p:nvPr/>
        </p:nvSpPr>
        <p:spPr>
          <a:xfrm>
            <a:off x="5501368" y="751515"/>
            <a:ext cx="1162498" cy="938719"/>
          </a:xfrm>
          <a:prstGeom prst="rect">
            <a:avLst/>
          </a:prstGeom>
          <a:noFill/>
        </p:spPr>
        <p:txBody>
          <a:bodyPr wrap="none" rtlCol="0">
            <a:spAutoFit/>
          </a:bodyPr>
          <a:lstStyle/>
          <a:p>
            <a:r>
              <a:rPr kumimoji="1" lang="en-US" altLang="ja-JP" sz="1100" b="1"/>
              <a:t>temp(℃)</a:t>
            </a:r>
          </a:p>
          <a:p>
            <a:r>
              <a:rPr lang="en-US" altLang="ja-JP" sz="1100" b="1">
                <a:solidFill>
                  <a:srgbClr val="2078B4"/>
                </a:solidFill>
              </a:rPr>
              <a:t>—r1set</a:t>
            </a:r>
            <a:r>
              <a:rPr lang="en-US" altLang="ja-JP" sz="1100" b="1">
                <a:solidFill>
                  <a:srgbClr val="FF800F"/>
                </a:solidFill>
              </a:rPr>
              <a:t>—r2set</a:t>
            </a:r>
          </a:p>
          <a:p>
            <a:r>
              <a:rPr lang="en-US" altLang="ja-JP" sz="1100" b="1">
                <a:solidFill>
                  <a:srgbClr val="219B21"/>
                </a:solidFill>
              </a:rPr>
              <a:t>—r3set</a:t>
            </a:r>
          </a:p>
          <a:p>
            <a:r>
              <a:rPr lang="en-US" altLang="ja-JP" sz="1100" b="1">
                <a:solidFill>
                  <a:srgbClr val="D62728"/>
                </a:solidFill>
              </a:rPr>
              <a:t>—r1</a:t>
            </a:r>
            <a:r>
              <a:rPr lang="en-US" altLang="ja-JP" sz="1100" b="1">
                <a:solidFill>
                  <a:srgbClr val="9467BD"/>
                </a:solidFill>
              </a:rPr>
              <a:t>—r2</a:t>
            </a:r>
            <a:r>
              <a:rPr lang="en-US" altLang="ja-JP" sz="1100" b="1">
                <a:solidFill>
                  <a:srgbClr val="8C564B"/>
                </a:solidFill>
              </a:rPr>
              <a:t>—r3</a:t>
            </a:r>
          </a:p>
          <a:p>
            <a:r>
              <a:rPr lang="en-US" altLang="ja-JP" sz="1100" b="1">
                <a:solidFill>
                  <a:srgbClr val="E377C2"/>
                </a:solidFill>
              </a:rPr>
              <a:t>—outdoor</a:t>
            </a:r>
            <a:endParaRPr kumimoji="1" lang="ja-JP" altLang="en-US" sz="1100" b="1"/>
          </a:p>
        </p:txBody>
      </p:sp>
      <p:sp>
        <p:nvSpPr>
          <p:cNvPr id="6" name="テキスト ボックス 5">
            <a:extLst>
              <a:ext uri="{FF2B5EF4-FFF2-40B4-BE49-F238E27FC236}">
                <a16:creationId xmlns:a16="http://schemas.microsoft.com/office/drawing/2014/main" id="{D8872A02-72F2-4EFA-8C48-99C02B10D5CD}"/>
              </a:ext>
            </a:extLst>
          </p:cNvPr>
          <p:cNvSpPr txBox="1"/>
          <p:nvPr/>
        </p:nvSpPr>
        <p:spPr>
          <a:xfrm>
            <a:off x="5501368" y="1590913"/>
            <a:ext cx="1311578" cy="430887"/>
          </a:xfrm>
          <a:prstGeom prst="rect">
            <a:avLst/>
          </a:prstGeom>
          <a:noFill/>
        </p:spPr>
        <p:txBody>
          <a:bodyPr wrap="none" rtlCol="0">
            <a:spAutoFit/>
          </a:bodyPr>
          <a:lstStyle/>
          <a:p>
            <a:r>
              <a:rPr kumimoji="1" lang="en-US" altLang="ja-JP" sz="1100" b="1"/>
              <a:t>damper_θ(deg)</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7" name="テキスト ボックス 6">
            <a:extLst>
              <a:ext uri="{FF2B5EF4-FFF2-40B4-BE49-F238E27FC236}">
                <a16:creationId xmlns:a16="http://schemas.microsoft.com/office/drawing/2014/main" id="{974D2DF3-57EC-4E52-AACA-9E7A602F0975}"/>
              </a:ext>
            </a:extLst>
          </p:cNvPr>
          <p:cNvSpPr txBox="1"/>
          <p:nvPr/>
        </p:nvSpPr>
        <p:spPr>
          <a:xfrm>
            <a:off x="5501368" y="2392979"/>
            <a:ext cx="1067921" cy="600164"/>
          </a:xfrm>
          <a:prstGeom prst="rect">
            <a:avLst/>
          </a:prstGeom>
          <a:noFill/>
        </p:spPr>
        <p:txBody>
          <a:bodyPr wrap="none" rtlCol="0">
            <a:spAutoFit/>
          </a:bodyPr>
          <a:lstStyle/>
          <a:p>
            <a:r>
              <a:rPr kumimoji="1" lang="en-US" altLang="ja-JP" sz="1100" b="1"/>
              <a:t>fan_inv(Hz)</a:t>
            </a:r>
          </a:p>
          <a:p>
            <a:r>
              <a:rPr lang="en-US" altLang="ja-JP" sz="1100" b="1">
                <a:solidFill>
                  <a:srgbClr val="FF800F"/>
                </a:solidFill>
              </a:rPr>
              <a:t>—return_fan</a:t>
            </a:r>
          </a:p>
          <a:p>
            <a:r>
              <a:rPr lang="en-US" altLang="ja-JP" sz="1100" b="1">
                <a:solidFill>
                  <a:srgbClr val="2078B4"/>
                </a:solidFill>
              </a:rPr>
              <a:t>—supply_fan</a:t>
            </a:r>
          </a:p>
        </p:txBody>
      </p:sp>
      <p:sp>
        <p:nvSpPr>
          <p:cNvPr id="8" name="テキスト ボックス 7">
            <a:extLst>
              <a:ext uri="{FF2B5EF4-FFF2-40B4-BE49-F238E27FC236}">
                <a16:creationId xmlns:a16="http://schemas.microsoft.com/office/drawing/2014/main" id="{7F08D800-5F24-402B-8379-5892235F12EB}"/>
              </a:ext>
            </a:extLst>
          </p:cNvPr>
          <p:cNvSpPr txBox="1"/>
          <p:nvPr/>
        </p:nvSpPr>
        <p:spPr>
          <a:xfrm>
            <a:off x="5501368" y="2962888"/>
            <a:ext cx="1016625" cy="430887"/>
          </a:xfrm>
          <a:prstGeom prst="rect">
            <a:avLst/>
          </a:prstGeom>
          <a:noFill/>
        </p:spPr>
        <p:txBody>
          <a:bodyPr wrap="none" rtlCol="0">
            <a:spAutoFit/>
          </a:bodyPr>
          <a:lstStyle/>
          <a:p>
            <a:r>
              <a:rPr lang="en-US" altLang="ja-JP" sz="1100" b="1"/>
              <a:t>CO2</a:t>
            </a:r>
            <a:r>
              <a:rPr kumimoji="1" lang="en-US" altLang="ja-JP" sz="1100" b="1"/>
              <a:t>(ppm)</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lang="ja-JP" altLang="en-US" sz="1100" b="1"/>
          </a:p>
        </p:txBody>
      </p:sp>
      <p:sp>
        <p:nvSpPr>
          <p:cNvPr id="9" name="テキスト ボックス 8">
            <a:extLst>
              <a:ext uri="{FF2B5EF4-FFF2-40B4-BE49-F238E27FC236}">
                <a16:creationId xmlns:a16="http://schemas.microsoft.com/office/drawing/2014/main" id="{9A8759AE-BEC8-47B6-B34A-EDA23EFCCB08}"/>
              </a:ext>
            </a:extLst>
          </p:cNvPr>
          <p:cNvSpPr txBox="1"/>
          <p:nvPr/>
        </p:nvSpPr>
        <p:spPr>
          <a:xfrm>
            <a:off x="5523523" y="3347231"/>
            <a:ext cx="1282723" cy="769441"/>
          </a:xfrm>
          <a:prstGeom prst="rect">
            <a:avLst/>
          </a:prstGeom>
          <a:noFill/>
        </p:spPr>
        <p:txBody>
          <a:bodyPr wrap="none" rtlCol="0">
            <a:spAutoFit/>
          </a:bodyPr>
          <a:lstStyle/>
          <a:p>
            <a:r>
              <a:rPr lang="en-US" altLang="ja-JP" sz="1100" b="1">
                <a:solidFill>
                  <a:srgbClr val="2078B4"/>
                </a:solidFill>
              </a:rPr>
              <a:t>—mixed_air</a:t>
            </a:r>
          </a:p>
          <a:p>
            <a:r>
              <a:rPr lang="en-US" altLang="ja-JP" sz="1100" b="1">
                <a:solidFill>
                  <a:srgbClr val="2078B4"/>
                </a:solidFill>
              </a:rPr>
              <a:t>_temp(℃)</a:t>
            </a:r>
          </a:p>
          <a:p>
            <a:r>
              <a:rPr lang="en-US" altLang="ja-JP" sz="1100" b="1">
                <a:solidFill>
                  <a:srgbClr val="FF800F"/>
                </a:solidFill>
              </a:rPr>
              <a:t>—mixed_</a:t>
            </a:r>
          </a:p>
          <a:p>
            <a:r>
              <a:rPr lang="en-US" altLang="ja-JP" sz="1100" b="1">
                <a:solidFill>
                  <a:srgbClr val="FF800F"/>
                </a:solidFill>
              </a:rPr>
              <a:t>damper_θ(deg)</a:t>
            </a:r>
          </a:p>
        </p:txBody>
      </p:sp>
      <p:sp>
        <p:nvSpPr>
          <p:cNvPr id="10" name="テキスト ボックス 9">
            <a:extLst>
              <a:ext uri="{FF2B5EF4-FFF2-40B4-BE49-F238E27FC236}">
                <a16:creationId xmlns:a16="http://schemas.microsoft.com/office/drawing/2014/main" id="{8DD6AAE9-48EC-4E00-BF67-5A4FC9EF1842}"/>
              </a:ext>
            </a:extLst>
          </p:cNvPr>
          <p:cNvSpPr txBox="1"/>
          <p:nvPr/>
        </p:nvSpPr>
        <p:spPr>
          <a:xfrm>
            <a:off x="5531026" y="4766105"/>
            <a:ext cx="1351652" cy="938719"/>
          </a:xfrm>
          <a:prstGeom prst="rect">
            <a:avLst/>
          </a:prstGeom>
          <a:noFill/>
        </p:spPr>
        <p:txBody>
          <a:bodyPr wrap="none" rtlCol="0">
            <a:spAutoFit/>
          </a:bodyPr>
          <a:lstStyle/>
          <a:p>
            <a:r>
              <a:rPr kumimoji="1" lang="en-US" altLang="ja-JP" sz="1100" b="1"/>
              <a:t>temperature(℃)</a:t>
            </a:r>
          </a:p>
          <a:p>
            <a:r>
              <a:rPr lang="en-US" altLang="ja-JP" sz="1100" b="1">
                <a:solidFill>
                  <a:srgbClr val="2078B4"/>
                </a:solidFill>
              </a:rPr>
              <a:t>——supply_air</a:t>
            </a:r>
          </a:p>
          <a:p>
            <a:r>
              <a:rPr lang="en-US" altLang="ja-JP" sz="1100" b="1">
                <a:solidFill>
                  <a:srgbClr val="FF800F"/>
                </a:solidFill>
              </a:rPr>
              <a:t>——supply_air</a:t>
            </a:r>
          </a:p>
          <a:p>
            <a:r>
              <a:rPr lang="en-US" altLang="ja-JP" sz="1100" b="1">
                <a:solidFill>
                  <a:srgbClr val="FF800F"/>
                </a:solidFill>
              </a:rPr>
              <a:t>_set_point</a:t>
            </a:r>
          </a:p>
          <a:p>
            <a:r>
              <a:rPr lang="en-US" altLang="ja-JP" sz="1100" b="1">
                <a:solidFill>
                  <a:srgbClr val="219B21"/>
                </a:solidFill>
              </a:rPr>
              <a:t>——return_water</a:t>
            </a:r>
            <a:endParaRPr kumimoji="1" lang="ja-JP" altLang="en-US" sz="1100" b="1"/>
          </a:p>
        </p:txBody>
      </p:sp>
      <p:sp>
        <p:nvSpPr>
          <p:cNvPr id="11" name="テキスト ボックス 10">
            <a:extLst>
              <a:ext uri="{FF2B5EF4-FFF2-40B4-BE49-F238E27FC236}">
                <a16:creationId xmlns:a16="http://schemas.microsoft.com/office/drawing/2014/main" id="{8E554782-9A62-491D-A71B-16B58DDCAA74}"/>
              </a:ext>
            </a:extLst>
          </p:cNvPr>
          <p:cNvSpPr txBox="1"/>
          <p:nvPr/>
        </p:nvSpPr>
        <p:spPr>
          <a:xfrm>
            <a:off x="5532667" y="5613197"/>
            <a:ext cx="1444626" cy="769441"/>
          </a:xfrm>
          <a:prstGeom prst="rect">
            <a:avLst/>
          </a:prstGeom>
          <a:noFill/>
        </p:spPr>
        <p:txBody>
          <a:bodyPr wrap="none" rtlCol="0">
            <a:spAutoFit/>
          </a:bodyPr>
          <a:lstStyle/>
          <a:p>
            <a:r>
              <a:rPr lang="en-US" altLang="ja-JP" sz="1100" b="1">
                <a:solidFill>
                  <a:srgbClr val="2078B4"/>
                </a:solidFill>
              </a:rPr>
              <a:t>——water_flow_</a:t>
            </a:r>
          </a:p>
          <a:p>
            <a:r>
              <a:rPr lang="en-US" altLang="ja-JP" sz="1100" b="1">
                <a:solidFill>
                  <a:srgbClr val="2078B4"/>
                </a:solidFill>
              </a:rPr>
              <a:t>rate(m</a:t>
            </a:r>
            <a:r>
              <a:rPr lang="en-US" altLang="ja-JP" sz="1100" b="1" baseline="30000">
                <a:solidFill>
                  <a:srgbClr val="2078B4"/>
                </a:solidFill>
              </a:rPr>
              <a:t>3</a:t>
            </a:r>
            <a:r>
              <a:rPr lang="en-US" altLang="ja-JP" sz="1100" b="1">
                <a:solidFill>
                  <a:srgbClr val="2078B4"/>
                </a:solidFill>
              </a:rPr>
              <a:t>/h)</a:t>
            </a:r>
          </a:p>
          <a:p>
            <a:r>
              <a:rPr lang="en-US" altLang="ja-JP" sz="1100" b="1">
                <a:solidFill>
                  <a:srgbClr val="FF800F"/>
                </a:solidFill>
              </a:rPr>
              <a:t>—energy_</a:t>
            </a:r>
          </a:p>
          <a:p>
            <a:r>
              <a:rPr lang="en-US" altLang="ja-JP" sz="1100" b="1">
                <a:solidFill>
                  <a:srgbClr val="FF800F"/>
                </a:solidFill>
              </a:rPr>
              <a:t>consumption(kW) </a:t>
            </a:r>
          </a:p>
        </p:txBody>
      </p:sp>
      <p:sp>
        <p:nvSpPr>
          <p:cNvPr id="12" name="テキスト ボックス 11">
            <a:extLst>
              <a:ext uri="{FF2B5EF4-FFF2-40B4-BE49-F238E27FC236}">
                <a16:creationId xmlns:a16="http://schemas.microsoft.com/office/drawing/2014/main" id="{DE65A9D1-B52E-48DF-9F14-5F0F52E20A63}"/>
              </a:ext>
            </a:extLst>
          </p:cNvPr>
          <p:cNvSpPr txBox="1"/>
          <p:nvPr/>
        </p:nvSpPr>
        <p:spPr>
          <a:xfrm>
            <a:off x="4757208" y="6046617"/>
            <a:ext cx="856325" cy="261610"/>
          </a:xfrm>
          <a:prstGeom prst="rect">
            <a:avLst/>
          </a:prstGeom>
          <a:noFill/>
        </p:spPr>
        <p:txBody>
          <a:bodyPr wrap="none" rtlCol="0">
            <a:spAutoFit/>
          </a:bodyPr>
          <a:lstStyle/>
          <a:p>
            <a:r>
              <a:rPr lang="en-US" altLang="ja-JP" sz="1100" b="1"/>
              <a:t>time(min)</a:t>
            </a:r>
          </a:p>
        </p:txBody>
      </p:sp>
      <p:sp>
        <p:nvSpPr>
          <p:cNvPr id="13" name="テキスト ボックス 12">
            <a:extLst>
              <a:ext uri="{FF2B5EF4-FFF2-40B4-BE49-F238E27FC236}">
                <a16:creationId xmlns:a16="http://schemas.microsoft.com/office/drawing/2014/main" id="{7C74BCFD-5A50-4E8E-828B-BFC2A12DAF44}"/>
              </a:ext>
            </a:extLst>
          </p:cNvPr>
          <p:cNvSpPr txBox="1"/>
          <p:nvPr/>
        </p:nvSpPr>
        <p:spPr>
          <a:xfrm>
            <a:off x="11379986" y="6049550"/>
            <a:ext cx="856325" cy="261610"/>
          </a:xfrm>
          <a:prstGeom prst="rect">
            <a:avLst/>
          </a:prstGeom>
          <a:noFill/>
        </p:spPr>
        <p:txBody>
          <a:bodyPr wrap="none" rtlCol="0">
            <a:spAutoFit/>
          </a:bodyPr>
          <a:lstStyle/>
          <a:p>
            <a:r>
              <a:rPr lang="en-US" altLang="ja-JP" sz="1100" b="1"/>
              <a:t>time(min)</a:t>
            </a:r>
          </a:p>
        </p:txBody>
      </p:sp>
      <p:sp>
        <p:nvSpPr>
          <p:cNvPr id="14" name="テキスト ボックス 13">
            <a:extLst>
              <a:ext uri="{FF2B5EF4-FFF2-40B4-BE49-F238E27FC236}">
                <a16:creationId xmlns:a16="http://schemas.microsoft.com/office/drawing/2014/main" id="{553D249F-2449-4704-8AB2-4CB5A2BD3796}"/>
              </a:ext>
            </a:extLst>
          </p:cNvPr>
          <p:cNvSpPr txBox="1"/>
          <p:nvPr/>
        </p:nvSpPr>
        <p:spPr>
          <a:xfrm>
            <a:off x="5501368" y="1966982"/>
            <a:ext cx="1301959" cy="430887"/>
          </a:xfrm>
          <a:prstGeom prst="rect">
            <a:avLst/>
          </a:prstGeom>
          <a:noFill/>
        </p:spPr>
        <p:txBody>
          <a:bodyPr wrap="none" rtlCol="0">
            <a:spAutoFit/>
          </a:bodyPr>
          <a:lstStyle/>
          <a:p>
            <a:r>
              <a:rPr kumimoji="1" lang="en-US" altLang="ja-JP" sz="1100" b="1"/>
              <a:t>flow_rate(m</a:t>
            </a:r>
            <a:r>
              <a:rPr kumimoji="1" lang="en-US" altLang="ja-JP" sz="1100" b="1" baseline="30000"/>
              <a:t>3</a:t>
            </a:r>
            <a:r>
              <a:rPr kumimoji="1" lang="en-US" altLang="ja-JP" sz="1100" b="1"/>
              <a:t>/h)</a:t>
            </a:r>
          </a:p>
          <a:p>
            <a:r>
              <a:rPr lang="en-US" altLang="ja-JP" sz="1100" b="1">
                <a:solidFill>
                  <a:srgbClr val="2078B4"/>
                </a:solidFill>
              </a:rPr>
              <a:t>—r1</a:t>
            </a:r>
            <a:r>
              <a:rPr lang="en-US" altLang="ja-JP" sz="1100" b="1">
                <a:solidFill>
                  <a:srgbClr val="FF800F"/>
                </a:solidFill>
              </a:rPr>
              <a:t>—r2</a:t>
            </a:r>
            <a:r>
              <a:rPr lang="en-US" altLang="ja-JP" sz="1100" b="1">
                <a:solidFill>
                  <a:srgbClr val="219B21"/>
                </a:solidFill>
              </a:rPr>
              <a:t>—r3</a:t>
            </a:r>
            <a:endParaRPr kumimoji="1" lang="ja-JP" altLang="en-US" sz="1100" b="1"/>
          </a:p>
        </p:txBody>
      </p:sp>
      <p:sp>
        <p:nvSpPr>
          <p:cNvPr id="15" name="テキスト ボックス 14">
            <a:extLst>
              <a:ext uri="{FF2B5EF4-FFF2-40B4-BE49-F238E27FC236}">
                <a16:creationId xmlns:a16="http://schemas.microsoft.com/office/drawing/2014/main" id="{442905EC-58BE-4B5B-A6B4-087AAE779E4E}"/>
              </a:ext>
            </a:extLst>
          </p:cNvPr>
          <p:cNvSpPr txBox="1"/>
          <p:nvPr/>
        </p:nvSpPr>
        <p:spPr>
          <a:xfrm>
            <a:off x="5549256" y="4071008"/>
            <a:ext cx="1255472" cy="769441"/>
          </a:xfrm>
          <a:prstGeom prst="rect">
            <a:avLst/>
          </a:prstGeom>
          <a:noFill/>
        </p:spPr>
        <p:txBody>
          <a:bodyPr wrap="none" rtlCol="0">
            <a:spAutoFit/>
          </a:bodyPr>
          <a:lstStyle/>
          <a:p>
            <a:r>
              <a:rPr lang="en-US" altLang="ja-JP" sz="1100" b="1"/>
              <a:t>Pressure(Pa)</a:t>
            </a:r>
            <a:endParaRPr lang="en-US" altLang="ja-JP" sz="1100" b="1">
              <a:solidFill>
                <a:srgbClr val="2078B4"/>
              </a:solidFill>
            </a:endParaRPr>
          </a:p>
          <a:p>
            <a:r>
              <a:rPr lang="en-US" altLang="ja-JP" sz="1100" b="1">
                <a:solidFill>
                  <a:srgbClr val="2078B4"/>
                </a:solidFill>
              </a:rPr>
              <a:t>—setpoint</a:t>
            </a:r>
          </a:p>
          <a:p>
            <a:r>
              <a:rPr lang="en-US" altLang="ja-JP" sz="1100" b="1">
                <a:solidFill>
                  <a:srgbClr val="FF800F"/>
                </a:solidFill>
              </a:rPr>
              <a:t>—sensor</a:t>
            </a:r>
          </a:p>
          <a:p>
            <a:r>
              <a:rPr lang="en-US" altLang="ja-JP" sz="1100" b="1">
                <a:solidFill>
                  <a:srgbClr val="219B21"/>
                </a:solidFill>
              </a:rPr>
              <a:t>—supply_air/10</a:t>
            </a:r>
            <a:endParaRPr lang="en-US" altLang="ja-JP" sz="1100" b="1">
              <a:solidFill>
                <a:srgbClr val="FF800F"/>
              </a:solidFill>
            </a:endParaRPr>
          </a:p>
        </p:txBody>
      </p:sp>
      <p:sp>
        <p:nvSpPr>
          <p:cNvPr id="16" name="テキスト ボックス 15">
            <a:extLst>
              <a:ext uri="{FF2B5EF4-FFF2-40B4-BE49-F238E27FC236}">
                <a16:creationId xmlns:a16="http://schemas.microsoft.com/office/drawing/2014/main" id="{CCFECDD9-4FC0-4290-9196-AB9B5C00E012}"/>
              </a:ext>
            </a:extLst>
          </p:cNvPr>
          <p:cNvSpPr txBox="1"/>
          <p:nvPr/>
        </p:nvSpPr>
        <p:spPr>
          <a:xfrm>
            <a:off x="9260363" y="5938895"/>
            <a:ext cx="453970" cy="369332"/>
          </a:xfrm>
          <a:prstGeom prst="rect">
            <a:avLst/>
          </a:prstGeom>
          <a:noFill/>
        </p:spPr>
        <p:txBody>
          <a:bodyPr wrap="none" rtlCol="0">
            <a:spAutoFit/>
          </a:bodyPr>
          <a:lstStyle/>
          <a:p>
            <a:r>
              <a:rPr kumimoji="1" lang="en-US" altLang="ja-JP"/>
              <a:t>F9</a:t>
            </a:r>
            <a:endParaRPr kumimoji="1" lang="ja-JP" altLang="en-US"/>
          </a:p>
        </p:txBody>
      </p:sp>
      <p:sp>
        <p:nvSpPr>
          <p:cNvPr id="17" name="テキスト ボックス 16">
            <a:extLst>
              <a:ext uri="{FF2B5EF4-FFF2-40B4-BE49-F238E27FC236}">
                <a16:creationId xmlns:a16="http://schemas.microsoft.com/office/drawing/2014/main" id="{89B67AB0-B4ED-4D80-A521-DFAC4BDB157E}"/>
              </a:ext>
            </a:extLst>
          </p:cNvPr>
          <p:cNvSpPr txBox="1"/>
          <p:nvPr/>
        </p:nvSpPr>
        <p:spPr>
          <a:xfrm>
            <a:off x="2696658" y="5950602"/>
            <a:ext cx="453970" cy="369332"/>
          </a:xfrm>
          <a:prstGeom prst="rect">
            <a:avLst/>
          </a:prstGeom>
          <a:noFill/>
        </p:spPr>
        <p:txBody>
          <a:bodyPr wrap="none" rtlCol="0">
            <a:spAutoFit/>
          </a:bodyPr>
          <a:lstStyle/>
          <a:p>
            <a:r>
              <a:rPr kumimoji="1" lang="en-US" altLang="ja-JP"/>
              <a:t>F0</a:t>
            </a:r>
            <a:endParaRPr kumimoji="1" lang="ja-JP" altLang="en-US"/>
          </a:p>
        </p:txBody>
      </p:sp>
    </p:spTree>
    <p:extLst>
      <p:ext uri="{BB962C8B-B14F-4D97-AF65-F5344CB8AC3E}">
        <p14:creationId xmlns:p14="http://schemas.microsoft.com/office/powerpoint/2010/main" val="701255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E26FD66-FD1A-4378-8DDA-F8F77E484388}"/>
              </a:ext>
            </a:extLst>
          </p:cNvPr>
          <p:cNvPicPr>
            <a:picLocks noChangeAspect="1"/>
          </p:cNvPicPr>
          <p:nvPr/>
        </p:nvPicPr>
        <p:blipFill>
          <a:blip r:embed="rId2"/>
          <a:stretch>
            <a:fillRect/>
          </a:stretch>
        </p:blipFill>
        <p:spPr>
          <a:xfrm>
            <a:off x="0" y="290565"/>
            <a:ext cx="12192000" cy="6276870"/>
          </a:xfrm>
          <a:prstGeom prst="rect">
            <a:avLst/>
          </a:prstGeom>
        </p:spPr>
      </p:pic>
    </p:spTree>
    <p:extLst>
      <p:ext uri="{BB962C8B-B14F-4D97-AF65-F5344CB8AC3E}">
        <p14:creationId xmlns:p14="http://schemas.microsoft.com/office/powerpoint/2010/main" val="2572812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21B4595-13BC-4227-91AE-F75DBE4D07AB}"/>
              </a:ext>
            </a:extLst>
          </p:cNvPr>
          <p:cNvSpPr/>
          <p:nvPr/>
        </p:nvSpPr>
        <p:spPr>
          <a:xfrm>
            <a:off x="272333" y="979397"/>
            <a:ext cx="2640988" cy="461665"/>
          </a:xfrm>
          <a:prstGeom prst="rect">
            <a:avLst/>
          </a:prstGeom>
        </p:spPr>
        <p:txBody>
          <a:bodyPr wrap="square">
            <a:spAutoFit/>
          </a:bodyPr>
          <a:lstStyle/>
          <a:p>
            <a:r>
              <a:rPr lang="ja-JP" altLang="en-US" sz="2400" b="1" dirty="0"/>
              <a:t>研究の流れ</a:t>
            </a:r>
            <a:endParaRPr lang="en-US" altLang="zh-CN" sz="2400" b="1" dirty="0"/>
          </a:p>
        </p:txBody>
      </p:sp>
      <p:sp>
        <p:nvSpPr>
          <p:cNvPr id="5" name="正方形/長方形 4">
            <a:extLst>
              <a:ext uri="{FF2B5EF4-FFF2-40B4-BE49-F238E27FC236}">
                <a16:creationId xmlns:a16="http://schemas.microsoft.com/office/drawing/2014/main" id="{6F60256D-08E2-431A-9104-14847D3FD79C}"/>
              </a:ext>
            </a:extLst>
          </p:cNvPr>
          <p:cNvSpPr/>
          <p:nvPr/>
        </p:nvSpPr>
        <p:spPr>
          <a:xfrm>
            <a:off x="4157137" y="1637061"/>
            <a:ext cx="2893741" cy="830996"/>
          </a:xfrm>
          <a:prstGeom prst="rect">
            <a:avLst/>
          </a:prstGeom>
          <a:noFill/>
          <a:ln w="28575">
            <a:solidFill>
              <a:schemeClr val="bg1"/>
            </a:solidFill>
          </a:ln>
        </p:spPr>
        <p:txBody>
          <a:bodyPr wrap="none">
            <a:spAutoFit/>
          </a:bodyPr>
          <a:lstStyle/>
          <a:p>
            <a:pPr algn="ctr"/>
            <a:r>
              <a:rPr lang="ja-JP" altLang="en-US" sz="2400" b="1" dirty="0">
                <a:latin typeface="+mn-ea"/>
                <a:cs typeface="Arial" panose="020B0604020202020204" pitchFamily="34" charset="0"/>
              </a:rPr>
              <a:t>設計仕様</a:t>
            </a:r>
            <a:endParaRPr lang="en-US" altLang="ja-JP" sz="2400" b="1" dirty="0">
              <a:latin typeface="+mn-ea"/>
              <a:cs typeface="Arial" panose="020B0604020202020204" pitchFamily="34" charset="0"/>
            </a:endParaRPr>
          </a:p>
          <a:p>
            <a:pPr algn="ctr"/>
            <a:r>
              <a:rPr lang="en-US" altLang="ja-JP" sz="2400" b="1" dirty="0">
                <a:latin typeface="+mn-ea"/>
                <a:cs typeface="Arial" panose="020B0604020202020204" pitchFamily="34" charset="0"/>
              </a:rPr>
              <a:t>(</a:t>
            </a:r>
            <a:r>
              <a:rPr lang="ja-JP" altLang="en-US" sz="2400" b="1" dirty="0">
                <a:latin typeface="+mn-ea"/>
                <a:cs typeface="Arial" panose="020B0604020202020204" pitchFamily="34" charset="0"/>
              </a:rPr>
              <a:t>制御ロジックなど</a:t>
            </a:r>
            <a:r>
              <a:rPr lang="en-US" altLang="ja-JP" sz="2400" b="1" dirty="0">
                <a:latin typeface="+mn-ea"/>
                <a:cs typeface="Arial" panose="020B0604020202020204" pitchFamily="34" charset="0"/>
              </a:rPr>
              <a:t>)</a:t>
            </a:r>
          </a:p>
        </p:txBody>
      </p:sp>
      <p:sp>
        <p:nvSpPr>
          <p:cNvPr id="6" name="正方形/長方形 5">
            <a:extLst>
              <a:ext uri="{FF2B5EF4-FFF2-40B4-BE49-F238E27FC236}">
                <a16:creationId xmlns:a16="http://schemas.microsoft.com/office/drawing/2014/main" id="{72DAAB45-D010-4CF9-806E-73579F5D5597}"/>
              </a:ext>
            </a:extLst>
          </p:cNvPr>
          <p:cNvSpPr/>
          <p:nvPr/>
        </p:nvSpPr>
        <p:spPr>
          <a:xfrm>
            <a:off x="899650" y="1642536"/>
            <a:ext cx="2031326" cy="830996"/>
          </a:xfrm>
          <a:prstGeom prst="rect">
            <a:avLst/>
          </a:prstGeom>
          <a:solidFill>
            <a:schemeClr val="bg1">
              <a:lumMod val="85000"/>
            </a:schemeClr>
          </a:solidFill>
          <a:ln w="28575">
            <a:solidFill>
              <a:schemeClr val="tx1"/>
            </a:solidFill>
          </a:ln>
        </p:spPr>
        <p:txBody>
          <a:bodyPr wrap="none">
            <a:spAutoFit/>
          </a:bodyPr>
          <a:lstStyle/>
          <a:p>
            <a:pPr algn="ctr"/>
            <a:r>
              <a:rPr lang="ja-JP" altLang="en-US" sz="2400" b="1" dirty="0">
                <a:latin typeface="+mn-ea"/>
                <a:cs typeface="Arial" panose="020B0604020202020204" pitchFamily="34" charset="0"/>
              </a:rPr>
              <a:t>建築</a:t>
            </a:r>
            <a:endParaRPr lang="en-US" altLang="ja-JP" sz="2400" b="1" dirty="0">
              <a:latin typeface="+mn-ea"/>
              <a:cs typeface="Arial" panose="020B0604020202020204" pitchFamily="34" charset="0"/>
            </a:endParaRPr>
          </a:p>
          <a:p>
            <a:pPr algn="ctr"/>
            <a:r>
              <a:rPr lang="ja-JP" altLang="en-US" sz="2400" b="1" dirty="0">
                <a:latin typeface="+mn-ea"/>
                <a:cs typeface="Arial" panose="020B0604020202020204" pitchFamily="34" charset="0"/>
              </a:rPr>
              <a:t>空調システム</a:t>
            </a:r>
            <a:endParaRPr lang="en-US" altLang="ja-JP" sz="2400" b="1" dirty="0">
              <a:latin typeface="+mn-ea"/>
              <a:cs typeface="Arial" panose="020B0604020202020204" pitchFamily="34" charset="0"/>
            </a:endParaRPr>
          </a:p>
        </p:txBody>
      </p:sp>
      <p:sp>
        <p:nvSpPr>
          <p:cNvPr id="7" name="正方形/長方形 6">
            <a:extLst>
              <a:ext uri="{FF2B5EF4-FFF2-40B4-BE49-F238E27FC236}">
                <a16:creationId xmlns:a16="http://schemas.microsoft.com/office/drawing/2014/main" id="{7FCFA18E-D6D8-4681-821F-F64015F1F326}"/>
              </a:ext>
            </a:extLst>
          </p:cNvPr>
          <p:cNvSpPr/>
          <p:nvPr/>
        </p:nvSpPr>
        <p:spPr>
          <a:xfrm>
            <a:off x="1745044" y="2728203"/>
            <a:ext cx="3570208"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latin typeface="+mn-ea"/>
                <a:cs typeface="Arial" panose="020B0604020202020204" pitchFamily="34" charset="0"/>
              </a:rPr>
              <a:t>シミュレーションモデル</a:t>
            </a:r>
            <a:endParaRPr lang="en-US" altLang="ja-JP" sz="2400" b="1" dirty="0">
              <a:latin typeface="+mn-ea"/>
              <a:cs typeface="Arial" panose="020B0604020202020204" pitchFamily="34" charset="0"/>
            </a:endParaRPr>
          </a:p>
        </p:txBody>
      </p:sp>
      <p:sp>
        <p:nvSpPr>
          <p:cNvPr id="8" name="正方形/長方形 7">
            <a:extLst>
              <a:ext uri="{FF2B5EF4-FFF2-40B4-BE49-F238E27FC236}">
                <a16:creationId xmlns:a16="http://schemas.microsoft.com/office/drawing/2014/main" id="{6A997EF3-2294-4623-8851-0229883D6B29}"/>
              </a:ext>
            </a:extLst>
          </p:cNvPr>
          <p:cNvSpPr/>
          <p:nvPr/>
        </p:nvSpPr>
        <p:spPr>
          <a:xfrm>
            <a:off x="4413763" y="3652596"/>
            <a:ext cx="2954655"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不具合の教師データ</a:t>
            </a:r>
            <a:endParaRPr lang="en-US" altLang="ja-JP" sz="2400" b="1" dirty="0">
              <a:solidFill>
                <a:schemeClr val="bg1">
                  <a:lumMod val="75000"/>
                </a:schemeClr>
              </a:solidFill>
              <a:latin typeface="+mn-ea"/>
              <a:cs typeface="Arial" panose="020B0604020202020204" pitchFamily="34" charset="0"/>
            </a:endParaRPr>
          </a:p>
        </p:txBody>
      </p:sp>
      <p:sp>
        <p:nvSpPr>
          <p:cNvPr id="9" name="正方形/長方形 8">
            <a:extLst>
              <a:ext uri="{FF2B5EF4-FFF2-40B4-BE49-F238E27FC236}">
                <a16:creationId xmlns:a16="http://schemas.microsoft.com/office/drawing/2014/main" id="{2EF553DD-0058-46CB-9158-3523ADA06429}"/>
              </a:ext>
            </a:extLst>
          </p:cNvPr>
          <p:cNvSpPr/>
          <p:nvPr/>
        </p:nvSpPr>
        <p:spPr>
          <a:xfrm>
            <a:off x="6511121" y="4576428"/>
            <a:ext cx="2396810" cy="461665"/>
          </a:xfrm>
          <a:prstGeom prst="rect">
            <a:avLst/>
          </a:prstGeom>
          <a:solidFill>
            <a:schemeClr val="bg1">
              <a:lumMod val="85000"/>
            </a:schemeClr>
          </a:solidFill>
          <a:ln w="28575">
            <a:solidFill>
              <a:schemeClr val="tx1"/>
            </a:solidFill>
          </a:ln>
        </p:spPr>
        <p:txBody>
          <a:bodyPr wrap="none">
            <a:spAutoFit/>
          </a:bodyPr>
          <a:lstStyle/>
          <a:p>
            <a:r>
              <a:rPr lang="en-US" altLang="ja-JP" sz="2400" b="1" dirty="0">
                <a:solidFill>
                  <a:schemeClr val="bg1">
                    <a:lumMod val="75000"/>
                  </a:schemeClr>
                </a:solidFill>
                <a:latin typeface="+mn-ea"/>
                <a:cs typeface="Arial" panose="020B0604020202020204" pitchFamily="34" charset="0"/>
              </a:rPr>
              <a:t>FDD</a:t>
            </a:r>
            <a:r>
              <a:rPr lang="ja-JP" altLang="en-US" sz="2400" b="1" dirty="0">
                <a:solidFill>
                  <a:schemeClr val="bg1">
                    <a:lumMod val="75000"/>
                  </a:schemeClr>
                </a:solidFill>
                <a:latin typeface="+mn-ea"/>
                <a:cs typeface="Arial" panose="020B0604020202020204" pitchFamily="34" charset="0"/>
              </a:rPr>
              <a:t>用</a:t>
            </a:r>
            <a:r>
              <a:rPr lang="en-US" altLang="ja-JP" sz="2400" b="1" dirty="0">
                <a:solidFill>
                  <a:schemeClr val="bg1">
                    <a:lumMod val="75000"/>
                  </a:schemeClr>
                </a:solidFill>
                <a:latin typeface="+mn-ea"/>
                <a:cs typeface="Arial" panose="020B0604020202020204" pitchFamily="34" charset="0"/>
              </a:rPr>
              <a:t>AI</a:t>
            </a:r>
            <a:r>
              <a:rPr lang="ja-JP" altLang="en-US" sz="2400" b="1" dirty="0">
                <a:solidFill>
                  <a:schemeClr val="bg1">
                    <a:lumMod val="75000"/>
                  </a:schemeClr>
                </a:solidFill>
                <a:latin typeface="+mn-ea"/>
                <a:cs typeface="Arial" panose="020B0604020202020204" pitchFamily="34" charset="0"/>
              </a:rPr>
              <a:t>モデル</a:t>
            </a:r>
            <a:endParaRPr lang="en-US" altLang="ja-JP" sz="2400" b="1" dirty="0">
              <a:solidFill>
                <a:schemeClr val="bg1">
                  <a:lumMod val="75000"/>
                </a:schemeClr>
              </a:solidFill>
              <a:latin typeface="+mn-ea"/>
              <a:cs typeface="Arial" panose="020B0604020202020204" pitchFamily="34" charset="0"/>
            </a:endParaRPr>
          </a:p>
        </p:txBody>
      </p:sp>
      <p:sp>
        <p:nvSpPr>
          <p:cNvPr id="10" name="正方形/長方形 9">
            <a:extLst>
              <a:ext uri="{FF2B5EF4-FFF2-40B4-BE49-F238E27FC236}">
                <a16:creationId xmlns:a16="http://schemas.microsoft.com/office/drawing/2014/main" id="{5F59C578-080D-4371-A5A7-847C7AD831B8}"/>
              </a:ext>
            </a:extLst>
          </p:cNvPr>
          <p:cNvSpPr/>
          <p:nvPr/>
        </p:nvSpPr>
        <p:spPr>
          <a:xfrm>
            <a:off x="8333782" y="5489684"/>
            <a:ext cx="3262432" cy="461665"/>
          </a:xfrm>
          <a:prstGeom prst="rect">
            <a:avLst/>
          </a:prstGeom>
          <a:solidFill>
            <a:schemeClr val="bg1">
              <a:lumMod val="85000"/>
            </a:schemeClr>
          </a:solidFill>
          <a:ln w="28575">
            <a:solidFill>
              <a:schemeClr val="tx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他のシステムへの展開</a:t>
            </a:r>
            <a:endParaRPr lang="en-US" altLang="ja-JP" sz="2400" b="1" dirty="0">
              <a:solidFill>
                <a:schemeClr val="bg1">
                  <a:lumMod val="75000"/>
                </a:schemeClr>
              </a:solidFill>
              <a:latin typeface="+mn-ea"/>
              <a:cs typeface="Arial" panose="020B0604020202020204" pitchFamily="34" charset="0"/>
            </a:endParaRPr>
          </a:p>
        </p:txBody>
      </p:sp>
      <p:sp>
        <p:nvSpPr>
          <p:cNvPr id="11" name="正方形/長方形 10">
            <a:extLst>
              <a:ext uri="{FF2B5EF4-FFF2-40B4-BE49-F238E27FC236}">
                <a16:creationId xmlns:a16="http://schemas.microsoft.com/office/drawing/2014/main" id="{11E45E4E-24FA-4DDF-9F62-5B6FC9E67BF3}"/>
              </a:ext>
            </a:extLst>
          </p:cNvPr>
          <p:cNvSpPr/>
          <p:nvPr/>
        </p:nvSpPr>
        <p:spPr>
          <a:xfrm>
            <a:off x="6527832" y="2716758"/>
            <a:ext cx="1107996"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不具合</a:t>
            </a:r>
            <a:endParaRPr lang="en-US" altLang="ja-JP" sz="2400" b="1" dirty="0">
              <a:solidFill>
                <a:schemeClr val="bg1">
                  <a:lumMod val="75000"/>
                </a:schemeClr>
              </a:solidFill>
              <a:latin typeface="+mn-ea"/>
              <a:cs typeface="Arial" panose="020B0604020202020204" pitchFamily="34" charset="0"/>
            </a:endParaRPr>
          </a:p>
        </p:txBody>
      </p:sp>
      <p:sp>
        <p:nvSpPr>
          <p:cNvPr id="12" name="正方形/長方形 11">
            <a:extLst>
              <a:ext uri="{FF2B5EF4-FFF2-40B4-BE49-F238E27FC236}">
                <a16:creationId xmlns:a16="http://schemas.microsoft.com/office/drawing/2014/main" id="{8AE89CFD-2528-4B01-9DE7-239466E97B67}"/>
              </a:ext>
            </a:extLst>
          </p:cNvPr>
          <p:cNvSpPr/>
          <p:nvPr/>
        </p:nvSpPr>
        <p:spPr>
          <a:xfrm>
            <a:off x="5538736" y="5512266"/>
            <a:ext cx="1415773" cy="461665"/>
          </a:xfrm>
          <a:prstGeom prst="rect">
            <a:avLst/>
          </a:prstGeom>
          <a:noFill/>
          <a:ln w="28575">
            <a:solidFill>
              <a:schemeClr val="bg1"/>
            </a:solidFill>
          </a:ln>
        </p:spPr>
        <p:txBody>
          <a:bodyPr wrap="none">
            <a:spAutoFit/>
          </a:bodyPr>
          <a:lstStyle/>
          <a:p>
            <a:r>
              <a:rPr lang="ja-JP" altLang="en-US" sz="2400" b="1" dirty="0">
                <a:solidFill>
                  <a:schemeClr val="bg1">
                    <a:lumMod val="75000"/>
                  </a:schemeClr>
                </a:solidFill>
                <a:latin typeface="+mn-ea"/>
                <a:cs typeface="Arial" panose="020B0604020202020204" pitchFamily="34" charset="0"/>
              </a:rPr>
              <a:t>転移学習</a:t>
            </a:r>
            <a:endParaRPr lang="en-US" altLang="ja-JP" sz="2400" b="1" dirty="0">
              <a:solidFill>
                <a:schemeClr val="bg1">
                  <a:lumMod val="75000"/>
                </a:schemeClr>
              </a:solidFill>
              <a:latin typeface="+mn-ea"/>
              <a:cs typeface="Arial" panose="020B0604020202020204" pitchFamily="34" charset="0"/>
            </a:endParaRPr>
          </a:p>
        </p:txBody>
      </p:sp>
      <p:cxnSp>
        <p:nvCxnSpPr>
          <p:cNvPr id="13" name="直線矢印コネクタ 12">
            <a:extLst>
              <a:ext uri="{FF2B5EF4-FFF2-40B4-BE49-F238E27FC236}">
                <a16:creationId xmlns:a16="http://schemas.microsoft.com/office/drawing/2014/main" id="{3E1D9247-66DC-464C-AB18-251E6864AF82}"/>
              </a:ext>
            </a:extLst>
          </p:cNvPr>
          <p:cNvCxnSpPr>
            <a:cxnSpLocks/>
          </p:cNvCxnSpPr>
          <p:nvPr/>
        </p:nvCxnSpPr>
        <p:spPr>
          <a:xfrm flipH="1">
            <a:off x="6018607" y="2955753"/>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4" name="コネクタ: カギ線 13">
            <a:extLst>
              <a:ext uri="{FF2B5EF4-FFF2-40B4-BE49-F238E27FC236}">
                <a16:creationId xmlns:a16="http://schemas.microsoft.com/office/drawing/2014/main" id="{A85D0CA9-5BAD-43CB-BA82-2EF8387890F6}"/>
              </a:ext>
            </a:extLst>
          </p:cNvPr>
          <p:cNvCxnSpPr>
            <a:cxnSpLocks/>
            <a:stCxn id="6" idx="3"/>
            <a:endCxn id="7" idx="0"/>
          </p:cNvCxnSpPr>
          <p:nvPr/>
        </p:nvCxnSpPr>
        <p:spPr>
          <a:xfrm>
            <a:off x="2930976" y="2058034"/>
            <a:ext cx="599172" cy="670169"/>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5" name="コネクタ: カギ線 14">
            <a:extLst>
              <a:ext uri="{FF2B5EF4-FFF2-40B4-BE49-F238E27FC236}">
                <a16:creationId xmlns:a16="http://schemas.microsoft.com/office/drawing/2014/main" id="{8B837297-E991-4837-B5A1-2022FE7F3E73}"/>
              </a:ext>
            </a:extLst>
          </p:cNvPr>
          <p:cNvCxnSpPr>
            <a:cxnSpLocks/>
            <a:stCxn id="7" idx="3"/>
            <a:endCxn id="8" idx="0"/>
          </p:cNvCxnSpPr>
          <p:nvPr/>
        </p:nvCxnSpPr>
        <p:spPr>
          <a:xfrm>
            <a:off x="5315252" y="2959036"/>
            <a:ext cx="575839" cy="693560"/>
          </a:xfrm>
          <a:prstGeom prst="bentConnector2">
            <a:avLst/>
          </a:prstGeom>
          <a:solidFill>
            <a:schemeClr val="bg1">
              <a:lumMod val="85000"/>
            </a:schemeClr>
          </a:solidFill>
          <a:ln w="28575">
            <a:solidFill>
              <a:schemeClr val="tx1"/>
            </a:solidFill>
            <a:headEnd type="none" w="med" len="med"/>
            <a:tailEnd type="triangle" w="med" len="med"/>
          </a:ln>
        </p:spPr>
      </p:cxnSp>
      <p:sp>
        <p:nvSpPr>
          <p:cNvPr id="16" name="正方形/長方形 15">
            <a:extLst>
              <a:ext uri="{FF2B5EF4-FFF2-40B4-BE49-F238E27FC236}">
                <a16:creationId xmlns:a16="http://schemas.microsoft.com/office/drawing/2014/main" id="{89722D63-7BEC-4679-A5A8-EE5EF3F6AC7A}"/>
              </a:ext>
            </a:extLst>
          </p:cNvPr>
          <p:cNvSpPr/>
          <p:nvPr/>
        </p:nvSpPr>
        <p:spPr>
          <a:xfrm>
            <a:off x="2569984" y="4391761"/>
            <a:ext cx="2672527" cy="830997"/>
          </a:xfrm>
          <a:prstGeom prst="rect">
            <a:avLst/>
          </a:prstGeom>
          <a:noFill/>
          <a:ln w="28575">
            <a:solidFill>
              <a:schemeClr val="bg1"/>
            </a:solidFill>
          </a:ln>
        </p:spPr>
        <p:txBody>
          <a:bodyPr wrap="none">
            <a:spAutoFit/>
          </a:bodyPr>
          <a:lstStyle/>
          <a:p>
            <a:pPr algn="ctr"/>
            <a:r>
              <a:rPr lang="ja-JP" altLang="en-US" sz="2400" b="1" dirty="0">
                <a:solidFill>
                  <a:schemeClr val="bg1">
                    <a:lumMod val="75000"/>
                  </a:schemeClr>
                </a:solidFill>
                <a:latin typeface="+mn-ea"/>
                <a:cs typeface="Arial" panose="020B0604020202020204" pitchFamily="34" charset="0"/>
              </a:rPr>
              <a:t>深層学習</a:t>
            </a:r>
            <a:endParaRPr lang="en-US" altLang="ja-JP" sz="2400" b="1" dirty="0">
              <a:solidFill>
                <a:schemeClr val="bg1">
                  <a:lumMod val="75000"/>
                </a:schemeClr>
              </a:solidFill>
              <a:latin typeface="+mn-ea"/>
              <a:cs typeface="Arial" panose="020B0604020202020204" pitchFamily="34" charset="0"/>
            </a:endParaRPr>
          </a:p>
          <a:p>
            <a:pPr algn="ctr"/>
            <a:r>
              <a:rPr lang="en-US" altLang="ja-JP" sz="2400" b="1" dirty="0">
                <a:solidFill>
                  <a:schemeClr val="bg1">
                    <a:lumMod val="75000"/>
                  </a:schemeClr>
                </a:solidFill>
                <a:latin typeface="+mn-ea"/>
                <a:cs typeface="Arial" panose="020B0604020202020204" pitchFamily="34" charset="0"/>
              </a:rPr>
              <a:t>(CNN</a:t>
            </a:r>
            <a:r>
              <a:rPr lang="ja-JP" altLang="en-US" sz="2400" b="1" dirty="0">
                <a:solidFill>
                  <a:schemeClr val="bg1">
                    <a:lumMod val="75000"/>
                  </a:schemeClr>
                </a:solidFill>
                <a:latin typeface="+mn-ea"/>
                <a:cs typeface="Arial" panose="020B0604020202020204" pitchFamily="34" charset="0"/>
              </a:rPr>
              <a:t>など</a:t>
            </a:r>
            <a:r>
              <a:rPr lang="en-US" altLang="ja-JP" sz="2400" b="1" dirty="0">
                <a:solidFill>
                  <a:schemeClr val="bg1">
                    <a:lumMod val="75000"/>
                  </a:schemeClr>
                </a:solidFill>
                <a:latin typeface="+mn-ea"/>
                <a:cs typeface="Arial" panose="020B0604020202020204" pitchFamily="34" charset="0"/>
              </a:rPr>
              <a:t>)</a:t>
            </a:r>
            <a:r>
              <a:rPr lang="ja-JP" altLang="en-US" sz="2400" b="1" dirty="0">
                <a:solidFill>
                  <a:schemeClr val="bg1">
                    <a:lumMod val="75000"/>
                  </a:schemeClr>
                </a:solidFill>
                <a:latin typeface="+mn-ea"/>
                <a:cs typeface="Arial" panose="020B0604020202020204" pitchFamily="34" charset="0"/>
              </a:rPr>
              <a:t>の訓練</a:t>
            </a:r>
            <a:endParaRPr lang="en-US" altLang="ja-JP" sz="2400" b="1" dirty="0">
              <a:solidFill>
                <a:schemeClr val="bg1">
                  <a:lumMod val="75000"/>
                </a:schemeClr>
              </a:solidFill>
              <a:latin typeface="+mn-ea"/>
              <a:cs typeface="Arial" panose="020B0604020202020204" pitchFamily="34" charset="0"/>
            </a:endParaRPr>
          </a:p>
        </p:txBody>
      </p:sp>
      <p:cxnSp>
        <p:nvCxnSpPr>
          <p:cNvPr id="17" name="直線矢印コネクタ 16">
            <a:extLst>
              <a:ext uri="{FF2B5EF4-FFF2-40B4-BE49-F238E27FC236}">
                <a16:creationId xmlns:a16="http://schemas.microsoft.com/office/drawing/2014/main" id="{357AA34D-2737-47ED-A806-0701EF3EC589}"/>
              </a:ext>
            </a:extLst>
          </p:cNvPr>
          <p:cNvCxnSpPr>
            <a:cxnSpLocks/>
          </p:cNvCxnSpPr>
          <p:nvPr/>
        </p:nvCxnSpPr>
        <p:spPr>
          <a:xfrm flipH="1">
            <a:off x="3714134" y="2078552"/>
            <a:ext cx="498565"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18" name="コネクタ: カギ線 17">
            <a:extLst>
              <a:ext uri="{FF2B5EF4-FFF2-40B4-BE49-F238E27FC236}">
                <a16:creationId xmlns:a16="http://schemas.microsoft.com/office/drawing/2014/main" id="{F34721A6-411B-460E-AC95-AD1618E73E81}"/>
              </a:ext>
            </a:extLst>
          </p:cNvPr>
          <p:cNvCxnSpPr>
            <a:cxnSpLocks/>
            <a:stCxn id="8" idx="2"/>
            <a:endCxn id="9" idx="1"/>
          </p:cNvCxnSpPr>
          <p:nvPr/>
        </p:nvCxnSpPr>
        <p:spPr>
          <a:xfrm rot="16200000" flipH="1">
            <a:off x="5854606" y="4150746"/>
            <a:ext cx="693000" cy="620030"/>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19" name="コネクタ: カギ線 18">
            <a:extLst>
              <a:ext uri="{FF2B5EF4-FFF2-40B4-BE49-F238E27FC236}">
                <a16:creationId xmlns:a16="http://schemas.microsoft.com/office/drawing/2014/main" id="{A27A1C49-9585-4B10-92F3-D2F315C977E7}"/>
              </a:ext>
            </a:extLst>
          </p:cNvPr>
          <p:cNvCxnSpPr>
            <a:cxnSpLocks/>
            <a:stCxn id="9" idx="2"/>
            <a:endCxn id="10" idx="1"/>
          </p:cNvCxnSpPr>
          <p:nvPr/>
        </p:nvCxnSpPr>
        <p:spPr>
          <a:xfrm rot="16200000" flipH="1">
            <a:off x="7680442" y="5067177"/>
            <a:ext cx="682424" cy="624256"/>
          </a:xfrm>
          <a:prstGeom prst="bentConnector2">
            <a:avLst/>
          </a:prstGeom>
          <a:solidFill>
            <a:schemeClr val="bg1">
              <a:lumMod val="85000"/>
            </a:schemeClr>
          </a:solidFill>
          <a:ln w="28575">
            <a:solidFill>
              <a:schemeClr val="tx1"/>
            </a:solidFill>
            <a:headEnd type="none" w="med" len="med"/>
            <a:tailEnd type="triangle" w="med" len="med"/>
          </a:ln>
        </p:spPr>
      </p:cxnSp>
      <p:cxnSp>
        <p:nvCxnSpPr>
          <p:cNvPr id="20" name="直線矢印コネクタ 19">
            <a:extLst>
              <a:ext uri="{FF2B5EF4-FFF2-40B4-BE49-F238E27FC236}">
                <a16:creationId xmlns:a16="http://schemas.microsoft.com/office/drawing/2014/main" id="{F2180AA1-093D-4390-92BF-5361A9F056D0}"/>
              </a:ext>
            </a:extLst>
          </p:cNvPr>
          <p:cNvCxnSpPr>
            <a:cxnSpLocks/>
          </p:cNvCxnSpPr>
          <p:nvPr/>
        </p:nvCxnSpPr>
        <p:spPr>
          <a:xfrm>
            <a:off x="5242511" y="4807259"/>
            <a:ext cx="519157" cy="0"/>
          </a:xfrm>
          <a:prstGeom prst="straightConnector1">
            <a:avLst/>
          </a:prstGeom>
          <a:solidFill>
            <a:schemeClr val="bg1">
              <a:lumMod val="85000"/>
            </a:schemeClr>
          </a:solidFill>
          <a:ln w="28575">
            <a:solidFill>
              <a:schemeClr val="tx1"/>
            </a:solidFill>
            <a:headEnd type="none" w="med" len="med"/>
            <a:tailEnd type="triangle" w="med" len="med"/>
          </a:ln>
        </p:spPr>
      </p:cxnSp>
      <p:cxnSp>
        <p:nvCxnSpPr>
          <p:cNvPr id="21" name="直線矢印コネクタ 20">
            <a:extLst>
              <a:ext uri="{FF2B5EF4-FFF2-40B4-BE49-F238E27FC236}">
                <a16:creationId xmlns:a16="http://schemas.microsoft.com/office/drawing/2014/main" id="{D2FDD755-09B6-452E-9571-967D51A88FEF}"/>
              </a:ext>
            </a:extLst>
          </p:cNvPr>
          <p:cNvCxnSpPr>
            <a:cxnSpLocks/>
          </p:cNvCxnSpPr>
          <p:nvPr/>
        </p:nvCxnSpPr>
        <p:spPr>
          <a:xfrm>
            <a:off x="7039298" y="5739833"/>
            <a:ext cx="519157" cy="0"/>
          </a:xfrm>
          <a:prstGeom prst="straightConnector1">
            <a:avLst/>
          </a:prstGeom>
          <a:solidFill>
            <a:schemeClr val="bg1">
              <a:lumMod val="85000"/>
            </a:schemeClr>
          </a:solidFill>
          <a:ln w="28575">
            <a:solidFill>
              <a:schemeClr val="tx1"/>
            </a:solidFill>
            <a:headEnd type="none" w="med" len="med"/>
            <a:tailEnd type="triangle" w="med" len="med"/>
          </a:ln>
        </p:spPr>
      </p:cxnSp>
    </p:spTree>
    <p:extLst>
      <p:ext uri="{BB962C8B-B14F-4D97-AF65-F5344CB8AC3E}">
        <p14:creationId xmlns:p14="http://schemas.microsoft.com/office/powerpoint/2010/main" val="68569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CC6747-0072-4F08-BC72-F0BBD231FA56}"/>
              </a:ext>
            </a:extLst>
          </p:cNvPr>
          <p:cNvPicPr/>
          <p:nvPr/>
        </p:nvPicPr>
        <p:blipFill rotWithShape="1">
          <a:blip r:embed="rId3">
            <a:grayscl/>
            <a:extLst/>
          </a:blip>
          <a:srcRect t="2511"/>
          <a:stretch/>
        </p:blipFill>
        <p:spPr>
          <a:xfrm>
            <a:off x="0" y="846966"/>
            <a:ext cx="12192000" cy="5531971"/>
          </a:xfrm>
          <a:prstGeom prst="rect">
            <a:avLst/>
          </a:prstGeom>
        </p:spPr>
      </p:pic>
      <p:sp>
        <p:nvSpPr>
          <p:cNvPr id="6" name="正方形/長方形 5">
            <a:extLst>
              <a:ext uri="{FF2B5EF4-FFF2-40B4-BE49-F238E27FC236}">
                <a16:creationId xmlns:a16="http://schemas.microsoft.com/office/drawing/2014/main" id="{9985FC0F-FA50-4733-A27D-CF959D3C4CF6}"/>
              </a:ext>
            </a:extLst>
          </p:cNvPr>
          <p:cNvSpPr/>
          <p:nvPr/>
        </p:nvSpPr>
        <p:spPr>
          <a:xfrm>
            <a:off x="272332" y="979397"/>
            <a:ext cx="5823667" cy="461665"/>
          </a:xfrm>
          <a:prstGeom prst="rect">
            <a:avLst/>
          </a:prstGeom>
        </p:spPr>
        <p:txBody>
          <a:bodyPr wrap="square">
            <a:spAutoFit/>
          </a:bodyPr>
          <a:lstStyle/>
          <a:p>
            <a:r>
              <a:rPr lang="en-US" altLang="ja-JP" sz="2400" b="1"/>
              <a:t>2.1 </a:t>
            </a:r>
            <a:r>
              <a:rPr lang="ja-JP" altLang="en-US" sz="2400" b="1"/>
              <a:t>空調システム（二次側）モデル構築</a:t>
            </a:r>
          </a:p>
        </p:txBody>
      </p:sp>
      <p:sp>
        <p:nvSpPr>
          <p:cNvPr id="7" name="正方形/長方形 4">
            <a:extLst>
              <a:ext uri="{FF2B5EF4-FFF2-40B4-BE49-F238E27FC236}">
                <a16:creationId xmlns:a16="http://schemas.microsoft.com/office/drawing/2014/main" id="{7C918E33-51DF-4903-9A3D-073D592268CC}"/>
              </a:ext>
            </a:extLst>
          </p:cNvPr>
          <p:cNvSpPr/>
          <p:nvPr/>
        </p:nvSpPr>
        <p:spPr>
          <a:xfrm>
            <a:off x="1169111" y="5780201"/>
            <a:ext cx="492443" cy="461665"/>
          </a:xfrm>
          <a:prstGeom prst="rect">
            <a:avLst/>
          </a:prstGeom>
          <a:noFill/>
          <a:ln w="28575">
            <a:solidFill>
              <a:schemeClr val="bg1"/>
            </a:solidFill>
          </a:ln>
        </p:spPr>
        <p:txBody>
          <a:bodyPr wrap="none">
            <a:spAutoFit/>
          </a:bodyPr>
          <a:lstStyle/>
          <a:p>
            <a:pPr algn="ctr"/>
            <a:r>
              <a:rPr lang="ja-JP" altLang="en-US" sz="2400" b="1" dirty="0">
                <a:latin typeface="+mn-ea"/>
                <a:cs typeface="Arial" panose="020B0604020202020204" pitchFamily="34" charset="0"/>
              </a:rPr>
              <a:t>Ｎ</a:t>
            </a:r>
            <a:endParaRPr lang="en-US" altLang="ja-JP" sz="2400" b="1" dirty="0">
              <a:latin typeface="+mn-ea"/>
              <a:cs typeface="Arial" panose="020B0604020202020204" pitchFamily="34" charset="0"/>
            </a:endParaRPr>
          </a:p>
        </p:txBody>
      </p:sp>
      <p:cxnSp>
        <p:nvCxnSpPr>
          <p:cNvPr id="4" name="直線矢印コネクタ 16">
            <a:extLst>
              <a:ext uri="{FF2B5EF4-FFF2-40B4-BE49-F238E27FC236}">
                <a16:creationId xmlns:a16="http://schemas.microsoft.com/office/drawing/2014/main" id="{01E89F98-7B16-46FB-8DF9-82978DC65FFB}"/>
              </a:ext>
            </a:extLst>
          </p:cNvPr>
          <p:cNvCxnSpPr>
            <a:cxnSpLocks/>
          </p:cNvCxnSpPr>
          <p:nvPr/>
        </p:nvCxnSpPr>
        <p:spPr>
          <a:xfrm flipH="1" flipV="1">
            <a:off x="1415333" y="5705523"/>
            <a:ext cx="543749" cy="305511"/>
          </a:xfrm>
          <a:prstGeom prst="straightConnector1">
            <a:avLst/>
          </a:prstGeom>
          <a:solidFill>
            <a:schemeClr val="bg1">
              <a:lumMod val="85000"/>
            </a:schemeClr>
          </a:solidFill>
          <a:ln w="28575">
            <a:solidFill>
              <a:schemeClr val="tx1"/>
            </a:solidFill>
            <a:headEnd type="none" w="med" len="med"/>
            <a:tailEnd type="triangle" w="med" len="med"/>
          </a:ln>
        </p:spPr>
      </p:cxnSp>
      <p:sp>
        <p:nvSpPr>
          <p:cNvPr id="8" name="正方形/長方形 4">
            <a:extLst>
              <a:ext uri="{FF2B5EF4-FFF2-40B4-BE49-F238E27FC236}">
                <a16:creationId xmlns:a16="http://schemas.microsoft.com/office/drawing/2014/main" id="{F06D1AC9-DD34-4677-A006-21A2554F92A6}"/>
              </a:ext>
            </a:extLst>
          </p:cNvPr>
          <p:cNvSpPr/>
          <p:nvPr/>
        </p:nvSpPr>
        <p:spPr>
          <a:xfrm>
            <a:off x="542977" y="3780779"/>
            <a:ext cx="872355" cy="461665"/>
          </a:xfrm>
          <a:prstGeom prst="rect">
            <a:avLst/>
          </a:prstGeom>
          <a:noFill/>
          <a:ln w="28575">
            <a:solidFill>
              <a:schemeClr val="bg1"/>
            </a:solidFill>
          </a:ln>
        </p:spPr>
        <p:txBody>
          <a:bodyPr wrap="none">
            <a:spAutoFit/>
          </a:bodyPr>
          <a:lstStyle/>
          <a:p>
            <a:pPr algn="ctr"/>
            <a:r>
              <a:rPr lang="en-US" altLang="ja-JP" sz="2400" b="1" dirty="0">
                <a:latin typeface="+mn-ea"/>
                <a:cs typeface="Arial" panose="020B0604020202020204" pitchFamily="34" charset="0"/>
              </a:rPr>
              <a:t>AHU</a:t>
            </a:r>
          </a:p>
        </p:txBody>
      </p:sp>
      <p:sp>
        <p:nvSpPr>
          <p:cNvPr id="10" name="任意多边形: 形状 9">
            <a:extLst>
              <a:ext uri="{FF2B5EF4-FFF2-40B4-BE49-F238E27FC236}">
                <a16:creationId xmlns:a16="http://schemas.microsoft.com/office/drawing/2014/main" id="{EA066CF0-C978-452C-A93A-4431683C8429}"/>
              </a:ext>
            </a:extLst>
          </p:cNvPr>
          <p:cNvSpPr/>
          <p:nvPr/>
        </p:nvSpPr>
        <p:spPr>
          <a:xfrm>
            <a:off x="2212975" y="3482975"/>
            <a:ext cx="1225550" cy="1057275"/>
          </a:xfrm>
          <a:custGeom>
            <a:avLst/>
            <a:gdLst>
              <a:gd name="connsiteX0" fmla="*/ 0 w 1225550"/>
              <a:gd name="connsiteY0" fmla="*/ 180975 h 1057275"/>
              <a:gd name="connsiteX1" fmla="*/ 307975 w 1225550"/>
              <a:gd name="connsiteY1" fmla="*/ 0 h 1057275"/>
              <a:gd name="connsiteX2" fmla="*/ 1219200 w 1225550"/>
              <a:gd name="connsiteY2" fmla="*/ 536575 h 1057275"/>
              <a:gd name="connsiteX3" fmla="*/ 1225550 w 1225550"/>
              <a:gd name="connsiteY3" fmla="*/ 885825 h 1057275"/>
              <a:gd name="connsiteX4" fmla="*/ 911225 w 1225550"/>
              <a:gd name="connsiteY4" fmla="*/ 1057275 h 1057275"/>
              <a:gd name="connsiteX5" fmla="*/ 3175 w 1225550"/>
              <a:gd name="connsiteY5" fmla="*/ 536575 h 1057275"/>
              <a:gd name="connsiteX6" fmla="*/ 0 w 1225550"/>
              <a:gd name="connsiteY6" fmla="*/ 18097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550" h="1057275">
                <a:moveTo>
                  <a:pt x="0" y="180975"/>
                </a:moveTo>
                <a:lnTo>
                  <a:pt x="307975" y="0"/>
                </a:lnTo>
                <a:lnTo>
                  <a:pt x="1219200" y="536575"/>
                </a:lnTo>
                <a:lnTo>
                  <a:pt x="1225550" y="885825"/>
                </a:lnTo>
                <a:lnTo>
                  <a:pt x="911225" y="1057275"/>
                </a:lnTo>
                <a:lnTo>
                  <a:pt x="3175" y="536575"/>
                </a:lnTo>
                <a:cubicBezTo>
                  <a:pt x="2117" y="420158"/>
                  <a:pt x="1058" y="303742"/>
                  <a:pt x="0" y="180975"/>
                </a:cubicBezTo>
                <a:close/>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C91329AB-B680-4F1E-9CE7-008EAD049EBE}"/>
              </a:ext>
            </a:extLst>
          </p:cNvPr>
          <p:cNvCxnSpPr>
            <a:cxnSpLocks/>
            <a:stCxn id="10" idx="5"/>
            <a:endCxn id="8" idx="3"/>
          </p:cNvCxnSpPr>
          <p:nvPr/>
        </p:nvCxnSpPr>
        <p:spPr>
          <a:xfrm flipH="1" flipV="1">
            <a:off x="1415332" y="4011612"/>
            <a:ext cx="800818" cy="7938"/>
          </a:xfrm>
          <a:prstGeom prst="lin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 name="正方形/長方形 1">
            <a:extLst>
              <a:ext uri="{FF2B5EF4-FFF2-40B4-BE49-F238E27FC236}">
                <a16:creationId xmlns:a16="http://schemas.microsoft.com/office/drawing/2014/main" id="{C2D0924B-F422-4A3E-B99D-DEB6F0298479}"/>
              </a:ext>
            </a:extLst>
          </p:cNvPr>
          <p:cNvSpPr/>
          <p:nvPr/>
        </p:nvSpPr>
        <p:spPr>
          <a:xfrm>
            <a:off x="11590179" y="1441706"/>
            <a:ext cx="492443" cy="461665"/>
          </a:xfrm>
          <a:prstGeom prst="rect">
            <a:avLst/>
          </a:prstGeom>
        </p:spPr>
        <p:txBody>
          <a:bodyPr wrap="none">
            <a:spAutoFit/>
          </a:bodyPr>
          <a:lstStyle/>
          <a:p>
            <a:pPr algn="ctr"/>
            <a:r>
              <a:rPr lang="ja-JP" altLang="ja-JP" sz="2400" b="1">
                <a:latin typeface="+mn-ea"/>
                <a:cs typeface="Arial" panose="020B0604020202020204" pitchFamily="34" charset="0"/>
              </a:rPr>
              <a:t>東</a:t>
            </a:r>
            <a:endParaRPr lang="ja-JP" altLang="en-US" sz="2400" b="1">
              <a:latin typeface="+mn-ea"/>
              <a:cs typeface="Arial" panose="020B0604020202020204" pitchFamily="34" charset="0"/>
            </a:endParaRPr>
          </a:p>
        </p:txBody>
      </p:sp>
      <p:sp>
        <p:nvSpPr>
          <p:cNvPr id="11" name="正方形/長方形 10">
            <a:extLst>
              <a:ext uri="{FF2B5EF4-FFF2-40B4-BE49-F238E27FC236}">
                <a16:creationId xmlns:a16="http://schemas.microsoft.com/office/drawing/2014/main" id="{DEDC7F13-A306-4111-95BC-80DD105CAF1B}"/>
              </a:ext>
            </a:extLst>
          </p:cNvPr>
          <p:cNvSpPr/>
          <p:nvPr/>
        </p:nvSpPr>
        <p:spPr>
          <a:xfrm>
            <a:off x="8507255" y="4451994"/>
            <a:ext cx="492443" cy="461665"/>
          </a:xfrm>
          <a:prstGeom prst="rect">
            <a:avLst/>
          </a:prstGeom>
        </p:spPr>
        <p:txBody>
          <a:bodyPr wrap="none">
            <a:spAutoFit/>
          </a:bodyPr>
          <a:lstStyle/>
          <a:p>
            <a:pPr algn="ctr"/>
            <a:r>
              <a:rPr lang="ja-JP" altLang="ja-JP" sz="2400" b="1">
                <a:latin typeface="+mn-ea"/>
                <a:cs typeface="Arial" panose="020B0604020202020204" pitchFamily="34" charset="0"/>
              </a:rPr>
              <a:t>南</a:t>
            </a:r>
            <a:endParaRPr lang="ja-JP" altLang="en-US" sz="2400" b="1">
              <a:latin typeface="+mn-ea"/>
              <a:cs typeface="Arial" panose="020B0604020202020204" pitchFamily="34" charset="0"/>
            </a:endParaRPr>
          </a:p>
        </p:txBody>
      </p:sp>
      <p:sp>
        <p:nvSpPr>
          <p:cNvPr id="13" name="正方形/長方形 12">
            <a:extLst>
              <a:ext uri="{FF2B5EF4-FFF2-40B4-BE49-F238E27FC236}">
                <a16:creationId xmlns:a16="http://schemas.microsoft.com/office/drawing/2014/main" id="{2D2129A7-BC07-4A55-8468-5F05A52F57F8}"/>
              </a:ext>
            </a:extLst>
          </p:cNvPr>
          <p:cNvSpPr/>
          <p:nvPr/>
        </p:nvSpPr>
        <p:spPr>
          <a:xfrm>
            <a:off x="4440079" y="5705523"/>
            <a:ext cx="492443" cy="461665"/>
          </a:xfrm>
          <a:prstGeom prst="rect">
            <a:avLst/>
          </a:prstGeom>
        </p:spPr>
        <p:txBody>
          <a:bodyPr wrap="none">
            <a:spAutoFit/>
          </a:bodyPr>
          <a:lstStyle/>
          <a:p>
            <a:pPr algn="ctr"/>
            <a:r>
              <a:rPr lang="ja-JP" altLang="ja-JP" sz="2400" b="1">
                <a:latin typeface="+mn-ea"/>
                <a:cs typeface="Arial" panose="020B0604020202020204" pitchFamily="34" charset="0"/>
              </a:rPr>
              <a:t>西</a:t>
            </a:r>
            <a:endParaRPr lang="ja-JP" altLang="en-US" sz="2400" b="1">
              <a:latin typeface="+mn-ea"/>
              <a:cs typeface="Arial" panose="020B0604020202020204" pitchFamily="34" charset="0"/>
            </a:endParaRPr>
          </a:p>
        </p:txBody>
      </p:sp>
      <p:sp>
        <p:nvSpPr>
          <p:cNvPr id="14" name="正方形/長方形 4">
            <a:extLst>
              <a:ext uri="{FF2B5EF4-FFF2-40B4-BE49-F238E27FC236}">
                <a16:creationId xmlns:a16="http://schemas.microsoft.com/office/drawing/2014/main" id="{BAD2A395-5456-4032-BD67-37B4E6706EE3}"/>
              </a:ext>
            </a:extLst>
          </p:cNvPr>
          <p:cNvSpPr/>
          <p:nvPr/>
        </p:nvSpPr>
        <p:spPr>
          <a:xfrm>
            <a:off x="7907841" y="4984578"/>
            <a:ext cx="4248534" cy="1323439"/>
          </a:xfrm>
          <a:prstGeom prst="rect">
            <a:avLst/>
          </a:prstGeom>
          <a:noFill/>
          <a:ln w="28575">
            <a:solidFill>
              <a:schemeClr val="bg1"/>
            </a:solidFill>
          </a:ln>
        </p:spPr>
        <p:txBody>
          <a:bodyPr wrap="none">
            <a:spAutoFit/>
          </a:bodyPr>
          <a:lstStyle/>
          <a:p>
            <a:pPr algn="r"/>
            <a:r>
              <a:rPr lang="en-US" altLang="ja-JP" sz="2000" b="1">
                <a:latin typeface="Arial" panose="020B0604020202020204" pitchFamily="34" charset="0"/>
                <a:cs typeface="Arial" panose="020B0604020202020204" pitchFamily="34" charset="0"/>
              </a:rPr>
              <a:t>Office</a:t>
            </a:r>
          </a:p>
          <a:p>
            <a:pPr algn="r"/>
            <a:r>
              <a:rPr lang="en-US" altLang="ja-JP" sz="2000" b="1">
                <a:latin typeface="Arial" panose="020B0604020202020204" pitchFamily="34" charset="0"/>
                <a:cs typeface="Arial" panose="020B0604020202020204" pitchFamily="34" charset="0"/>
              </a:rPr>
              <a:t>Location: 39.8N, 104.9W</a:t>
            </a:r>
          </a:p>
          <a:p>
            <a:pPr algn="r"/>
            <a:r>
              <a:rPr lang="en-US" altLang="ja-JP" sz="2000" b="1">
                <a:latin typeface="Arial" panose="020B0604020202020204" pitchFamily="34" charset="0"/>
                <a:cs typeface="Arial" panose="020B0604020202020204" pitchFamily="34" charset="0"/>
              </a:rPr>
              <a:t>Size: 6*8*2.7[m3]*3[rooms]</a:t>
            </a:r>
          </a:p>
          <a:p>
            <a:pPr algn="r"/>
            <a:r>
              <a:rPr lang="en-US" altLang="ja-JP" sz="2000" b="1">
                <a:latin typeface="Arial" panose="020B0604020202020204" pitchFamily="34" charset="0"/>
                <a:cs typeface="Arial" panose="020B0604020202020204" pitchFamily="34" charset="0"/>
              </a:rPr>
              <a:t>Working time: 8:00a.m.-12:00p.m.</a:t>
            </a:r>
            <a:endParaRPr lang="en-US" altLang="ja-JP"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正方形/長方形 113">
            <a:extLst>
              <a:ext uri="{FF2B5EF4-FFF2-40B4-BE49-F238E27FC236}">
                <a16:creationId xmlns:a16="http://schemas.microsoft.com/office/drawing/2014/main" id="{990E2B84-D71D-4ADB-93A2-79F0AFBB24ED}"/>
              </a:ext>
            </a:extLst>
          </p:cNvPr>
          <p:cNvSpPr/>
          <p:nvPr/>
        </p:nvSpPr>
        <p:spPr>
          <a:xfrm>
            <a:off x="606051" y="6169206"/>
            <a:ext cx="4637808" cy="276999"/>
          </a:xfrm>
          <a:prstGeom prst="rect">
            <a:avLst/>
          </a:prstGeom>
        </p:spPr>
        <p:txBody>
          <a:bodyPr wrap="none">
            <a:spAutoFit/>
          </a:bodyPr>
          <a:lstStyle/>
          <a:p>
            <a:r>
              <a:rPr lang="ja-JP" altLang="en-US" baseline="30000">
                <a:latin typeface="Arial" panose="020B0604020202020204" pitchFamily="34" charset="0"/>
                <a:cs typeface="Arial" panose="020B0604020202020204" pitchFamily="34" charset="0"/>
              </a:rPr>
              <a:t>* 宇田川：パソコンによる空気調和計算法</a:t>
            </a:r>
            <a:r>
              <a:rPr lang="en-US" altLang="ja-JP" baseline="30000">
                <a:latin typeface="Arial" panose="020B0604020202020204" pitchFamily="34" charset="0"/>
                <a:cs typeface="Arial" panose="020B0604020202020204" pitchFamily="34" charset="0"/>
              </a:rPr>
              <a:t>[J]</a:t>
            </a:r>
            <a:r>
              <a:rPr lang="ja-JP" altLang="en-US" baseline="30000">
                <a:latin typeface="Arial" panose="020B0604020202020204" pitchFamily="34" charset="0"/>
                <a:cs typeface="Arial" panose="020B0604020202020204" pitchFamily="34" charset="0"/>
              </a:rPr>
              <a:t>，オーム社，</a:t>
            </a:r>
            <a:r>
              <a:rPr lang="en-US" altLang="ja-JP" baseline="30000">
                <a:latin typeface="Arial" panose="020B0604020202020204" pitchFamily="34" charset="0"/>
                <a:cs typeface="Arial" panose="020B0604020202020204" pitchFamily="34" charset="0"/>
              </a:rPr>
              <a:t>1986</a:t>
            </a:r>
            <a:r>
              <a:rPr lang="ja-JP" altLang="en-US" baseline="30000">
                <a:latin typeface="Arial" panose="020B0604020202020204" pitchFamily="34" charset="0"/>
                <a:cs typeface="Arial" panose="020B0604020202020204" pitchFamily="34" charset="0"/>
              </a:rPr>
              <a:t>年</a:t>
            </a:r>
          </a:p>
        </p:txBody>
      </p:sp>
      <p:grpSp>
        <p:nvGrpSpPr>
          <p:cNvPr id="109" name="グループ化 108">
            <a:extLst>
              <a:ext uri="{FF2B5EF4-FFF2-40B4-BE49-F238E27FC236}">
                <a16:creationId xmlns:a16="http://schemas.microsoft.com/office/drawing/2014/main" id="{3AFCEADD-1B5F-49E7-A90C-CC9BF9F78577}"/>
              </a:ext>
            </a:extLst>
          </p:cNvPr>
          <p:cNvGrpSpPr/>
          <p:nvPr/>
        </p:nvGrpSpPr>
        <p:grpSpPr>
          <a:xfrm>
            <a:off x="1595374" y="1551054"/>
            <a:ext cx="9936043" cy="4176557"/>
            <a:chOff x="1425253" y="1632312"/>
            <a:chExt cx="9936043" cy="4176557"/>
          </a:xfrm>
        </p:grpSpPr>
        <p:sp>
          <p:nvSpPr>
            <p:cNvPr id="4" name="テキスト ボックス 3">
              <a:extLst>
                <a:ext uri="{FF2B5EF4-FFF2-40B4-BE49-F238E27FC236}">
                  <a16:creationId xmlns:a16="http://schemas.microsoft.com/office/drawing/2014/main" id="{B48FFE37-A809-45C0-B9B1-7E2B148B5EC9}"/>
                </a:ext>
              </a:extLst>
            </p:cNvPr>
            <p:cNvSpPr txBox="1"/>
            <p:nvPr/>
          </p:nvSpPr>
          <p:spPr>
            <a:xfrm>
              <a:off x="2933348" y="1659085"/>
              <a:ext cx="1338828" cy="369332"/>
            </a:xfrm>
            <a:prstGeom prst="rect">
              <a:avLst/>
            </a:prstGeom>
            <a:noFill/>
          </p:spPr>
          <p:txBody>
            <a:bodyPr wrap="square" rtlCol="0">
              <a:spAutoFit/>
            </a:bodyPr>
            <a:lstStyle/>
            <a:p>
              <a:r>
                <a:rPr lang="ja-JP" altLang="en-US" b="1"/>
                <a:t>気象データ</a:t>
              </a:r>
              <a:endParaRPr kumimoji="1" lang="ja-JP" altLang="en-US" b="1"/>
            </a:p>
          </p:txBody>
        </p:sp>
        <p:sp>
          <p:nvSpPr>
            <p:cNvPr id="5" name="テキスト ボックス 4">
              <a:extLst>
                <a:ext uri="{FF2B5EF4-FFF2-40B4-BE49-F238E27FC236}">
                  <a16:creationId xmlns:a16="http://schemas.microsoft.com/office/drawing/2014/main" id="{018A21BB-3863-4468-B07B-08D51C8E53DC}"/>
                </a:ext>
              </a:extLst>
            </p:cNvPr>
            <p:cNvSpPr txBox="1"/>
            <p:nvPr/>
          </p:nvSpPr>
          <p:spPr>
            <a:xfrm>
              <a:off x="5083149" y="1660737"/>
              <a:ext cx="1338828" cy="369332"/>
            </a:xfrm>
            <a:prstGeom prst="rect">
              <a:avLst/>
            </a:prstGeom>
            <a:noFill/>
          </p:spPr>
          <p:txBody>
            <a:bodyPr wrap="square" rtlCol="0">
              <a:spAutoFit/>
            </a:bodyPr>
            <a:lstStyle/>
            <a:p>
              <a:r>
                <a:rPr lang="ja-JP" altLang="en-US" b="1"/>
                <a:t>外気温湿度</a:t>
              </a:r>
              <a:endParaRPr kumimoji="1" lang="ja-JP" altLang="en-US" b="1"/>
            </a:p>
          </p:txBody>
        </p:sp>
        <p:sp>
          <p:nvSpPr>
            <p:cNvPr id="6" name="テキスト ボックス 5">
              <a:extLst>
                <a:ext uri="{FF2B5EF4-FFF2-40B4-BE49-F238E27FC236}">
                  <a16:creationId xmlns:a16="http://schemas.microsoft.com/office/drawing/2014/main" id="{550FB61A-480F-49DE-9282-05E4D6815B51}"/>
                </a:ext>
              </a:extLst>
            </p:cNvPr>
            <p:cNvSpPr txBox="1"/>
            <p:nvPr/>
          </p:nvSpPr>
          <p:spPr>
            <a:xfrm>
              <a:off x="6469581" y="1659085"/>
              <a:ext cx="1338828" cy="369332"/>
            </a:xfrm>
            <a:prstGeom prst="rect">
              <a:avLst/>
            </a:prstGeom>
            <a:noFill/>
          </p:spPr>
          <p:txBody>
            <a:bodyPr wrap="square" rtlCol="0">
              <a:spAutoFit/>
            </a:bodyPr>
            <a:lstStyle/>
            <a:p>
              <a:r>
                <a:rPr lang="ja-JP" altLang="en-US" b="1"/>
                <a:t>日射量</a:t>
              </a:r>
              <a:endParaRPr kumimoji="1" lang="ja-JP" altLang="en-US" b="1"/>
            </a:p>
          </p:txBody>
        </p:sp>
        <p:sp>
          <p:nvSpPr>
            <p:cNvPr id="8" name="テキスト ボックス 7">
              <a:extLst>
                <a:ext uri="{FF2B5EF4-FFF2-40B4-BE49-F238E27FC236}">
                  <a16:creationId xmlns:a16="http://schemas.microsoft.com/office/drawing/2014/main" id="{6CD74620-8E42-4CEE-B9D9-CF8C9B52D265}"/>
                </a:ext>
              </a:extLst>
            </p:cNvPr>
            <p:cNvSpPr txBox="1"/>
            <p:nvPr/>
          </p:nvSpPr>
          <p:spPr>
            <a:xfrm>
              <a:off x="2681482" y="2126308"/>
              <a:ext cx="1842560" cy="923330"/>
            </a:xfrm>
            <a:prstGeom prst="rect">
              <a:avLst/>
            </a:prstGeom>
            <a:noFill/>
          </p:spPr>
          <p:txBody>
            <a:bodyPr wrap="square" rtlCol="0">
              <a:spAutoFit/>
            </a:bodyPr>
            <a:lstStyle/>
            <a:p>
              <a:pPr algn="ctr"/>
              <a:r>
                <a:rPr kumimoji="1" lang="ja-JP" altLang="en-US" b="1"/>
                <a:t>日時</a:t>
              </a:r>
              <a:endParaRPr kumimoji="1" lang="en-US" altLang="ja-JP" b="1"/>
            </a:p>
            <a:p>
              <a:pPr algn="ctr"/>
              <a:r>
                <a:rPr kumimoji="1" lang="ja-JP" altLang="en-US" b="1"/>
                <a:t>経度　緯度</a:t>
              </a:r>
              <a:endParaRPr kumimoji="1" lang="en-US" altLang="ja-JP" b="1"/>
            </a:p>
            <a:p>
              <a:pPr algn="ctr"/>
              <a:r>
                <a:rPr kumimoji="1" lang="ja-JP" altLang="en-US" b="1"/>
                <a:t>タイムゾーン</a:t>
              </a:r>
            </a:p>
          </p:txBody>
        </p:sp>
        <p:sp>
          <p:nvSpPr>
            <p:cNvPr id="9" name="テキスト ボックス 8">
              <a:extLst>
                <a:ext uri="{FF2B5EF4-FFF2-40B4-BE49-F238E27FC236}">
                  <a16:creationId xmlns:a16="http://schemas.microsoft.com/office/drawing/2014/main" id="{6F3BEF5B-88DF-4F65-8951-F0B96D1D79B4}"/>
                </a:ext>
              </a:extLst>
            </p:cNvPr>
            <p:cNvSpPr txBox="1"/>
            <p:nvPr/>
          </p:nvSpPr>
          <p:spPr>
            <a:xfrm>
              <a:off x="4643175" y="2264807"/>
              <a:ext cx="1338828" cy="646331"/>
            </a:xfrm>
            <a:prstGeom prst="rect">
              <a:avLst/>
            </a:prstGeom>
            <a:noFill/>
          </p:spPr>
          <p:txBody>
            <a:bodyPr wrap="square" rtlCol="0">
              <a:spAutoFit/>
            </a:bodyPr>
            <a:lstStyle/>
            <a:p>
              <a:r>
                <a:rPr lang="ja-JP" altLang="en-US" b="1"/>
                <a:t>太陽方位</a:t>
              </a:r>
              <a:endParaRPr lang="en-US" altLang="ja-JP" b="1"/>
            </a:p>
            <a:p>
              <a:r>
                <a:rPr lang="ja-JP" altLang="en-US" b="1"/>
                <a:t>太陽高度</a:t>
              </a:r>
              <a:endParaRPr kumimoji="1" lang="ja-JP" altLang="en-US" b="1"/>
            </a:p>
          </p:txBody>
        </p:sp>
        <p:sp>
          <p:nvSpPr>
            <p:cNvPr id="10" name="テキスト ボックス 9">
              <a:extLst>
                <a:ext uri="{FF2B5EF4-FFF2-40B4-BE49-F238E27FC236}">
                  <a16:creationId xmlns:a16="http://schemas.microsoft.com/office/drawing/2014/main" id="{0D5874CC-3EC1-4477-8765-CB040D27861D}"/>
                </a:ext>
              </a:extLst>
            </p:cNvPr>
            <p:cNvSpPr txBox="1"/>
            <p:nvPr/>
          </p:nvSpPr>
          <p:spPr>
            <a:xfrm>
              <a:off x="6395221" y="2246650"/>
              <a:ext cx="1196124" cy="646331"/>
            </a:xfrm>
            <a:prstGeom prst="rect">
              <a:avLst/>
            </a:prstGeom>
            <a:noFill/>
          </p:spPr>
          <p:txBody>
            <a:bodyPr wrap="square" rtlCol="0">
              <a:spAutoFit/>
            </a:bodyPr>
            <a:lstStyle/>
            <a:p>
              <a:pPr algn="ctr"/>
              <a:r>
                <a:rPr lang="ja-JP" altLang="en-US" b="1"/>
                <a:t>壁の方位</a:t>
              </a:r>
              <a:endParaRPr lang="en-US" altLang="ja-JP" b="1"/>
            </a:p>
            <a:p>
              <a:pPr algn="ctr"/>
              <a:r>
                <a:rPr lang="ja-JP" altLang="en-US" b="1"/>
                <a:t>傾き</a:t>
              </a:r>
              <a:endParaRPr kumimoji="1" lang="ja-JP" altLang="en-US" b="1"/>
            </a:p>
          </p:txBody>
        </p:sp>
        <p:sp>
          <p:nvSpPr>
            <p:cNvPr id="11" name="テキスト ボックス 10">
              <a:extLst>
                <a:ext uri="{FF2B5EF4-FFF2-40B4-BE49-F238E27FC236}">
                  <a16:creationId xmlns:a16="http://schemas.microsoft.com/office/drawing/2014/main" id="{2CC92AF1-16F4-4A44-BD97-F44A6E2ECE5C}"/>
                </a:ext>
              </a:extLst>
            </p:cNvPr>
            <p:cNvSpPr txBox="1"/>
            <p:nvPr/>
          </p:nvSpPr>
          <p:spPr>
            <a:xfrm>
              <a:off x="4833938" y="3139513"/>
              <a:ext cx="1842560" cy="369332"/>
            </a:xfrm>
            <a:prstGeom prst="rect">
              <a:avLst/>
            </a:prstGeom>
            <a:noFill/>
          </p:spPr>
          <p:txBody>
            <a:bodyPr wrap="square" rtlCol="0">
              <a:spAutoFit/>
            </a:bodyPr>
            <a:lstStyle/>
            <a:p>
              <a:r>
                <a:rPr lang="ja-JP" altLang="en-US" b="1"/>
                <a:t>壁の日射熱所得</a:t>
              </a:r>
              <a:endParaRPr kumimoji="1" lang="ja-JP" altLang="en-US" b="1"/>
            </a:p>
          </p:txBody>
        </p:sp>
        <p:sp>
          <p:nvSpPr>
            <p:cNvPr id="12" name="テキスト ボックス 11">
              <a:extLst>
                <a:ext uri="{FF2B5EF4-FFF2-40B4-BE49-F238E27FC236}">
                  <a16:creationId xmlns:a16="http://schemas.microsoft.com/office/drawing/2014/main" id="{CB6FB50A-6F54-4257-AE67-E988BBB7EBF3}"/>
                </a:ext>
              </a:extLst>
            </p:cNvPr>
            <p:cNvSpPr txBox="1"/>
            <p:nvPr/>
          </p:nvSpPr>
          <p:spPr>
            <a:xfrm>
              <a:off x="6917894" y="3129146"/>
              <a:ext cx="1842560" cy="369332"/>
            </a:xfrm>
            <a:prstGeom prst="rect">
              <a:avLst/>
            </a:prstGeom>
            <a:noFill/>
          </p:spPr>
          <p:txBody>
            <a:bodyPr wrap="square" rtlCol="0">
              <a:spAutoFit/>
            </a:bodyPr>
            <a:lstStyle/>
            <a:p>
              <a:r>
                <a:rPr lang="ja-JP" altLang="en-US" b="1"/>
                <a:t>相当外気温度</a:t>
              </a:r>
              <a:endParaRPr kumimoji="1" lang="ja-JP" altLang="en-US" b="1"/>
            </a:p>
          </p:txBody>
        </p:sp>
        <p:sp>
          <p:nvSpPr>
            <p:cNvPr id="13" name="テキスト ボックス 12">
              <a:extLst>
                <a:ext uri="{FF2B5EF4-FFF2-40B4-BE49-F238E27FC236}">
                  <a16:creationId xmlns:a16="http://schemas.microsoft.com/office/drawing/2014/main" id="{FF933F8E-3D92-4A32-8F6B-B587CA253EE8}"/>
                </a:ext>
              </a:extLst>
            </p:cNvPr>
            <p:cNvSpPr txBox="1"/>
            <p:nvPr/>
          </p:nvSpPr>
          <p:spPr>
            <a:xfrm>
              <a:off x="8043841" y="2529298"/>
              <a:ext cx="1842560" cy="369332"/>
            </a:xfrm>
            <a:prstGeom prst="rect">
              <a:avLst/>
            </a:prstGeom>
            <a:noFill/>
          </p:spPr>
          <p:txBody>
            <a:bodyPr wrap="square" rtlCol="0">
              <a:spAutoFit/>
            </a:bodyPr>
            <a:lstStyle/>
            <a:p>
              <a:r>
                <a:rPr lang="ja-JP" altLang="en-US" b="1"/>
                <a:t>窓の透過日射量</a:t>
              </a:r>
              <a:endParaRPr kumimoji="1" lang="ja-JP" altLang="en-US" b="1"/>
            </a:p>
          </p:txBody>
        </p:sp>
        <p:sp>
          <p:nvSpPr>
            <p:cNvPr id="14" name="テキスト ボックス 13">
              <a:extLst>
                <a:ext uri="{FF2B5EF4-FFF2-40B4-BE49-F238E27FC236}">
                  <a16:creationId xmlns:a16="http://schemas.microsoft.com/office/drawing/2014/main" id="{251EEE66-C4B1-4E30-B9F5-61DA3676032B}"/>
                </a:ext>
              </a:extLst>
            </p:cNvPr>
            <p:cNvSpPr txBox="1"/>
            <p:nvPr/>
          </p:nvSpPr>
          <p:spPr>
            <a:xfrm>
              <a:off x="7602120" y="3684067"/>
              <a:ext cx="1842560" cy="369332"/>
            </a:xfrm>
            <a:prstGeom prst="rect">
              <a:avLst/>
            </a:prstGeom>
            <a:noFill/>
          </p:spPr>
          <p:txBody>
            <a:bodyPr wrap="square" rtlCol="0">
              <a:spAutoFit/>
            </a:bodyPr>
            <a:lstStyle/>
            <a:p>
              <a:r>
                <a:rPr lang="ja-JP" altLang="en-US" b="1"/>
                <a:t>壁の表面温度</a:t>
              </a:r>
              <a:endParaRPr kumimoji="1" lang="ja-JP" altLang="en-US" b="1"/>
            </a:p>
          </p:txBody>
        </p:sp>
        <p:sp>
          <p:nvSpPr>
            <p:cNvPr id="15" name="テキスト ボックス 14">
              <a:extLst>
                <a:ext uri="{FF2B5EF4-FFF2-40B4-BE49-F238E27FC236}">
                  <a16:creationId xmlns:a16="http://schemas.microsoft.com/office/drawing/2014/main" id="{F554F8B6-4F19-4CD4-BBE6-A65C03686FBF}"/>
                </a:ext>
              </a:extLst>
            </p:cNvPr>
            <p:cNvSpPr txBox="1"/>
            <p:nvPr/>
          </p:nvSpPr>
          <p:spPr>
            <a:xfrm>
              <a:off x="8588467" y="4147220"/>
              <a:ext cx="1842560" cy="369332"/>
            </a:xfrm>
            <a:prstGeom prst="rect">
              <a:avLst/>
            </a:prstGeom>
            <a:noFill/>
          </p:spPr>
          <p:txBody>
            <a:bodyPr wrap="square" rtlCol="0">
              <a:spAutoFit/>
            </a:bodyPr>
            <a:lstStyle/>
            <a:p>
              <a:r>
                <a:rPr lang="ja-JP" altLang="en-US" b="1"/>
                <a:t>換気負荷、隙間</a:t>
              </a:r>
              <a:endParaRPr kumimoji="1" lang="ja-JP" altLang="en-US" b="1"/>
            </a:p>
          </p:txBody>
        </p:sp>
        <p:sp>
          <p:nvSpPr>
            <p:cNvPr id="16" name="テキスト ボックス 15">
              <a:extLst>
                <a:ext uri="{FF2B5EF4-FFF2-40B4-BE49-F238E27FC236}">
                  <a16:creationId xmlns:a16="http://schemas.microsoft.com/office/drawing/2014/main" id="{837A596F-01E8-448F-B080-9973D1205B9C}"/>
                </a:ext>
              </a:extLst>
            </p:cNvPr>
            <p:cNvSpPr txBox="1"/>
            <p:nvPr/>
          </p:nvSpPr>
          <p:spPr>
            <a:xfrm>
              <a:off x="8212457" y="4777510"/>
              <a:ext cx="1842560" cy="369332"/>
            </a:xfrm>
            <a:prstGeom prst="rect">
              <a:avLst/>
            </a:prstGeom>
            <a:noFill/>
          </p:spPr>
          <p:txBody>
            <a:bodyPr wrap="square" rtlCol="0">
              <a:spAutoFit/>
            </a:bodyPr>
            <a:lstStyle/>
            <a:p>
              <a:r>
                <a:rPr lang="ja-JP" altLang="en-US" b="1"/>
                <a:t>室内顕熱負荷</a:t>
              </a:r>
              <a:endParaRPr kumimoji="1" lang="ja-JP" altLang="en-US" b="1"/>
            </a:p>
          </p:txBody>
        </p:sp>
        <p:sp>
          <p:nvSpPr>
            <p:cNvPr id="17" name="テキスト ボックス 16">
              <a:extLst>
                <a:ext uri="{FF2B5EF4-FFF2-40B4-BE49-F238E27FC236}">
                  <a16:creationId xmlns:a16="http://schemas.microsoft.com/office/drawing/2014/main" id="{6F5C7DCF-E86C-4497-9C8C-A044A28F94C1}"/>
                </a:ext>
              </a:extLst>
            </p:cNvPr>
            <p:cNvSpPr txBox="1"/>
            <p:nvPr/>
          </p:nvSpPr>
          <p:spPr>
            <a:xfrm>
              <a:off x="7839174" y="5439231"/>
              <a:ext cx="1842560" cy="369332"/>
            </a:xfrm>
            <a:prstGeom prst="rect">
              <a:avLst/>
            </a:prstGeom>
            <a:noFill/>
          </p:spPr>
          <p:txBody>
            <a:bodyPr wrap="square" rtlCol="0">
              <a:spAutoFit/>
            </a:bodyPr>
            <a:lstStyle/>
            <a:p>
              <a:r>
                <a:rPr lang="ja-JP" altLang="en-US" b="1"/>
                <a:t>室内潜熱負荷</a:t>
              </a:r>
              <a:endParaRPr kumimoji="1" lang="ja-JP" altLang="en-US" b="1"/>
            </a:p>
          </p:txBody>
        </p:sp>
        <p:sp>
          <p:nvSpPr>
            <p:cNvPr id="18" name="テキスト ボックス 17">
              <a:extLst>
                <a:ext uri="{FF2B5EF4-FFF2-40B4-BE49-F238E27FC236}">
                  <a16:creationId xmlns:a16="http://schemas.microsoft.com/office/drawing/2014/main" id="{F4290379-842A-458C-A775-D2B57EB36019}"/>
                </a:ext>
              </a:extLst>
            </p:cNvPr>
            <p:cNvSpPr txBox="1"/>
            <p:nvPr/>
          </p:nvSpPr>
          <p:spPr>
            <a:xfrm>
              <a:off x="7309012" y="4817874"/>
              <a:ext cx="761619" cy="369332"/>
            </a:xfrm>
            <a:prstGeom prst="rect">
              <a:avLst/>
            </a:prstGeom>
            <a:noFill/>
          </p:spPr>
          <p:txBody>
            <a:bodyPr wrap="square" rtlCol="0">
              <a:spAutoFit/>
            </a:bodyPr>
            <a:lstStyle/>
            <a:p>
              <a:r>
                <a:rPr lang="ja-JP" altLang="en-US" b="1"/>
                <a:t>対流</a:t>
              </a:r>
              <a:endParaRPr kumimoji="1" lang="ja-JP" altLang="en-US" b="1"/>
            </a:p>
          </p:txBody>
        </p:sp>
        <p:sp>
          <p:nvSpPr>
            <p:cNvPr id="19" name="テキスト ボックス 18">
              <a:extLst>
                <a:ext uri="{FF2B5EF4-FFF2-40B4-BE49-F238E27FC236}">
                  <a16:creationId xmlns:a16="http://schemas.microsoft.com/office/drawing/2014/main" id="{257716E1-A827-4A9B-B362-08C430D2CEBB}"/>
                </a:ext>
              </a:extLst>
            </p:cNvPr>
            <p:cNvSpPr txBox="1"/>
            <p:nvPr/>
          </p:nvSpPr>
          <p:spPr>
            <a:xfrm>
              <a:off x="6993283" y="4196517"/>
              <a:ext cx="761619" cy="369332"/>
            </a:xfrm>
            <a:prstGeom prst="rect">
              <a:avLst/>
            </a:prstGeom>
            <a:noFill/>
          </p:spPr>
          <p:txBody>
            <a:bodyPr wrap="square" rtlCol="0">
              <a:spAutoFit/>
            </a:bodyPr>
            <a:lstStyle/>
            <a:p>
              <a:r>
                <a:rPr kumimoji="1" lang="ja-JP" altLang="en-US" b="1"/>
                <a:t>放射</a:t>
              </a:r>
            </a:p>
          </p:txBody>
        </p:sp>
        <p:sp>
          <p:nvSpPr>
            <p:cNvPr id="20" name="テキスト ボックス 19">
              <a:extLst>
                <a:ext uri="{FF2B5EF4-FFF2-40B4-BE49-F238E27FC236}">
                  <a16:creationId xmlns:a16="http://schemas.microsoft.com/office/drawing/2014/main" id="{9C57E764-9AFC-4D16-BFE5-0E402F948AD3}"/>
                </a:ext>
              </a:extLst>
            </p:cNvPr>
            <p:cNvSpPr txBox="1"/>
            <p:nvPr/>
          </p:nvSpPr>
          <p:spPr>
            <a:xfrm>
              <a:off x="6231664" y="4618289"/>
              <a:ext cx="761619" cy="369332"/>
            </a:xfrm>
            <a:prstGeom prst="rect">
              <a:avLst/>
            </a:prstGeom>
            <a:noFill/>
          </p:spPr>
          <p:txBody>
            <a:bodyPr wrap="square" rtlCol="0">
              <a:spAutoFit/>
            </a:bodyPr>
            <a:lstStyle/>
            <a:p>
              <a:r>
                <a:rPr kumimoji="1" lang="ja-JP" altLang="en-US" b="1"/>
                <a:t>顕熱</a:t>
              </a:r>
            </a:p>
          </p:txBody>
        </p:sp>
        <p:sp>
          <p:nvSpPr>
            <p:cNvPr id="21" name="テキスト ボックス 20">
              <a:extLst>
                <a:ext uri="{FF2B5EF4-FFF2-40B4-BE49-F238E27FC236}">
                  <a16:creationId xmlns:a16="http://schemas.microsoft.com/office/drawing/2014/main" id="{923240D3-F9EE-4F9E-83D5-5B942BF029A0}"/>
                </a:ext>
              </a:extLst>
            </p:cNvPr>
            <p:cNvSpPr txBox="1"/>
            <p:nvPr/>
          </p:nvSpPr>
          <p:spPr>
            <a:xfrm>
              <a:off x="6914595" y="5324764"/>
              <a:ext cx="761619" cy="369332"/>
            </a:xfrm>
            <a:prstGeom prst="rect">
              <a:avLst/>
            </a:prstGeom>
            <a:noFill/>
          </p:spPr>
          <p:txBody>
            <a:bodyPr wrap="square" rtlCol="0">
              <a:spAutoFit/>
            </a:bodyPr>
            <a:lstStyle/>
            <a:p>
              <a:r>
                <a:rPr kumimoji="1" lang="ja-JP" altLang="en-US" b="1"/>
                <a:t>潜熱</a:t>
              </a:r>
            </a:p>
          </p:txBody>
        </p:sp>
        <p:sp>
          <p:nvSpPr>
            <p:cNvPr id="22" name="テキスト ボックス 21">
              <a:extLst>
                <a:ext uri="{FF2B5EF4-FFF2-40B4-BE49-F238E27FC236}">
                  <a16:creationId xmlns:a16="http://schemas.microsoft.com/office/drawing/2014/main" id="{23FA2D81-7DD2-48FD-937D-60C120FADF4C}"/>
                </a:ext>
              </a:extLst>
            </p:cNvPr>
            <p:cNvSpPr txBox="1"/>
            <p:nvPr/>
          </p:nvSpPr>
          <p:spPr>
            <a:xfrm>
              <a:off x="4146699" y="5286937"/>
              <a:ext cx="2538334" cy="369332"/>
            </a:xfrm>
            <a:prstGeom prst="rect">
              <a:avLst/>
            </a:prstGeom>
            <a:noFill/>
          </p:spPr>
          <p:txBody>
            <a:bodyPr wrap="square" rtlCol="0">
              <a:spAutoFit/>
            </a:bodyPr>
            <a:lstStyle/>
            <a:p>
              <a:r>
                <a:rPr kumimoji="1" lang="ja-JP" altLang="en-US" b="1"/>
                <a:t>人体、照明、設備負荷</a:t>
              </a:r>
            </a:p>
          </p:txBody>
        </p:sp>
        <p:sp>
          <p:nvSpPr>
            <p:cNvPr id="23" name="テキスト ボックス 22">
              <a:extLst>
                <a:ext uri="{FF2B5EF4-FFF2-40B4-BE49-F238E27FC236}">
                  <a16:creationId xmlns:a16="http://schemas.microsoft.com/office/drawing/2014/main" id="{89605B1B-FC05-48F2-A483-C87B3FF6C2FF}"/>
                </a:ext>
              </a:extLst>
            </p:cNvPr>
            <p:cNvSpPr txBox="1"/>
            <p:nvPr/>
          </p:nvSpPr>
          <p:spPr>
            <a:xfrm>
              <a:off x="5317945" y="4271364"/>
              <a:ext cx="676913" cy="369332"/>
            </a:xfrm>
            <a:prstGeom prst="rect">
              <a:avLst/>
            </a:prstGeom>
            <a:noFill/>
          </p:spPr>
          <p:txBody>
            <a:bodyPr wrap="square" rtlCol="0">
              <a:spAutoFit/>
            </a:bodyPr>
            <a:lstStyle/>
            <a:p>
              <a:r>
                <a:rPr lang="ja-JP" altLang="en-US" b="1"/>
                <a:t>人数</a:t>
              </a:r>
              <a:endParaRPr kumimoji="1" lang="ja-JP" altLang="en-US" b="1"/>
            </a:p>
          </p:txBody>
        </p:sp>
        <p:sp>
          <p:nvSpPr>
            <p:cNvPr id="24" name="テキスト ボックス 23">
              <a:extLst>
                <a:ext uri="{FF2B5EF4-FFF2-40B4-BE49-F238E27FC236}">
                  <a16:creationId xmlns:a16="http://schemas.microsoft.com/office/drawing/2014/main" id="{966596AA-74AD-494A-9E4F-83413F3B3103}"/>
                </a:ext>
              </a:extLst>
            </p:cNvPr>
            <p:cNvSpPr txBox="1"/>
            <p:nvPr/>
          </p:nvSpPr>
          <p:spPr>
            <a:xfrm>
              <a:off x="3994599" y="3715108"/>
              <a:ext cx="1766953" cy="369332"/>
            </a:xfrm>
            <a:prstGeom prst="rect">
              <a:avLst/>
            </a:prstGeom>
            <a:noFill/>
          </p:spPr>
          <p:txBody>
            <a:bodyPr wrap="square" rtlCol="0">
              <a:spAutoFit/>
            </a:bodyPr>
            <a:lstStyle/>
            <a:p>
              <a:r>
                <a:rPr lang="en-US" altLang="ja-JP" b="1"/>
                <a:t>CO</a:t>
              </a:r>
              <a:r>
                <a:rPr lang="en-US" altLang="ja-JP" b="1" baseline="-25000"/>
                <a:t>2</a:t>
              </a:r>
              <a:r>
                <a:rPr lang="ja-JP" altLang="en-US" b="1"/>
                <a:t>発生量</a:t>
              </a:r>
              <a:endParaRPr kumimoji="1" lang="ja-JP" altLang="en-US" b="1"/>
            </a:p>
          </p:txBody>
        </p:sp>
        <p:sp>
          <p:nvSpPr>
            <p:cNvPr id="25" name="テキスト ボックス 24">
              <a:extLst>
                <a:ext uri="{FF2B5EF4-FFF2-40B4-BE49-F238E27FC236}">
                  <a16:creationId xmlns:a16="http://schemas.microsoft.com/office/drawing/2014/main" id="{297BE396-DCF7-43A0-93EA-6C2AE0A0AF6E}"/>
                </a:ext>
              </a:extLst>
            </p:cNvPr>
            <p:cNvSpPr txBox="1"/>
            <p:nvPr/>
          </p:nvSpPr>
          <p:spPr>
            <a:xfrm>
              <a:off x="3753139" y="4333769"/>
              <a:ext cx="1766953" cy="369332"/>
            </a:xfrm>
            <a:prstGeom prst="rect">
              <a:avLst/>
            </a:prstGeom>
            <a:noFill/>
          </p:spPr>
          <p:txBody>
            <a:bodyPr wrap="square" rtlCol="0">
              <a:spAutoFit/>
            </a:bodyPr>
            <a:lstStyle/>
            <a:p>
              <a:r>
                <a:rPr lang="en-US" altLang="ja-JP" b="1"/>
                <a:t>CO</a:t>
              </a:r>
              <a:r>
                <a:rPr lang="en-US" altLang="ja-JP" b="1" baseline="-25000"/>
                <a:t>2</a:t>
              </a:r>
              <a:r>
                <a:rPr lang="ja-JP" altLang="en-US" b="1"/>
                <a:t>変化量</a:t>
              </a:r>
              <a:endParaRPr kumimoji="1" lang="ja-JP" altLang="en-US" b="1"/>
            </a:p>
          </p:txBody>
        </p:sp>
        <p:sp>
          <p:nvSpPr>
            <p:cNvPr id="26" name="テキスト ボックス 25">
              <a:extLst>
                <a:ext uri="{FF2B5EF4-FFF2-40B4-BE49-F238E27FC236}">
                  <a16:creationId xmlns:a16="http://schemas.microsoft.com/office/drawing/2014/main" id="{3DAFD78B-6C44-48CA-8E96-8EDC7A24316F}"/>
                </a:ext>
              </a:extLst>
            </p:cNvPr>
            <p:cNvSpPr txBox="1"/>
            <p:nvPr/>
          </p:nvSpPr>
          <p:spPr>
            <a:xfrm>
              <a:off x="2656364" y="4902686"/>
              <a:ext cx="1766953" cy="369332"/>
            </a:xfrm>
            <a:prstGeom prst="rect">
              <a:avLst/>
            </a:prstGeom>
            <a:noFill/>
          </p:spPr>
          <p:txBody>
            <a:bodyPr wrap="square" rtlCol="0">
              <a:spAutoFit/>
            </a:bodyPr>
            <a:lstStyle/>
            <a:p>
              <a:r>
                <a:rPr lang="ja-JP" altLang="en-US" b="1"/>
                <a:t>室内</a:t>
              </a:r>
              <a:r>
                <a:rPr lang="en-US" altLang="ja-JP" b="1"/>
                <a:t>CO</a:t>
              </a:r>
              <a:r>
                <a:rPr lang="en-US" altLang="ja-JP" b="1" baseline="-25000"/>
                <a:t>2</a:t>
              </a:r>
              <a:r>
                <a:rPr lang="ja-JP" altLang="en-US" b="1"/>
                <a:t>濃度</a:t>
              </a:r>
              <a:endParaRPr kumimoji="1" lang="ja-JP" altLang="en-US" b="1"/>
            </a:p>
          </p:txBody>
        </p:sp>
        <p:sp>
          <p:nvSpPr>
            <p:cNvPr id="27" name="テキスト ボックス 26">
              <a:extLst>
                <a:ext uri="{FF2B5EF4-FFF2-40B4-BE49-F238E27FC236}">
                  <a16:creationId xmlns:a16="http://schemas.microsoft.com/office/drawing/2014/main" id="{637D611A-F889-41C8-A169-3E511C756494}"/>
                </a:ext>
              </a:extLst>
            </p:cNvPr>
            <p:cNvSpPr txBox="1"/>
            <p:nvPr/>
          </p:nvSpPr>
          <p:spPr>
            <a:xfrm>
              <a:off x="1849312" y="3295704"/>
              <a:ext cx="1766953" cy="369332"/>
            </a:xfrm>
            <a:prstGeom prst="rect">
              <a:avLst/>
            </a:prstGeom>
            <a:noFill/>
          </p:spPr>
          <p:txBody>
            <a:bodyPr wrap="square" rtlCol="0">
              <a:spAutoFit/>
            </a:bodyPr>
            <a:lstStyle/>
            <a:p>
              <a:r>
                <a:rPr lang="ja-JP" altLang="en-US" b="1"/>
                <a:t>換気量</a:t>
              </a:r>
              <a:endParaRPr kumimoji="1" lang="ja-JP" altLang="en-US" b="1"/>
            </a:p>
          </p:txBody>
        </p:sp>
        <p:sp>
          <p:nvSpPr>
            <p:cNvPr id="28" name="テキスト ボックス 27">
              <a:extLst>
                <a:ext uri="{FF2B5EF4-FFF2-40B4-BE49-F238E27FC236}">
                  <a16:creationId xmlns:a16="http://schemas.microsoft.com/office/drawing/2014/main" id="{37CA8186-0AA4-4D99-94C3-D55D4D513055}"/>
                </a:ext>
              </a:extLst>
            </p:cNvPr>
            <p:cNvSpPr txBox="1"/>
            <p:nvPr/>
          </p:nvSpPr>
          <p:spPr>
            <a:xfrm>
              <a:off x="1462063" y="4428921"/>
              <a:ext cx="1766953" cy="369332"/>
            </a:xfrm>
            <a:prstGeom prst="rect">
              <a:avLst/>
            </a:prstGeom>
            <a:noFill/>
          </p:spPr>
          <p:txBody>
            <a:bodyPr wrap="square" rtlCol="0">
              <a:spAutoFit/>
            </a:bodyPr>
            <a:lstStyle/>
            <a:p>
              <a:r>
                <a:rPr lang="ja-JP" altLang="en-US" b="1"/>
                <a:t>外気</a:t>
              </a:r>
              <a:r>
                <a:rPr lang="en-US" altLang="ja-JP" b="1"/>
                <a:t>CO</a:t>
              </a:r>
              <a:r>
                <a:rPr lang="en-US" altLang="ja-JP" b="1" baseline="-25000"/>
                <a:t>2</a:t>
              </a:r>
              <a:r>
                <a:rPr lang="ja-JP" altLang="en-US" b="1"/>
                <a:t>濃度</a:t>
              </a:r>
              <a:endParaRPr kumimoji="1" lang="ja-JP" altLang="en-US" b="1"/>
            </a:p>
          </p:txBody>
        </p:sp>
        <p:sp>
          <p:nvSpPr>
            <p:cNvPr id="29" name="テキスト ボックス 28">
              <a:extLst>
                <a:ext uri="{FF2B5EF4-FFF2-40B4-BE49-F238E27FC236}">
                  <a16:creationId xmlns:a16="http://schemas.microsoft.com/office/drawing/2014/main" id="{DC7C5AD9-ED1A-4FB4-88B5-EB041F11F013}"/>
                </a:ext>
              </a:extLst>
            </p:cNvPr>
            <p:cNvSpPr txBox="1"/>
            <p:nvPr/>
          </p:nvSpPr>
          <p:spPr>
            <a:xfrm>
              <a:off x="2417024" y="3858898"/>
              <a:ext cx="1766953" cy="369332"/>
            </a:xfrm>
            <a:prstGeom prst="rect">
              <a:avLst/>
            </a:prstGeom>
            <a:noFill/>
          </p:spPr>
          <p:txBody>
            <a:bodyPr wrap="square" rtlCol="0">
              <a:spAutoFit/>
            </a:bodyPr>
            <a:lstStyle/>
            <a:p>
              <a:r>
                <a:rPr lang="en-US" altLang="ja-JP" b="1"/>
                <a:t>CO</a:t>
              </a:r>
              <a:r>
                <a:rPr lang="en-US" altLang="ja-JP" b="1" baseline="-25000"/>
                <a:t>2</a:t>
              </a:r>
              <a:r>
                <a:rPr lang="ja-JP" altLang="en-US" b="1"/>
                <a:t>排出量</a:t>
              </a:r>
              <a:endParaRPr kumimoji="1" lang="ja-JP" altLang="en-US" b="1"/>
            </a:p>
          </p:txBody>
        </p:sp>
        <p:sp>
          <p:nvSpPr>
            <p:cNvPr id="30" name="テキスト ボックス 29">
              <a:extLst>
                <a:ext uri="{FF2B5EF4-FFF2-40B4-BE49-F238E27FC236}">
                  <a16:creationId xmlns:a16="http://schemas.microsoft.com/office/drawing/2014/main" id="{767E8695-7882-4484-BD31-7F7947B0DBD1}"/>
                </a:ext>
              </a:extLst>
            </p:cNvPr>
            <p:cNvSpPr txBox="1"/>
            <p:nvPr/>
          </p:nvSpPr>
          <p:spPr>
            <a:xfrm>
              <a:off x="5912342" y="3689627"/>
              <a:ext cx="1842560" cy="369332"/>
            </a:xfrm>
            <a:prstGeom prst="rect">
              <a:avLst/>
            </a:prstGeom>
            <a:noFill/>
          </p:spPr>
          <p:txBody>
            <a:bodyPr wrap="square" rtlCol="0">
              <a:spAutoFit/>
            </a:bodyPr>
            <a:lstStyle/>
            <a:p>
              <a:r>
                <a:rPr lang="ja-JP" altLang="en-US" b="1"/>
                <a:t>壁の熱容量</a:t>
              </a:r>
              <a:endParaRPr kumimoji="1" lang="ja-JP" altLang="en-US" b="1"/>
            </a:p>
          </p:txBody>
        </p:sp>
        <p:sp>
          <p:nvSpPr>
            <p:cNvPr id="31" name="楕円 30">
              <a:extLst>
                <a:ext uri="{FF2B5EF4-FFF2-40B4-BE49-F238E27FC236}">
                  <a16:creationId xmlns:a16="http://schemas.microsoft.com/office/drawing/2014/main" id="{3128DE16-E112-4728-B56B-7C7D8E9B22FB}"/>
                </a:ext>
              </a:extLst>
            </p:cNvPr>
            <p:cNvSpPr/>
            <p:nvPr/>
          </p:nvSpPr>
          <p:spPr>
            <a:xfrm>
              <a:off x="2776336" y="1632312"/>
              <a:ext cx="149584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483CFF6C-6D86-4304-94DC-CC90787D64D7}"/>
                </a:ext>
              </a:extLst>
            </p:cNvPr>
            <p:cNvSpPr/>
            <p:nvPr/>
          </p:nvSpPr>
          <p:spPr>
            <a:xfrm>
              <a:off x="5004643" y="1638843"/>
              <a:ext cx="149584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0F7ABA12-7C85-4FC5-9C9A-820551181312}"/>
                </a:ext>
              </a:extLst>
            </p:cNvPr>
            <p:cNvSpPr/>
            <p:nvPr/>
          </p:nvSpPr>
          <p:spPr>
            <a:xfrm>
              <a:off x="6499081" y="1632312"/>
              <a:ext cx="89178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3B5359CE-D6B6-4A8F-A116-6F960D37F37F}"/>
                </a:ext>
              </a:extLst>
            </p:cNvPr>
            <p:cNvSpPr/>
            <p:nvPr/>
          </p:nvSpPr>
          <p:spPr>
            <a:xfrm>
              <a:off x="2734297" y="2144466"/>
              <a:ext cx="1646980" cy="956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39C2552E-5A53-471F-9AE7-EF5E89961242}"/>
                </a:ext>
              </a:extLst>
            </p:cNvPr>
            <p:cNvSpPr/>
            <p:nvPr/>
          </p:nvSpPr>
          <p:spPr>
            <a:xfrm>
              <a:off x="4626105" y="2162501"/>
              <a:ext cx="1135366" cy="8127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F2063B0-8FBD-4FAF-B94A-189B6300BB16}"/>
                </a:ext>
              </a:extLst>
            </p:cNvPr>
            <p:cNvSpPr/>
            <p:nvPr/>
          </p:nvSpPr>
          <p:spPr>
            <a:xfrm>
              <a:off x="6407345" y="2139202"/>
              <a:ext cx="1135366" cy="7149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1F8E078F-83BF-432D-B1DF-EBCADF142995}"/>
                </a:ext>
              </a:extLst>
            </p:cNvPr>
            <p:cNvSpPr/>
            <p:nvPr/>
          </p:nvSpPr>
          <p:spPr>
            <a:xfrm>
              <a:off x="8070631" y="2435801"/>
              <a:ext cx="1754449" cy="5080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88340108-8209-469C-A2AD-59986D451AF7}"/>
                </a:ext>
              </a:extLst>
            </p:cNvPr>
            <p:cNvSpPr/>
            <p:nvPr/>
          </p:nvSpPr>
          <p:spPr>
            <a:xfrm>
              <a:off x="4857282" y="3040709"/>
              <a:ext cx="1754449" cy="5080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91DF662-E356-4136-8EAC-97AF4A05C048}"/>
                </a:ext>
              </a:extLst>
            </p:cNvPr>
            <p:cNvSpPr/>
            <p:nvPr/>
          </p:nvSpPr>
          <p:spPr>
            <a:xfrm>
              <a:off x="6944971" y="3045304"/>
              <a:ext cx="1509320" cy="5080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4347E243-00ED-4EA7-9504-D0255FC39CF6}"/>
                </a:ext>
              </a:extLst>
            </p:cNvPr>
            <p:cNvSpPr/>
            <p:nvPr/>
          </p:nvSpPr>
          <p:spPr>
            <a:xfrm>
              <a:off x="5822742" y="3631171"/>
              <a:ext cx="1509320"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D20CAFD6-26CA-4B9A-9C7F-5D9E9129846F}"/>
                </a:ext>
              </a:extLst>
            </p:cNvPr>
            <p:cNvSpPr/>
            <p:nvPr/>
          </p:nvSpPr>
          <p:spPr>
            <a:xfrm>
              <a:off x="7579972" y="3626083"/>
              <a:ext cx="1600323"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1834C624-3681-459A-A761-E09BC0500BE9}"/>
                </a:ext>
              </a:extLst>
            </p:cNvPr>
            <p:cNvSpPr/>
            <p:nvPr/>
          </p:nvSpPr>
          <p:spPr>
            <a:xfrm>
              <a:off x="8523400" y="4090552"/>
              <a:ext cx="1907627"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9ECB2B68-3409-47B7-B00D-D81856F0E342}"/>
                </a:ext>
              </a:extLst>
            </p:cNvPr>
            <p:cNvSpPr/>
            <p:nvPr/>
          </p:nvSpPr>
          <p:spPr>
            <a:xfrm>
              <a:off x="8171687" y="4714194"/>
              <a:ext cx="1600323"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FFBAF26A-B686-4454-9F57-A2CACA15DCF3}"/>
                </a:ext>
              </a:extLst>
            </p:cNvPr>
            <p:cNvSpPr/>
            <p:nvPr/>
          </p:nvSpPr>
          <p:spPr>
            <a:xfrm>
              <a:off x="7822671" y="5378889"/>
              <a:ext cx="1600323"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EC860D14-7848-4D6A-A24A-D5E408BA5EEC}"/>
                </a:ext>
              </a:extLst>
            </p:cNvPr>
            <p:cNvSpPr/>
            <p:nvPr/>
          </p:nvSpPr>
          <p:spPr>
            <a:xfrm>
              <a:off x="7335139" y="4794253"/>
              <a:ext cx="55354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8EAAAB6A-9355-4076-95D6-1E2CC113ABF4}"/>
                </a:ext>
              </a:extLst>
            </p:cNvPr>
            <p:cNvSpPr/>
            <p:nvPr/>
          </p:nvSpPr>
          <p:spPr>
            <a:xfrm>
              <a:off x="6965674" y="5296798"/>
              <a:ext cx="55354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7BE6A09F-DE53-4F04-A90F-9742FA1439F4}"/>
                </a:ext>
              </a:extLst>
            </p:cNvPr>
            <p:cNvSpPr/>
            <p:nvPr/>
          </p:nvSpPr>
          <p:spPr>
            <a:xfrm>
              <a:off x="7055291" y="4177910"/>
              <a:ext cx="55354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AFABD9D-B50C-45CB-9DF5-2E677A7D407D}"/>
                </a:ext>
              </a:extLst>
            </p:cNvPr>
            <p:cNvSpPr/>
            <p:nvPr/>
          </p:nvSpPr>
          <p:spPr>
            <a:xfrm>
              <a:off x="6272442" y="4604647"/>
              <a:ext cx="55354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A1EB57A-6043-4681-A382-10D9FE7BD98A}"/>
                </a:ext>
              </a:extLst>
            </p:cNvPr>
            <p:cNvSpPr/>
            <p:nvPr/>
          </p:nvSpPr>
          <p:spPr>
            <a:xfrm>
              <a:off x="5377961" y="4241061"/>
              <a:ext cx="55354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07A2EC4-5A7D-4A62-A97B-6D8BBFF65D68}"/>
                </a:ext>
              </a:extLst>
            </p:cNvPr>
            <p:cNvSpPr/>
            <p:nvPr/>
          </p:nvSpPr>
          <p:spPr>
            <a:xfrm>
              <a:off x="1876848" y="3277771"/>
              <a:ext cx="804634"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CC2A7B69-E35D-47D8-9AFC-365FC5B9C26B}"/>
                </a:ext>
              </a:extLst>
            </p:cNvPr>
            <p:cNvSpPr/>
            <p:nvPr/>
          </p:nvSpPr>
          <p:spPr>
            <a:xfrm>
              <a:off x="1425253" y="4419193"/>
              <a:ext cx="1624689"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06AF4CAC-EEBA-4592-9632-BED85A8BC309}"/>
                </a:ext>
              </a:extLst>
            </p:cNvPr>
            <p:cNvSpPr txBox="1"/>
            <p:nvPr/>
          </p:nvSpPr>
          <p:spPr>
            <a:xfrm>
              <a:off x="9518736" y="5379441"/>
              <a:ext cx="1842560" cy="369332"/>
            </a:xfrm>
            <a:prstGeom prst="rect">
              <a:avLst/>
            </a:prstGeom>
            <a:noFill/>
          </p:spPr>
          <p:txBody>
            <a:bodyPr wrap="square" rtlCol="0">
              <a:spAutoFit/>
            </a:bodyPr>
            <a:lstStyle/>
            <a:p>
              <a:r>
                <a:rPr kumimoji="1" lang="ja-JP" altLang="en-US" b="1"/>
                <a:t>自然室温</a:t>
              </a:r>
            </a:p>
          </p:txBody>
        </p:sp>
        <p:sp>
          <p:nvSpPr>
            <p:cNvPr id="53" name="楕円 52">
              <a:extLst>
                <a:ext uri="{FF2B5EF4-FFF2-40B4-BE49-F238E27FC236}">
                  <a16:creationId xmlns:a16="http://schemas.microsoft.com/office/drawing/2014/main" id="{19177CBC-E9F8-4C3F-9A61-95B4A056D6CB}"/>
                </a:ext>
              </a:extLst>
            </p:cNvPr>
            <p:cNvSpPr/>
            <p:nvPr/>
          </p:nvSpPr>
          <p:spPr>
            <a:xfrm>
              <a:off x="9505204" y="5352933"/>
              <a:ext cx="1154119"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5EE064A5-E598-4052-88A3-0D7E3B0C2F5B}"/>
                </a:ext>
              </a:extLst>
            </p:cNvPr>
            <p:cNvSpPr/>
            <p:nvPr/>
          </p:nvSpPr>
          <p:spPr>
            <a:xfrm>
              <a:off x="4077913" y="5236150"/>
              <a:ext cx="2598585" cy="4299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D328257-167D-41E2-88DE-13AD1DD02244}"/>
                </a:ext>
              </a:extLst>
            </p:cNvPr>
            <p:cNvSpPr/>
            <p:nvPr/>
          </p:nvSpPr>
          <p:spPr>
            <a:xfrm>
              <a:off x="2626467" y="4882315"/>
              <a:ext cx="1624689"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FF9BC87-5005-4E99-981F-209A03EB673D}"/>
                </a:ext>
              </a:extLst>
            </p:cNvPr>
            <p:cNvSpPr/>
            <p:nvPr/>
          </p:nvSpPr>
          <p:spPr>
            <a:xfrm>
              <a:off x="3661430" y="4310866"/>
              <a:ext cx="150897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BF3E2604-220A-45B1-BC16-DA5CC7C491C2}"/>
                </a:ext>
              </a:extLst>
            </p:cNvPr>
            <p:cNvSpPr/>
            <p:nvPr/>
          </p:nvSpPr>
          <p:spPr>
            <a:xfrm>
              <a:off x="3929821" y="3695777"/>
              <a:ext cx="150897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F9A4050-FCB0-4A88-A4FA-43993EE4EDB0}"/>
                </a:ext>
              </a:extLst>
            </p:cNvPr>
            <p:cNvSpPr/>
            <p:nvPr/>
          </p:nvSpPr>
          <p:spPr>
            <a:xfrm>
              <a:off x="2349782" y="3847744"/>
              <a:ext cx="1508971"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48C4C135-67D9-470E-AF86-7E1E1B64470F}"/>
                </a:ext>
              </a:extLst>
            </p:cNvPr>
            <p:cNvCxnSpPr>
              <a:cxnSpLocks/>
            </p:cNvCxnSpPr>
            <p:nvPr/>
          </p:nvCxnSpPr>
          <p:spPr>
            <a:xfrm>
              <a:off x="4357829" y="1816657"/>
              <a:ext cx="536552"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直線矢印コネクタ 59">
              <a:extLst>
                <a:ext uri="{FF2B5EF4-FFF2-40B4-BE49-F238E27FC236}">
                  <a16:creationId xmlns:a16="http://schemas.microsoft.com/office/drawing/2014/main" id="{B9C505F2-EA6E-409C-9563-AFA41DF1FD0D}"/>
                </a:ext>
              </a:extLst>
            </p:cNvPr>
            <p:cNvCxnSpPr>
              <a:cxnSpLocks/>
            </p:cNvCxnSpPr>
            <p:nvPr/>
          </p:nvCxnSpPr>
          <p:spPr>
            <a:xfrm>
              <a:off x="4423317" y="2565957"/>
              <a:ext cx="174815"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フリーフォーム: 図形 60">
              <a:extLst>
                <a:ext uri="{FF2B5EF4-FFF2-40B4-BE49-F238E27FC236}">
                  <a16:creationId xmlns:a16="http://schemas.microsoft.com/office/drawing/2014/main" id="{E3DAC661-3018-4D44-B475-BA25F8E9948F}"/>
                </a:ext>
              </a:extLst>
            </p:cNvPr>
            <p:cNvSpPr/>
            <p:nvPr/>
          </p:nvSpPr>
          <p:spPr>
            <a:xfrm>
              <a:off x="5979935" y="2048288"/>
              <a:ext cx="647700" cy="952500"/>
            </a:xfrm>
            <a:custGeom>
              <a:avLst/>
              <a:gdLst>
                <a:gd name="connsiteX0" fmla="*/ 647700 w 647700"/>
                <a:gd name="connsiteY0" fmla="*/ 0 h 952500"/>
                <a:gd name="connsiteX1" fmla="*/ 0 w 647700"/>
                <a:gd name="connsiteY1" fmla="*/ 952500 h 952500"/>
              </a:gdLst>
              <a:ahLst/>
              <a:cxnLst>
                <a:cxn ang="0">
                  <a:pos x="connsiteX0" y="connsiteY0"/>
                </a:cxn>
                <a:cxn ang="0">
                  <a:pos x="connsiteX1" y="connsiteY1"/>
                </a:cxn>
              </a:cxnLst>
              <a:rect l="l" t="t" r="r" b="b"/>
              <a:pathLst>
                <a:path w="647700" h="952500">
                  <a:moveTo>
                    <a:pt x="647700" y="0"/>
                  </a:moveTo>
                  <a:cubicBezTo>
                    <a:pt x="389731" y="288925"/>
                    <a:pt x="131762" y="577850"/>
                    <a:pt x="0" y="95250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図形 61">
              <a:extLst>
                <a:ext uri="{FF2B5EF4-FFF2-40B4-BE49-F238E27FC236}">
                  <a16:creationId xmlns:a16="http://schemas.microsoft.com/office/drawing/2014/main" id="{102243BA-96F7-428F-858B-A773E47C13D4}"/>
                </a:ext>
              </a:extLst>
            </p:cNvPr>
            <p:cNvSpPr/>
            <p:nvPr/>
          </p:nvSpPr>
          <p:spPr>
            <a:xfrm>
              <a:off x="5729619" y="2781691"/>
              <a:ext cx="104775" cy="209550"/>
            </a:xfrm>
            <a:custGeom>
              <a:avLst/>
              <a:gdLst>
                <a:gd name="connsiteX0" fmla="*/ 0 w 104775"/>
                <a:gd name="connsiteY0" fmla="*/ 0 h 209550"/>
                <a:gd name="connsiteX1" fmla="*/ 104775 w 104775"/>
                <a:gd name="connsiteY1" fmla="*/ 209550 h 209550"/>
              </a:gdLst>
              <a:ahLst/>
              <a:cxnLst>
                <a:cxn ang="0">
                  <a:pos x="connsiteX0" y="connsiteY0"/>
                </a:cxn>
                <a:cxn ang="0">
                  <a:pos x="connsiteX1" y="connsiteY1"/>
                </a:cxn>
              </a:cxnLst>
              <a:rect l="l" t="t" r="r" b="b"/>
              <a:pathLst>
                <a:path w="104775" h="209550">
                  <a:moveTo>
                    <a:pt x="0" y="0"/>
                  </a:moveTo>
                  <a:cubicBezTo>
                    <a:pt x="39687" y="48419"/>
                    <a:pt x="79375" y="96838"/>
                    <a:pt x="104775" y="2095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3" name="フリーフォーム: 図形 62">
              <a:extLst>
                <a:ext uri="{FF2B5EF4-FFF2-40B4-BE49-F238E27FC236}">
                  <a16:creationId xmlns:a16="http://schemas.microsoft.com/office/drawing/2014/main" id="{4A5A3A8D-7C95-41BD-B345-424CE121DD6B}"/>
                </a:ext>
              </a:extLst>
            </p:cNvPr>
            <p:cNvSpPr/>
            <p:nvPr/>
          </p:nvSpPr>
          <p:spPr>
            <a:xfrm>
              <a:off x="5958219" y="2133991"/>
              <a:ext cx="971550" cy="1000125"/>
            </a:xfrm>
            <a:custGeom>
              <a:avLst/>
              <a:gdLst>
                <a:gd name="connsiteX0" fmla="*/ 0 w 971550"/>
                <a:gd name="connsiteY0" fmla="*/ 0 h 1000125"/>
                <a:gd name="connsiteX1" fmla="*/ 971550 w 971550"/>
                <a:gd name="connsiteY1" fmla="*/ 1000125 h 1000125"/>
              </a:gdLst>
              <a:ahLst/>
              <a:cxnLst>
                <a:cxn ang="0">
                  <a:pos x="connsiteX0" y="connsiteY0"/>
                </a:cxn>
                <a:cxn ang="0">
                  <a:pos x="connsiteX1" y="connsiteY1"/>
                </a:cxn>
              </a:cxnLst>
              <a:rect l="l" t="t" r="r" b="b"/>
              <a:pathLst>
                <a:path w="971550" h="1000125">
                  <a:moveTo>
                    <a:pt x="0" y="0"/>
                  </a:moveTo>
                  <a:cubicBezTo>
                    <a:pt x="203994" y="384175"/>
                    <a:pt x="407988" y="768350"/>
                    <a:pt x="971550" y="100012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4" name="フリーフォーム: 図形 63">
              <a:extLst>
                <a:ext uri="{FF2B5EF4-FFF2-40B4-BE49-F238E27FC236}">
                  <a16:creationId xmlns:a16="http://schemas.microsoft.com/office/drawing/2014/main" id="{7E4A373C-9535-43AF-B664-18872A9B18DB}"/>
                </a:ext>
              </a:extLst>
            </p:cNvPr>
            <p:cNvSpPr/>
            <p:nvPr/>
          </p:nvSpPr>
          <p:spPr>
            <a:xfrm>
              <a:off x="6148719" y="2781691"/>
              <a:ext cx="371475" cy="219075"/>
            </a:xfrm>
            <a:custGeom>
              <a:avLst/>
              <a:gdLst>
                <a:gd name="connsiteX0" fmla="*/ 371475 w 371475"/>
                <a:gd name="connsiteY0" fmla="*/ 0 h 219075"/>
                <a:gd name="connsiteX1" fmla="*/ 0 w 371475"/>
                <a:gd name="connsiteY1" fmla="*/ 219075 h 219075"/>
              </a:gdLst>
              <a:ahLst/>
              <a:cxnLst>
                <a:cxn ang="0">
                  <a:pos x="connsiteX0" y="connsiteY0"/>
                </a:cxn>
                <a:cxn ang="0">
                  <a:pos x="connsiteX1" y="connsiteY1"/>
                </a:cxn>
              </a:cxnLst>
              <a:rect l="l" t="t" r="r" b="b"/>
              <a:pathLst>
                <a:path w="371475" h="219075">
                  <a:moveTo>
                    <a:pt x="371475" y="0"/>
                  </a:moveTo>
                  <a:cubicBezTo>
                    <a:pt x="270668" y="34131"/>
                    <a:pt x="169862" y="68263"/>
                    <a:pt x="0" y="21907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65" name="直線矢印コネクタ 64">
              <a:extLst>
                <a:ext uri="{FF2B5EF4-FFF2-40B4-BE49-F238E27FC236}">
                  <a16:creationId xmlns:a16="http://schemas.microsoft.com/office/drawing/2014/main" id="{625950A7-3047-417B-9F6F-CFF887BD64F7}"/>
                </a:ext>
              </a:extLst>
            </p:cNvPr>
            <p:cNvCxnSpPr>
              <a:cxnSpLocks/>
            </p:cNvCxnSpPr>
            <p:nvPr/>
          </p:nvCxnSpPr>
          <p:spPr>
            <a:xfrm>
              <a:off x="6676498" y="3294737"/>
              <a:ext cx="210597"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フリーフォーム: 図形 65">
              <a:extLst>
                <a:ext uri="{FF2B5EF4-FFF2-40B4-BE49-F238E27FC236}">
                  <a16:creationId xmlns:a16="http://schemas.microsoft.com/office/drawing/2014/main" id="{C6686082-A761-431B-872D-4D73C3C962DD}"/>
                </a:ext>
              </a:extLst>
            </p:cNvPr>
            <p:cNvSpPr/>
            <p:nvPr/>
          </p:nvSpPr>
          <p:spPr>
            <a:xfrm>
              <a:off x="7416180" y="1895661"/>
              <a:ext cx="1123950" cy="514350"/>
            </a:xfrm>
            <a:custGeom>
              <a:avLst/>
              <a:gdLst>
                <a:gd name="connsiteX0" fmla="*/ 0 w 1123950"/>
                <a:gd name="connsiteY0" fmla="*/ 0 h 514350"/>
                <a:gd name="connsiteX1" fmla="*/ 1123950 w 1123950"/>
                <a:gd name="connsiteY1" fmla="*/ 514350 h 514350"/>
              </a:gdLst>
              <a:ahLst/>
              <a:cxnLst>
                <a:cxn ang="0">
                  <a:pos x="connsiteX0" y="connsiteY0"/>
                </a:cxn>
                <a:cxn ang="0">
                  <a:pos x="connsiteX1" y="connsiteY1"/>
                </a:cxn>
              </a:cxnLst>
              <a:rect l="l" t="t" r="r" b="b"/>
              <a:pathLst>
                <a:path w="1123950" h="514350">
                  <a:moveTo>
                    <a:pt x="0" y="0"/>
                  </a:moveTo>
                  <a:cubicBezTo>
                    <a:pt x="278606" y="27781"/>
                    <a:pt x="557213" y="55563"/>
                    <a:pt x="1123950" y="5143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67" name="フリーフォーム: 図形 66">
              <a:extLst>
                <a:ext uri="{FF2B5EF4-FFF2-40B4-BE49-F238E27FC236}">
                  <a16:creationId xmlns:a16="http://schemas.microsoft.com/office/drawing/2014/main" id="{DCED7F7D-5760-47B5-85B1-95115D533A5C}"/>
                </a:ext>
              </a:extLst>
            </p:cNvPr>
            <p:cNvSpPr/>
            <p:nvPr/>
          </p:nvSpPr>
          <p:spPr>
            <a:xfrm>
              <a:off x="7606044" y="2448316"/>
              <a:ext cx="457200" cy="114300"/>
            </a:xfrm>
            <a:custGeom>
              <a:avLst/>
              <a:gdLst>
                <a:gd name="connsiteX0" fmla="*/ 0 w 457200"/>
                <a:gd name="connsiteY0" fmla="*/ 0 h 114300"/>
                <a:gd name="connsiteX1" fmla="*/ 457200 w 457200"/>
                <a:gd name="connsiteY1" fmla="*/ 114300 h 114300"/>
              </a:gdLst>
              <a:ahLst/>
              <a:cxnLst>
                <a:cxn ang="0">
                  <a:pos x="connsiteX0" y="connsiteY0"/>
                </a:cxn>
                <a:cxn ang="0">
                  <a:pos x="connsiteX1" y="connsiteY1"/>
                </a:cxn>
              </a:cxnLst>
              <a:rect l="l" t="t" r="r" b="b"/>
              <a:pathLst>
                <a:path w="457200" h="114300">
                  <a:moveTo>
                    <a:pt x="0" y="0"/>
                  </a:moveTo>
                  <a:cubicBezTo>
                    <a:pt x="150019" y="23019"/>
                    <a:pt x="300038" y="46038"/>
                    <a:pt x="457200" y="11430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68" name="直線矢印コネクタ 67">
              <a:extLst>
                <a:ext uri="{FF2B5EF4-FFF2-40B4-BE49-F238E27FC236}">
                  <a16:creationId xmlns:a16="http://schemas.microsoft.com/office/drawing/2014/main" id="{81D424F8-9D84-4F00-9FAB-7096CC00D7C4}"/>
                </a:ext>
              </a:extLst>
            </p:cNvPr>
            <p:cNvCxnSpPr>
              <a:cxnSpLocks/>
            </p:cNvCxnSpPr>
            <p:nvPr/>
          </p:nvCxnSpPr>
          <p:spPr>
            <a:xfrm>
              <a:off x="7350325" y="3836915"/>
              <a:ext cx="210597"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9" name="フリーフォーム: 図形 68">
              <a:extLst>
                <a:ext uri="{FF2B5EF4-FFF2-40B4-BE49-F238E27FC236}">
                  <a16:creationId xmlns:a16="http://schemas.microsoft.com/office/drawing/2014/main" id="{6FE6AFDD-6557-4F3D-A4C9-5B8E682483F2}"/>
                </a:ext>
              </a:extLst>
            </p:cNvPr>
            <p:cNvSpPr/>
            <p:nvPr/>
          </p:nvSpPr>
          <p:spPr>
            <a:xfrm>
              <a:off x="8863344" y="3029341"/>
              <a:ext cx="161966" cy="581025"/>
            </a:xfrm>
            <a:custGeom>
              <a:avLst/>
              <a:gdLst>
                <a:gd name="connsiteX0" fmla="*/ 152400 w 161966"/>
                <a:gd name="connsiteY0" fmla="*/ 0 h 581025"/>
                <a:gd name="connsiteX1" fmla="*/ 0 w 161966"/>
                <a:gd name="connsiteY1" fmla="*/ 581025 h 581025"/>
              </a:gdLst>
              <a:ahLst/>
              <a:cxnLst>
                <a:cxn ang="0">
                  <a:pos x="connsiteX0" y="connsiteY0"/>
                </a:cxn>
                <a:cxn ang="0">
                  <a:pos x="connsiteX1" y="connsiteY1"/>
                </a:cxn>
              </a:cxnLst>
              <a:rect l="l" t="t" r="r" b="b"/>
              <a:pathLst>
                <a:path w="161966" h="581025">
                  <a:moveTo>
                    <a:pt x="152400" y="0"/>
                  </a:moveTo>
                  <a:cubicBezTo>
                    <a:pt x="169068" y="197644"/>
                    <a:pt x="185737" y="395288"/>
                    <a:pt x="0" y="581025"/>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0" name="フリーフォーム: 図形 69">
              <a:extLst>
                <a:ext uri="{FF2B5EF4-FFF2-40B4-BE49-F238E27FC236}">
                  <a16:creationId xmlns:a16="http://schemas.microsoft.com/office/drawing/2014/main" id="{D444FF3C-051C-497B-ABF5-6E27A268E153}"/>
                </a:ext>
              </a:extLst>
            </p:cNvPr>
            <p:cNvSpPr/>
            <p:nvPr/>
          </p:nvSpPr>
          <p:spPr>
            <a:xfrm>
              <a:off x="8516552" y="3392383"/>
              <a:ext cx="104775" cy="209550"/>
            </a:xfrm>
            <a:custGeom>
              <a:avLst/>
              <a:gdLst>
                <a:gd name="connsiteX0" fmla="*/ 0 w 104775"/>
                <a:gd name="connsiteY0" fmla="*/ 0 h 209550"/>
                <a:gd name="connsiteX1" fmla="*/ 104775 w 104775"/>
                <a:gd name="connsiteY1" fmla="*/ 209550 h 209550"/>
              </a:gdLst>
              <a:ahLst/>
              <a:cxnLst>
                <a:cxn ang="0">
                  <a:pos x="connsiteX0" y="connsiteY0"/>
                </a:cxn>
                <a:cxn ang="0">
                  <a:pos x="connsiteX1" y="connsiteY1"/>
                </a:cxn>
              </a:cxnLst>
              <a:rect l="l" t="t" r="r" b="b"/>
              <a:pathLst>
                <a:path w="104775" h="209550">
                  <a:moveTo>
                    <a:pt x="0" y="0"/>
                  </a:moveTo>
                  <a:cubicBezTo>
                    <a:pt x="39687" y="48419"/>
                    <a:pt x="79375" y="96838"/>
                    <a:pt x="104775" y="2095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1" name="フリーフォーム: 図形 70">
              <a:extLst>
                <a:ext uri="{FF2B5EF4-FFF2-40B4-BE49-F238E27FC236}">
                  <a16:creationId xmlns:a16="http://schemas.microsoft.com/office/drawing/2014/main" id="{72CF1684-82FD-46B1-9DBA-BF0DE3698DE4}"/>
                </a:ext>
              </a:extLst>
            </p:cNvPr>
            <p:cNvSpPr/>
            <p:nvPr/>
          </p:nvSpPr>
          <p:spPr>
            <a:xfrm>
              <a:off x="8224951" y="4104733"/>
              <a:ext cx="289446" cy="578891"/>
            </a:xfrm>
            <a:custGeom>
              <a:avLst/>
              <a:gdLst>
                <a:gd name="connsiteX0" fmla="*/ 0 w 104775"/>
                <a:gd name="connsiteY0" fmla="*/ 0 h 209550"/>
                <a:gd name="connsiteX1" fmla="*/ 104775 w 104775"/>
                <a:gd name="connsiteY1" fmla="*/ 209550 h 209550"/>
              </a:gdLst>
              <a:ahLst/>
              <a:cxnLst>
                <a:cxn ang="0">
                  <a:pos x="connsiteX0" y="connsiteY0"/>
                </a:cxn>
                <a:cxn ang="0">
                  <a:pos x="connsiteX1" y="connsiteY1"/>
                </a:cxn>
              </a:cxnLst>
              <a:rect l="l" t="t" r="r" b="b"/>
              <a:pathLst>
                <a:path w="104775" h="209550">
                  <a:moveTo>
                    <a:pt x="0" y="0"/>
                  </a:moveTo>
                  <a:cubicBezTo>
                    <a:pt x="39687" y="48419"/>
                    <a:pt x="79375" y="96838"/>
                    <a:pt x="104775" y="2095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72" name="直線矢印コネクタ 71">
              <a:extLst>
                <a:ext uri="{FF2B5EF4-FFF2-40B4-BE49-F238E27FC236}">
                  <a16:creationId xmlns:a16="http://schemas.microsoft.com/office/drawing/2014/main" id="{FA6F8D1A-2C9D-4D4E-BA33-6F21C3787EF0}"/>
                </a:ext>
              </a:extLst>
            </p:cNvPr>
            <p:cNvCxnSpPr>
              <a:cxnSpLocks/>
            </p:cNvCxnSpPr>
            <p:nvPr/>
          </p:nvCxnSpPr>
          <p:spPr>
            <a:xfrm flipV="1">
              <a:off x="7581097" y="4056868"/>
              <a:ext cx="170611" cy="157905"/>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直線矢印コネクタ 72">
              <a:extLst>
                <a:ext uri="{FF2B5EF4-FFF2-40B4-BE49-F238E27FC236}">
                  <a16:creationId xmlns:a16="http://schemas.microsoft.com/office/drawing/2014/main" id="{2C7C28B6-BFB9-49B7-86B4-E774310A71AF}"/>
                </a:ext>
              </a:extLst>
            </p:cNvPr>
            <p:cNvCxnSpPr>
              <a:cxnSpLocks/>
            </p:cNvCxnSpPr>
            <p:nvPr/>
          </p:nvCxnSpPr>
          <p:spPr>
            <a:xfrm flipV="1">
              <a:off x="6807216" y="4502810"/>
              <a:ext cx="204834" cy="101837"/>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直線矢印コネクタ 73">
              <a:extLst>
                <a:ext uri="{FF2B5EF4-FFF2-40B4-BE49-F238E27FC236}">
                  <a16:creationId xmlns:a16="http://schemas.microsoft.com/office/drawing/2014/main" id="{205E4B3C-B7FB-4345-9089-6E98E7282A41}"/>
                </a:ext>
              </a:extLst>
            </p:cNvPr>
            <p:cNvCxnSpPr>
              <a:cxnSpLocks/>
            </p:cNvCxnSpPr>
            <p:nvPr/>
          </p:nvCxnSpPr>
          <p:spPr>
            <a:xfrm>
              <a:off x="6885214" y="4843390"/>
              <a:ext cx="406777" cy="99854"/>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直線矢印コネクタ 74">
              <a:extLst>
                <a:ext uri="{FF2B5EF4-FFF2-40B4-BE49-F238E27FC236}">
                  <a16:creationId xmlns:a16="http://schemas.microsoft.com/office/drawing/2014/main" id="{EDBB4A8E-F0A5-4B4D-833D-4DCF3F4801E4}"/>
                </a:ext>
              </a:extLst>
            </p:cNvPr>
            <p:cNvCxnSpPr>
              <a:cxnSpLocks/>
            </p:cNvCxnSpPr>
            <p:nvPr/>
          </p:nvCxnSpPr>
          <p:spPr>
            <a:xfrm>
              <a:off x="7938542" y="4973979"/>
              <a:ext cx="210597" cy="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直線矢印コネクタ 75">
              <a:extLst>
                <a:ext uri="{FF2B5EF4-FFF2-40B4-BE49-F238E27FC236}">
                  <a16:creationId xmlns:a16="http://schemas.microsoft.com/office/drawing/2014/main" id="{697D1430-28C7-4941-8A55-76BC85925C34}"/>
                </a:ext>
              </a:extLst>
            </p:cNvPr>
            <p:cNvCxnSpPr>
              <a:cxnSpLocks/>
            </p:cNvCxnSpPr>
            <p:nvPr/>
          </p:nvCxnSpPr>
          <p:spPr>
            <a:xfrm>
              <a:off x="9556448" y="5129663"/>
              <a:ext cx="401470" cy="196762"/>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7" name="フリーフォーム: 図形 76">
              <a:extLst>
                <a:ext uri="{FF2B5EF4-FFF2-40B4-BE49-F238E27FC236}">
                  <a16:creationId xmlns:a16="http://schemas.microsoft.com/office/drawing/2014/main" id="{EA983696-E026-4767-B1C3-0C61FFC9A4F3}"/>
                </a:ext>
              </a:extLst>
            </p:cNvPr>
            <p:cNvSpPr/>
            <p:nvPr/>
          </p:nvSpPr>
          <p:spPr>
            <a:xfrm rot="4473843">
              <a:off x="9697795" y="4519438"/>
              <a:ext cx="136136" cy="272272"/>
            </a:xfrm>
            <a:custGeom>
              <a:avLst/>
              <a:gdLst>
                <a:gd name="connsiteX0" fmla="*/ 0 w 104775"/>
                <a:gd name="connsiteY0" fmla="*/ 0 h 209550"/>
                <a:gd name="connsiteX1" fmla="*/ 104775 w 104775"/>
                <a:gd name="connsiteY1" fmla="*/ 209550 h 209550"/>
              </a:gdLst>
              <a:ahLst/>
              <a:cxnLst>
                <a:cxn ang="0">
                  <a:pos x="connsiteX0" y="connsiteY0"/>
                </a:cxn>
                <a:cxn ang="0">
                  <a:pos x="connsiteX1" y="connsiteY1"/>
                </a:cxn>
              </a:cxnLst>
              <a:rect l="l" t="t" r="r" b="b"/>
              <a:pathLst>
                <a:path w="104775" h="209550">
                  <a:moveTo>
                    <a:pt x="0" y="0"/>
                  </a:moveTo>
                  <a:cubicBezTo>
                    <a:pt x="39687" y="48419"/>
                    <a:pt x="79375" y="96838"/>
                    <a:pt x="104775" y="2095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78" name="直線矢印コネクタ 77">
              <a:extLst>
                <a:ext uri="{FF2B5EF4-FFF2-40B4-BE49-F238E27FC236}">
                  <a16:creationId xmlns:a16="http://schemas.microsoft.com/office/drawing/2014/main" id="{F3CC772A-8A96-4DC2-A089-8F61D3233590}"/>
                </a:ext>
              </a:extLst>
            </p:cNvPr>
            <p:cNvCxnSpPr>
              <a:cxnSpLocks/>
            </p:cNvCxnSpPr>
            <p:nvPr/>
          </p:nvCxnSpPr>
          <p:spPr>
            <a:xfrm>
              <a:off x="7570294" y="5492727"/>
              <a:ext cx="207661" cy="44872"/>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9" name="フリーフォーム: 図形 78">
              <a:extLst>
                <a:ext uri="{FF2B5EF4-FFF2-40B4-BE49-F238E27FC236}">
                  <a16:creationId xmlns:a16="http://schemas.microsoft.com/office/drawing/2014/main" id="{E1E05481-6B02-4489-A376-DA64701DF5A3}"/>
                </a:ext>
              </a:extLst>
            </p:cNvPr>
            <p:cNvSpPr/>
            <p:nvPr/>
          </p:nvSpPr>
          <p:spPr>
            <a:xfrm rot="4473843">
              <a:off x="9360548" y="4587323"/>
              <a:ext cx="635615" cy="871641"/>
            </a:xfrm>
            <a:custGeom>
              <a:avLst/>
              <a:gdLst>
                <a:gd name="connsiteX0" fmla="*/ 0 w 104775"/>
                <a:gd name="connsiteY0" fmla="*/ 0 h 209550"/>
                <a:gd name="connsiteX1" fmla="*/ 104775 w 104775"/>
                <a:gd name="connsiteY1" fmla="*/ 209550 h 209550"/>
              </a:gdLst>
              <a:ahLst/>
              <a:cxnLst>
                <a:cxn ang="0">
                  <a:pos x="connsiteX0" y="connsiteY0"/>
                </a:cxn>
                <a:cxn ang="0">
                  <a:pos x="connsiteX1" y="connsiteY1"/>
                </a:cxn>
              </a:cxnLst>
              <a:rect l="l" t="t" r="r" b="b"/>
              <a:pathLst>
                <a:path w="104775" h="209550">
                  <a:moveTo>
                    <a:pt x="0" y="0"/>
                  </a:moveTo>
                  <a:cubicBezTo>
                    <a:pt x="39687" y="48419"/>
                    <a:pt x="79375" y="96838"/>
                    <a:pt x="104775" y="20955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cxnSp>
          <p:nvCxnSpPr>
            <p:cNvPr id="80" name="直線矢印コネクタ 79">
              <a:extLst>
                <a:ext uri="{FF2B5EF4-FFF2-40B4-BE49-F238E27FC236}">
                  <a16:creationId xmlns:a16="http://schemas.microsoft.com/office/drawing/2014/main" id="{9B0402A4-55BE-49C6-8A29-4F65FB95BDC7}"/>
                </a:ext>
              </a:extLst>
            </p:cNvPr>
            <p:cNvCxnSpPr>
              <a:cxnSpLocks/>
            </p:cNvCxnSpPr>
            <p:nvPr/>
          </p:nvCxnSpPr>
          <p:spPr>
            <a:xfrm flipV="1">
              <a:off x="6080460" y="4950597"/>
              <a:ext cx="251032" cy="27075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直線矢印コネクタ 80">
              <a:extLst>
                <a:ext uri="{FF2B5EF4-FFF2-40B4-BE49-F238E27FC236}">
                  <a16:creationId xmlns:a16="http://schemas.microsoft.com/office/drawing/2014/main" id="{CA336B28-2C1F-429C-A95E-3C2F0F427038}"/>
                </a:ext>
              </a:extLst>
            </p:cNvPr>
            <p:cNvCxnSpPr>
              <a:cxnSpLocks/>
            </p:cNvCxnSpPr>
            <p:nvPr/>
          </p:nvCxnSpPr>
          <p:spPr>
            <a:xfrm>
              <a:off x="6718635" y="5458577"/>
              <a:ext cx="211134" cy="513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2" name="直線矢印コネクタ 81">
              <a:extLst>
                <a:ext uri="{FF2B5EF4-FFF2-40B4-BE49-F238E27FC236}">
                  <a16:creationId xmlns:a16="http://schemas.microsoft.com/office/drawing/2014/main" id="{C01B7C73-5FC9-4E51-92C0-58772B2057A6}"/>
                </a:ext>
              </a:extLst>
            </p:cNvPr>
            <p:cNvCxnSpPr>
              <a:cxnSpLocks/>
            </p:cNvCxnSpPr>
            <p:nvPr/>
          </p:nvCxnSpPr>
          <p:spPr>
            <a:xfrm flipH="1">
              <a:off x="5512257" y="4684073"/>
              <a:ext cx="131116" cy="521774"/>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直線矢印コネクタ 82">
              <a:extLst>
                <a:ext uri="{FF2B5EF4-FFF2-40B4-BE49-F238E27FC236}">
                  <a16:creationId xmlns:a16="http://schemas.microsoft.com/office/drawing/2014/main" id="{6500632E-14B3-4DFF-BACB-97B0E65B4475}"/>
                </a:ext>
              </a:extLst>
            </p:cNvPr>
            <p:cNvCxnSpPr>
              <a:cxnSpLocks/>
            </p:cNvCxnSpPr>
            <p:nvPr/>
          </p:nvCxnSpPr>
          <p:spPr>
            <a:xfrm flipH="1" flipV="1">
              <a:off x="5349499" y="4042073"/>
              <a:ext cx="156765" cy="15881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直線矢印コネクタ 83">
              <a:extLst>
                <a:ext uri="{FF2B5EF4-FFF2-40B4-BE49-F238E27FC236}">
                  <a16:creationId xmlns:a16="http://schemas.microsoft.com/office/drawing/2014/main" id="{B0E81D16-7472-4A09-B1C8-1FB526DAF719}"/>
                </a:ext>
              </a:extLst>
            </p:cNvPr>
            <p:cNvCxnSpPr>
              <a:cxnSpLocks/>
            </p:cNvCxnSpPr>
            <p:nvPr/>
          </p:nvCxnSpPr>
          <p:spPr>
            <a:xfrm flipH="1">
              <a:off x="4519026" y="4113762"/>
              <a:ext cx="61504" cy="173960"/>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直線矢印コネクタ 84">
              <a:extLst>
                <a:ext uri="{FF2B5EF4-FFF2-40B4-BE49-F238E27FC236}">
                  <a16:creationId xmlns:a16="http://schemas.microsoft.com/office/drawing/2014/main" id="{F3256025-F676-4F60-8EC1-E21B2E307319}"/>
                </a:ext>
              </a:extLst>
            </p:cNvPr>
            <p:cNvCxnSpPr>
              <a:cxnSpLocks/>
            </p:cNvCxnSpPr>
            <p:nvPr/>
          </p:nvCxnSpPr>
          <p:spPr>
            <a:xfrm>
              <a:off x="3575416" y="4200032"/>
              <a:ext cx="255510" cy="12925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直線矢印コネクタ 85">
              <a:extLst>
                <a:ext uri="{FF2B5EF4-FFF2-40B4-BE49-F238E27FC236}">
                  <a16:creationId xmlns:a16="http://schemas.microsoft.com/office/drawing/2014/main" id="{DF94C993-4359-48E0-BE1A-84555E8CADBE}"/>
                </a:ext>
              </a:extLst>
            </p:cNvPr>
            <p:cNvCxnSpPr>
              <a:cxnSpLocks/>
            </p:cNvCxnSpPr>
            <p:nvPr/>
          </p:nvCxnSpPr>
          <p:spPr>
            <a:xfrm flipH="1">
              <a:off x="3929821" y="4734749"/>
              <a:ext cx="278280" cy="136411"/>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直線矢印コネクタ 86">
              <a:extLst>
                <a:ext uri="{FF2B5EF4-FFF2-40B4-BE49-F238E27FC236}">
                  <a16:creationId xmlns:a16="http://schemas.microsoft.com/office/drawing/2014/main" id="{D65943DB-A2F0-49E3-916A-C7605D419A1C}"/>
                </a:ext>
              </a:extLst>
            </p:cNvPr>
            <p:cNvCxnSpPr>
              <a:cxnSpLocks/>
            </p:cNvCxnSpPr>
            <p:nvPr/>
          </p:nvCxnSpPr>
          <p:spPr>
            <a:xfrm flipH="1" flipV="1">
              <a:off x="3171207" y="4319121"/>
              <a:ext cx="50965" cy="528913"/>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直線矢印コネクタ 87">
              <a:extLst>
                <a:ext uri="{FF2B5EF4-FFF2-40B4-BE49-F238E27FC236}">
                  <a16:creationId xmlns:a16="http://schemas.microsoft.com/office/drawing/2014/main" id="{BA86A551-2FD2-47E4-8D3E-2DAC0FE70F07}"/>
                </a:ext>
              </a:extLst>
            </p:cNvPr>
            <p:cNvCxnSpPr>
              <a:cxnSpLocks/>
            </p:cNvCxnSpPr>
            <p:nvPr/>
          </p:nvCxnSpPr>
          <p:spPr>
            <a:xfrm>
              <a:off x="2498712" y="3689462"/>
              <a:ext cx="255510" cy="129256"/>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直線矢印コネクタ 88">
              <a:extLst>
                <a:ext uri="{FF2B5EF4-FFF2-40B4-BE49-F238E27FC236}">
                  <a16:creationId xmlns:a16="http://schemas.microsoft.com/office/drawing/2014/main" id="{4E946B9B-8886-48A8-BAE1-22874571664A}"/>
                </a:ext>
              </a:extLst>
            </p:cNvPr>
            <p:cNvCxnSpPr>
              <a:cxnSpLocks/>
            </p:cNvCxnSpPr>
            <p:nvPr/>
          </p:nvCxnSpPr>
          <p:spPr>
            <a:xfrm flipV="1">
              <a:off x="2340779" y="4219105"/>
              <a:ext cx="196318" cy="176983"/>
            </a:xfrm>
            <a:prstGeom prst="straightConnector1">
              <a:avLst/>
            </a:pr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3" name="正方形/長方形 112">
            <a:extLst>
              <a:ext uri="{FF2B5EF4-FFF2-40B4-BE49-F238E27FC236}">
                <a16:creationId xmlns:a16="http://schemas.microsoft.com/office/drawing/2014/main" id="{083EDFD5-23C8-4F65-923C-0F7AF1A1BAFD}"/>
              </a:ext>
            </a:extLst>
          </p:cNvPr>
          <p:cNvSpPr/>
          <p:nvPr/>
        </p:nvSpPr>
        <p:spPr>
          <a:xfrm>
            <a:off x="272332" y="979397"/>
            <a:ext cx="5823667" cy="461665"/>
          </a:xfrm>
          <a:prstGeom prst="rect">
            <a:avLst/>
          </a:prstGeom>
        </p:spPr>
        <p:txBody>
          <a:bodyPr wrap="square">
            <a:spAutoFit/>
          </a:bodyPr>
          <a:lstStyle/>
          <a:p>
            <a:r>
              <a:rPr lang="en-US" altLang="ja-JP" sz="2400" b="1"/>
              <a:t>2.2 </a:t>
            </a:r>
            <a:r>
              <a:rPr lang="ja-JP" altLang="en-US" sz="2400" b="1"/>
              <a:t>室内負荷計算モデル</a:t>
            </a:r>
          </a:p>
        </p:txBody>
      </p:sp>
    </p:spTree>
    <p:extLst>
      <p:ext uri="{BB962C8B-B14F-4D97-AF65-F5344CB8AC3E}">
        <p14:creationId xmlns:p14="http://schemas.microsoft.com/office/powerpoint/2010/main" val="141462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a:extLst>
              <a:ext uri="{FF2B5EF4-FFF2-40B4-BE49-F238E27FC236}">
                <a16:creationId xmlns:a16="http://schemas.microsoft.com/office/drawing/2014/main" id="{7914BAD5-F3E4-40A4-B791-F867A0C53086}"/>
              </a:ext>
            </a:extLst>
          </p:cNvPr>
          <p:cNvGrpSpPr/>
          <p:nvPr/>
        </p:nvGrpSpPr>
        <p:grpSpPr>
          <a:xfrm>
            <a:off x="5796289" y="984096"/>
            <a:ext cx="5723287" cy="5141401"/>
            <a:chOff x="2689030" y="556675"/>
            <a:chExt cx="6548982" cy="5883148"/>
          </a:xfrm>
        </p:grpSpPr>
        <p:pic>
          <p:nvPicPr>
            <p:cNvPr id="5" name="図 4">
              <a:extLst>
                <a:ext uri="{FF2B5EF4-FFF2-40B4-BE49-F238E27FC236}">
                  <a16:creationId xmlns:a16="http://schemas.microsoft.com/office/drawing/2014/main" id="{69CBECF8-3E26-4275-A940-1FD25C247EE4}"/>
                </a:ext>
              </a:extLst>
            </p:cNvPr>
            <p:cNvPicPr>
              <a:picLocks noChangeAspect="1"/>
            </p:cNvPicPr>
            <p:nvPr/>
          </p:nvPicPr>
          <p:blipFill>
            <a:blip r:embed="rId3"/>
            <a:stretch>
              <a:fillRect/>
            </a:stretch>
          </p:blipFill>
          <p:spPr>
            <a:xfrm>
              <a:off x="5993230" y="3782285"/>
              <a:ext cx="3066985" cy="2641141"/>
            </a:xfrm>
            <a:prstGeom prst="rect">
              <a:avLst/>
            </a:prstGeom>
          </p:spPr>
        </p:pic>
        <p:pic>
          <p:nvPicPr>
            <p:cNvPr id="6" name="図 5">
              <a:extLst>
                <a:ext uri="{FF2B5EF4-FFF2-40B4-BE49-F238E27FC236}">
                  <a16:creationId xmlns:a16="http://schemas.microsoft.com/office/drawing/2014/main" id="{F2285EB4-AB5F-42C1-BD44-3802A7DA51B1}"/>
                </a:ext>
              </a:extLst>
            </p:cNvPr>
            <p:cNvPicPr>
              <a:picLocks noChangeAspect="1"/>
            </p:cNvPicPr>
            <p:nvPr/>
          </p:nvPicPr>
          <p:blipFill>
            <a:blip r:embed="rId4"/>
            <a:stretch>
              <a:fillRect/>
            </a:stretch>
          </p:blipFill>
          <p:spPr>
            <a:xfrm>
              <a:off x="2767662" y="3769915"/>
              <a:ext cx="3092882" cy="2665964"/>
            </a:xfrm>
            <a:prstGeom prst="rect">
              <a:avLst/>
            </a:prstGeom>
          </p:spPr>
        </p:pic>
        <p:pic>
          <p:nvPicPr>
            <p:cNvPr id="7" name="図 6">
              <a:extLst>
                <a:ext uri="{FF2B5EF4-FFF2-40B4-BE49-F238E27FC236}">
                  <a16:creationId xmlns:a16="http://schemas.microsoft.com/office/drawing/2014/main" id="{0849CE45-7490-4AA4-BE42-BF3FCAA81E0B}"/>
                </a:ext>
              </a:extLst>
            </p:cNvPr>
            <p:cNvPicPr>
              <a:picLocks noChangeAspect="1"/>
            </p:cNvPicPr>
            <p:nvPr/>
          </p:nvPicPr>
          <p:blipFill>
            <a:blip r:embed="rId5"/>
            <a:stretch>
              <a:fillRect/>
            </a:stretch>
          </p:blipFill>
          <p:spPr>
            <a:xfrm>
              <a:off x="5944188" y="767113"/>
              <a:ext cx="3066985" cy="2657447"/>
            </a:xfrm>
            <a:prstGeom prst="rect">
              <a:avLst/>
            </a:prstGeom>
          </p:spPr>
        </p:pic>
        <p:pic>
          <p:nvPicPr>
            <p:cNvPr id="8" name="図 7">
              <a:extLst>
                <a:ext uri="{FF2B5EF4-FFF2-40B4-BE49-F238E27FC236}">
                  <a16:creationId xmlns:a16="http://schemas.microsoft.com/office/drawing/2014/main" id="{3AF8922A-30B8-48D5-9662-0290F1E14393}"/>
                </a:ext>
              </a:extLst>
            </p:cNvPr>
            <p:cNvPicPr>
              <a:picLocks noChangeAspect="1"/>
            </p:cNvPicPr>
            <p:nvPr/>
          </p:nvPicPr>
          <p:blipFill>
            <a:blip r:embed="rId6"/>
            <a:stretch>
              <a:fillRect/>
            </a:stretch>
          </p:blipFill>
          <p:spPr>
            <a:xfrm>
              <a:off x="2689030" y="767113"/>
              <a:ext cx="3107791" cy="2678334"/>
            </a:xfrm>
            <a:prstGeom prst="rect">
              <a:avLst/>
            </a:prstGeom>
          </p:spPr>
        </p:pic>
        <p:sp>
          <p:nvSpPr>
            <p:cNvPr id="9" name="テキスト ボックス 8">
              <a:extLst>
                <a:ext uri="{FF2B5EF4-FFF2-40B4-BE49-F238E27FC236}">
                  <a16:creationId xmlns:a16="http://schemas.microsoft.com/office/drawing/2014/main" id="{343A9D47-E6D9-4696-8155-AF92513247A1}"/>
                </a:ext>
              </a:extLst>
            </p:cNvPr>
            <p:cNvSpPr txBox="1"/>
            <p:nvPr/>
          </p:nvSpPr>
          <p:spPr>
            <a:xfrm>
              <a:off x="5457888" y="3202859"/>
              <a:ext cx="526106" cy="276999"/>
            </a:xfrm>
            <a:prstGeom prst="rect">
              <a:avLst/>
            </a:prstGeom>
            <a:noFill/>
          </p:spPr>
          <p:txBody>
            <a:bodyPr wrap="none" rtlCol="0">
              <a:spAutoFit/>
            </a:bodyPr>
            <a:lstStyle/>
            <a:p>
              <a:r>
                <a:rPr kumimoji="1" lang="en-US" altLang="ja-JP" sz="1200" b="1"/>
                <a:t>hour</a:t>
              </a:r>
              <a:endParaRPr kumimoji="1" lang="ja-JP" altLang="en-US" sz="1200" b="1"/>
            </a:p>
          </p:txBody>
        </p:sp>
        <p:sp>
          <p:nvSpPr>
            <p:cNvPr id="10" name="テキスト ボックス 9">
              <a:extLst>
                <a:ext uri="{FF2B5EF4-FFF2-40B4-BE49-F238E27FC236}">
                  <a16:creationId xmlns:a16="http://schemas.microsoft.com/office/drawing/2014/main" id="{19C3D80E-40F0-45A5-A673-55311341FDE9}"/>
                </a:ext>
              </a:extLst>
            </p:cNvPr>
            <p:cNvSpPr txBox="1"/>
            <p:nvPr/>
          </p:nvSpPr>
          <p:spPr>
            <a:xfrm>
              <a:off x="2988143" y="556676"/>
              <a:ext cx="2555508" cy="276999"/>
            </a:xfrm>
            <a:prstGeom prst="rect">
              <a:avLst/>
            </a:prstGeom>
            <a:noFill/>
          </p:spPr>
          <p:txBody>
            <a:bodyPr wrap="none" rtlCol="0">
              <a:spAutoFit/>
            </a:bodyPr>
            <a:lstStyle/>
            <a:p>
              <a:r>
                <a:rPr kumimoji="1" lang="ja-JP" altLang="en-US" sz="1200" b="1"/>
                <a:t>代表日</a:t>
              </a:r>
              <a:r>
                <a:rPr kumimoji="1" lang="en-US" altLang="ja-JP" sz="1200" b="1"/>
                <a:t>1/4</a:t>
              </a:r>
              <a:r>
                <a:rPr kumimoji="1" lang="ja-JP" altLang="en-US" sz="1200" b="1"/>
                <a:t>自然室温</a:t>
              </a:r>
              <a:r>
                <a:rPr kumimoji="1" lang="en-US" altLang="ja-JP" sz="1200" b="1"/>
                <a:t>(Case600)[</a:t>
              </a:r>
              <a:r>
                <a:rPr kumimoji="1" lang="zh-CN" altLang="en-US" sz="1200" b="1"/>
                <a:t>℃</a:t>
              </a:r>
              <a:r>
                <a:rPr kumimoji="1" lang="en-US" altLang="ja-JP" sz="1200" b="1"/>
                <a:t>]</a:t>
              </a:r>
              <a:endParaRPr kumimoji="1" lang="ja-JP" altLang="en-US" sz="1200" b="1"/>
            </a:p>
          </p:txBody>
        </p:sp>
        <p:sp>
          <p:nvSpPr>
            <p:cNvPr id="12" name="テキスト ボックス 11">
              <a:extLst>
                <a:ext uri="{FF2B5EF4-FFF2-40B4-BE49-F238E27FC236}">
                  <a16:creationId xmlns:a16="http://schemas.microsoft.com/office/drawing/2014/main" id="{D2C04F95-ADEC-491C-8B8A-30BCF4FC902D}"/>
                </a:ext>
              </a:extLst>
            </p:cNvPr>
            <p:cNvSpPr txBox="1"/>
            <p:nvPr/>
          </p:nvSpPr>
          <p:spPr>
            <a:xfrm>
              <a:off x="6179313" y="556675"/>
              <a:ext cx="2555508" cy="276999"/>
            </a:xfrm>
            <a:prstGeom prst="rect">
              <a:avLst/>
            </a:prstGeom>
            <a:noFill/>
          </p:spPr>
          <p:txBody>
            <a:bodyPr wrap="none" rtlCol="0">
              <a:spAutoFit/>
            </a:bodyPr>
            <a:lstStyle/>
            <a:p>
              <a:r>
                <a:rPr kumimoji="1" lang="ja-JP" altLang="en-US" sz="1200" b="1"/>
                <a:t>代表日</a:t>
              </a:r>
              <a:r>
                <a:rPr kumimoji="1" lang="en-US" altLang="ja-JP" sz="1200" b="1"/>
                <a:t>1/4</a:t>
              </a:r>
              <a:r>
                <a:rPr kumimoji="1" lang="ja-JP" altLang="en-US" sz="1200" b="1"/>
                <a:t>自然室温</a:t>
              </a:r>
              <a:r>
                <a:rPr kumimoji="1" lang="en-US" altLang="ja-JP" sz="1200" b="1"/>
                <a:t>(Case900)[</a:t>
              </a:r>
              <a:r>
                <a:rPr kumimoji="1" lang="zh-CN" altLang="en-US" sz="1200" b="1"/>
                <a:t>℃</a:t>
              </a:r>
              <a:r>
                <a:rPr kumimoji="1" lang="en-US" altLang="ja-JP" sz="1200" b="1"/>
                <a:t>]</a:t>
              </a:r>
              <a:endParaRPr kumimoji="1" lang="ja-JP" altLang="en-US" sz="1200" b="1"/>
            </a:p>
          </p:txBody>
        </p:sp>
        <p:sp>
          <p:nvSpPr>
            <p:cNvPr id="13" name="テキスト ボックス 12">
              <a:extLst>
                <a:ext uri="{FF2B5EF4-FFF2-40B4-BE49-F238E27FC236}">
                  <a16:creationId xmlns:a16="http://schemas.microsoft.com/office/drawing/2014/main" id="{4FD07683-C4DF-40DA-BD10-9EC432A497C3}"/>
                </a:ext>
              </a:extLst>
            </p:cNvPr>
            <p:cNvSpPr txBox="1"/>
            <p:nvPr/>
          </p:nvSpPr>
          <p:spPr>
            <a:xfrm>
              <a:off x="6151605" y="3579174"/>
              <a:ext cx="2879314" cy="276999"/>
            </a:xfrm>
            <a:prstGeom prst="rect">
              <a:avLst/>
            </a:prstGeom>
            <a:noFill/>
          </p:spPr>
          <p:txBody>
            <a:bodyPr wrap="none" rtlCol="0">
              <a:spAutoFit/>
            </a:bodyPr>
            <a:lstStyle/>
            <a:p>
              <a:r>
                <a:rPr kumimoji="1" lang="ja-JP" altLang="en-US" sz="1200" b="1"/>
                <a:t>代表日</a:t>
              </a:r>
              <a:r>
                <a:rPr kumimoji="1" lang="en-US" altLang="ja-JP" sz="1200" b="1"/>
                <a:t>1/4</a:t>
              </a:r>
              <a:r>
                <a:rPr kumimoji="1" lang="ja-JP" altLang="en-US" sz="1200" b="1"/>
                <a:t>冷暖房負荷</a:t>
              </a:r>
              <a:r>
                <a:rPr kumimoji="1" lang="en-US" altLang="ja-JP" sz="1200" b="1"/>
                <a:t>(Case900)[kWh]</a:t>
              </a:r>
              <a:endParaRPr kumimoji="1" lang="ja-JP" altLang="en-US" sz="1200" b="1"/>
            </a:p>
          </p:txBody>
        </p:sp>
        <p:sp>
          <p:nvSpPr>
            <p:cNvPr id="14" name="テキスト ボックス 13">
              <a:extLst>
                <a:ext uri="{FF2B5EF4-FFF2-40B4-BE49-F238E27FC236}">
                  <a16:creationId xmlns:a16="http://schemas.microsoft.com/office/drawing/2014/main" id="{622FBEC6-C618-4720-9EC1-712A1C5F90FA}"/>
                </a:ext>
              </a:extLst>
            </p:cNvPr>
            <p:cNvSpPr txBox="1"/>
            <p:nvPr/>
          </p:nvSpPr>
          <p:spPr>
            <a:xfrm>
              <a:off x="3035273" y="3567907"/>
              <a:ext cx="2879314" cy="276999"/>
            </a:xfrm>
            <a:prstGeom prst="rect">
              <a:avLst/>
            </a:prstGeom>
            <a:noFill/>
          </p:spPr>
          <p:txBody>
            <a:bodyPr wrap="none" rtlCol="0">
              <a:spAutoFit/>
            </a:bodyPr>
            <a:lstStyle/>
            <a:p>
              <a:r>
                <a:rPr kumimoji="1" lang="ja-JP" altLang="en-US" sz="1200" b="1"/>
                <a:t>代表日</a:t>
              </a:r>
              <a:r>
                <a:rPr kumimoji="1" lang="en-US" altLang="ja-JP" sz="1200" b="1"/>
                <a:t>1/4</a:t>
              </a:r>
              <a:r>
                <a:rPr kumimoji="1" lang="ja-JP" altLang="en-US" sz="1200" b="1"/>
                <a:t>冷暖房負荷</a:t>
              </a:r>
              <a:r>
                <a:rPr kumimoji="1" lang="en-US" altLang="ja-JP" sz="1200" b="1"/>
                <a:t>(Case600)[kWh]</a:t>
              </a:r>
              <a:endParaRPr kumimoji="1" lang="ja-JP" altLang="en-US" sz="1200" b="1"/>
            </a:p>
          </p:txBody>
        </p:sp>
        <p:sp>
          <p:nvSpPr>
            <p:cNvPr id="15" name="テキスト ボックス 14">
              <a:extLst>
                <a:ext uri="{FF2B5EF4-FFF2-40B4-BE49-F238E27FC236}">
                  <a16:creationId xmlns:a16="http://schemas.microsoft.com/office/drawing/2014/main" id="{67A06095-A643-4FCB-97B4-1E384E05C935}"/>
                </a:ext>
              </a:extLst>
            </p:cNvPr>
            <p:cNvSpPr txBox="1"/>
            <p:nvPr/>
          </p:nvSpPr>
          <p:spPr>
            <a:xfrm>
              <a:off x="8674962" y="3188655"/>
              <a:ext cx="526106" cy="276999"/>
            </a:xfrm>
            <a:prstGeom prst="rect">
              <a:avLst/>
            </a:prstGeom>
            <a:noFill/>
          </p:spPr>
          <p:txBody>
            <a:bodyPr wrap="none" rtlCol="0">
              <a:spAutoFit/>
            </a:bodyPr>
            <a:lstStyle/>
            <a:p>
              <a:r>
                <a:rPr kumimoji="1" lang="en-US" altLang="ja-JP" sz="1200" b="1"/>
                <a:t>hour</a:t>
              </a:r>
              <a:endParaRPr kumimoji="1" lang="ja-JP" altLang="en-US" sz="1200" b="1"/>
            </a:p>
          </p:txBody>
        </p:sp>
        <p:sp>
          <p:nvSpPr>
            <p:cNvPr id="16" name="テキスト ボックス 15">
              <a:extLst>
                <a:ext uri="{FF2B5EF4-FFF2-40B4-BE49-F238E27FC236}">
                  <a16:creationId xmlns:a16="http://schemas.microsoft.com/office/drawing/2014/main" id="{748B90B7-EE7C-4FC5-8CA7-88622CE49599}"/>
                </a:ext>
              </a:extLst>
            </p:cNvPr>
            <p:cNvSpPr txBox="1"/>
            <p:nvPr/>
          </p:nvSpPr>
          <p:spPr>
            <a:xfrm>
              <a:off x="5499522" y="6162824"/>
              <a:ext cx="526106" cy="276999"/>
            </a:xfrm>
            <a:prstGeom prst="rect">
              <a:avLst/>
            </a:prstGeom>
            <a:noFill/>
          </p:spPr>
          <p:txBody>
            <a:bodyPr wrap="none" rtlCol="0">
              <a:spAutoFit/>
            </a:bodyPr>
            <a:lstStyle/>
            <a:p>
              <a:r>
                <a:rPr kumimoji="1" lang="en-US" altLang="ja-JP" sz="1200" b="1"/>
                <a:t>hour</a:t>
              </a:r>
              <a:endParaRPr kumimoji="1" lang="ja-JP" altLang="en-US" sz="1200" b="1"/>
            </a:p>
          </p:txBody>
        </p:sp>
        <p:sp>
          <p:nvSpPr>
            <p:cNvPr id="17" name="テキスト ボックス 16">
              <a:extLst>
                <a:ext uri="{FF2B5EF4-FFF2-40B4-BE49-F238E27FC236}">
                  <a16:creationId xmlns:a16="http://schemas.microsoft.com/office/drawing/2014/main" id="{A0F7902C-64FD-4FB9-8D83-051D2760A626}"/>
                </a:ext>
              </a:extLst>
            </p:cNvPr>
            <p:cNvSpPr txBox="1"/>
            <p:nvPr/>
          </p:nvSpPr>
          <p:spPr>
            <a:xfrm>
              <a:off x="8711906" y="6146427"/>
              <a:ext cx="526106" cy="276999"/>
            </a:xfrm>
            <a:prstGeom prst="rect">
              <a:avLst/>
            </a:prstGeom>
            <a:noFill/>
          </p:spPr>
          <p:txBody>
            <a:bodyPr wrap="none" rtlCol="0">
              <a:spAutoFit/>
            </a:bodyPr>
            <a:lstStyle/>
            <a:p>
              <a:r>
                <a:rPr kumimoji="1" lang="en-US" altLang="ja-JP" sz="1200" b="1"/>
                <a:t>hour</a:t>
              </a:r>
              <a:endParaRPr kumimoji="1" lang="ja-JP" altLang="en-US" sz="1200" b="1"/>
            </a:p>
          </p:txBody>
        </p:sp>
      </p:grpSp>
      <p:grpSp>
        <p:nvGrpSpPr>
          <p:cNvPr id="22" name="グループ化 21">
            <a:extLst>
              <a:ext uri="{FF2B5EF4-FFF2-40B4-BE49-F238E27FC236}">
                <a16:creationId xmlns:a16="http://schemas.microsoft.com/office/drawing/2014/main" id="{61BF1BA9-7D35-44D1-8B6C-6F11B5A1365F}"/>
              </a:ext>
            </a:extLst>
          </p:cNvPr>
          <p:cNvGrpSpPr/>
          <p:nvPr/>
        </p:nvGrpSpPr>
        <p:grpSpPr>
          <a:xfrm>
            <a:off x="4501068" y="1618215"/>
            <a:ext cx="1178286" cy="3994913"/>
            <a:chOff x="1545480" y="1654924"/>
            <a:chExt cx="1178286" cy="3994913"/>
          </a:xfrm>
        </p:grpSpPr>
        <p:pic>
          <p:nvPicPr>
            <p:cNvPr id="11" name="図 10">
              <a:extLst>
                <a:ext uri="{FF2B5EF4-FFF2-40B4-BE49-F238E27FC236}">
                  <a16:creationId xmlns:a16="http://schemas.microsoft.com/office/drawing/2014/main" id="{2F56914C-68CE-456F-8F02-A5E563890D08}"/>
                </a:ext>
              </a:extLst>
            </p:cNvPr>
            <p:cNvPicPr>
              <a:picLocks noChangeAspect="1"/>
            </p:cNvPicPr>
            <p:nvPr/>
          </p:nvPicPr>
          <p:blipFill rotWithShape="1">
            <a:blip r:embed="rId7"/>
            <a:srcRect l="81463" r="806"/>
            <a:stretch/>
          </p:blipFill>
          <p:spPr>
            <a:xfrm>
              <a:off x="1545480" y="1654924"/>
              <a:ext cx="1134486" cy="3858043"/>
            </a:xfrm>
            <a:prstGeom prst="rect">
              <a:avLst/>
            </a:prstGeom>
          </p:spPr>
        </p:pic>
        <p:sp>
          <p:nvSpPr>
            <p:cNvPr id="18" name="正方形/長方形 17">
              <a:extLst>
                <a:ext uri="{FF2B5EF4-FFF2-40B4-BE49-F238E27FC236}">
                  <a16:creationId xmlns:a16="http://schemas.microsoft.com/office/drawing/2014/main" id="{9C680CB8-9EF1-42E5-A172-EFDE0623CB7B}"/>
                </a:ext>
              </a:extLst>
            </p:cNvPr>
            <p:cNvSpPr/>
            <p:nvPr/>
          </p:nvSpPr>
          <p:spPr>
            <a:xfrm>
              <a:off x="1936461" y="5048250"/>
              <a:ext cx="282864" cy="133439"/>
            </a:xfrm>
            <a:prstGeom prst="rect">
              <a:avLst/>
            </a:prstGeom>
            <a:solidFill>
              <a:schemeClr val="bg1"/>
            </a:solidFill>
            <a:ln w="28575">
              <a:noFill/>
            </a:ln>
          </p:spPr>
          <p:txBody>
            <a:bodyPr wrap="square" rtlCol="0" anchor="ctr">
              <a:spAutoFit/>
            </a:bodyPr>
            <a:lstStyle/>
            <a:p>
              <a:pPr algn="l"/>
              <a:endParaRPr kumimoji="1" lang="ja-JP" altLang="en-US" sz="1801" b="1">
                <a:solidFill>
                  <a:schemeClr val="tx1">
                    <a:lumMod val="50000"/>
                    <a:lumOff val="50000"/>
                  </a:schemeClr>
                </a:solidFill>
                <a:latin typeface="Arial" panose="020B0604020202020204" pitchFamily="34" charset="0"/>
                <a:ea typeface="游ゴシック Medium" panose="020B0500000000000000" pitchFamily="50" charset="-128"/>
                <a:cs typeface="Arial" panose="020B0604020202020204" pitchFamily="34" charset="0"/>
              </a:endParaRPr>
            </a:p>
          </p:txBody>
        </p:sp>
        <p:pic>
          <p:nvPicPr>
            <p:cNvPr id="19" name="図 18">
              <a:extLst>
                <a:ext uri="{FF2B5EF4-FFF2-40B4-BE49-F238E27FC236}">
                  <a16:creationId xmlns:a16="http://schemas.microsoft.com/office/drawing/2014/main" id="{E3EB4D29-22E5-4177-B9A7-E33934107D64}"/>
                </a:ext>
              </a:extLst>
            </p:cNvPr>
            <p:cNvPicPr>
              <a:picLocks noChangeAspect="1"/>
            </p:cNvPicPr>
            <p:nvPr/>
          </p:nvPicPr>
          <p:blipFill rotWithShape="1">
            <a:blip r:embed="rId7"/>
            <a:srcRect l="81463" t="90361" r="806"/>
            <a:stretch/>
          </p:blipFill>
          <p:spPr>
            <a:xfrm>
              <a:off x="1545480" y="5206796"/>
              <a:ext cx="1134486" cy="371848"/>
            </a:xfrm>
            <a:prstGeom prst="rect">
              <a:avLst/>
            </a:prstGeom>
          </p:spPr>
        </p:pic>
        <p:sp>
          <p:nvSpPr>
            <p:cNvPr id="20" name="テキスト ボックス 19">
              <a:extLst>
                <a:ext uri="{FF2B5EF4-FFF2-40B4-BE49-F238E27FC236}">
                  <a16:creationId xmlns:a16="http://schemas.microsoft.com/office/drawing/2014/main" id="{217D020F-B09D-46C4-9614-C67C397CF3E3}"/>
                </a:ext>
              </a:extLst>
            </p:cNvPr>
            <p:cNvSpPr txBox="1"/>
            <p:nvPr/>
          </p:nvSpPr>
          <p:spPr>
            <a:xfrm>
              <a:off x="1833779" y="4899525"/>
              <a:ext cx="889987" cy="430887"/>
            </a:xfrm>
            <a:prstGeom prst="rect">
              <a:avLst/>
            </a:prstGeom>
            <a:noFill/>
          </p:spPr>
          <p:txBody>
            <a:bodyPr wrap="none" rtlCol="0">
              <a:spAutoFit/>
            </a:bodyPr>
            <a:lstStyle/>
            <a:p>
              <a:r>
                <a:rPr kumimoji="1" lang="ja-JP" altLang="en-US" sz="1050" b="1"/>
                <a:t>今回作成</a:t>
              </a:r>
              <a:endParaRPr kumimoji="1" lang="en-US" altLang="ja-JP" sz="1050" b="1"/>
            </a:p>
            <a:p>
              <a:r>
                <a:rPr kumimoji="1" lang="ja-JP" altLang="en-US" sz="1050" b="1"/>
                <a:t>したモデル</a:t>
              </a:r>
            </a:p>
          </p:txBody>
        </p:sp>
        <p:pic>
          <p:nvPicPr>
            <p:cNvPr id="21" name="図 20">
              <a:extLst>
                <a:ext uri="{FF2B5EF4-FFF2-40B4-BE49-F238E27FC236}">
                  <a16:creationId xmlns:a16="http://schemas.microsoft.com/office/drawing/2014/main" id="{78BD157C-DEF0-46E8-AC1F-B821B633419B}"/>
                </a:ext>
              </a:extLst>
            </p:cNvPr>
            <p:cNvPicPr>
              <a:picLocks noChangeAspect="1"/>
            </p:cNvPicPr>
            <p:nvPr/>
          </p:nvPicPr>
          <p:blipFill rotWithShape="1">
            <a:blip r:embed="rId7"/>
            <a:srcRect l="81463" t="90361" r="806"/>
            <a:stretch/>
          </p:blipFill>
          <p:spPr>
            <a:xfrm>
              <a:off x="1545575" y="5277989"/>
              <a:ext cx="1134486" cy="371848"/>
            </a:xfrm>
            <a:prstGeom prst="rect">
              <a:avLst/>
            </a:prstGeom>
          </p:spPr>
        </p:pic>
      </p:grpSp>
      <p:sp>
        <p:nvSpPr>
          <p:cNvPr id="24" name="楕円 23">
            <a:extLst>
              <a:ext uri="{FF2B5EF4-FFF2-40B4-BE49-F238E27FC236}">
                <a16:creationId xmlns:a16="http://schemas.microsoft.com/office/drawing/2014/main" id="{F4735661-5A53-44B6-944A-D40CACC8F14A}"/>
              </a:ext>
            </a:extLst>
          </p:cNvPr>
          <p:cNvSpPr/>
          <p:nvPr/>
        </p:nvSpPr>
        <p:spPr>
          <a:xfrm>
            <a:off x="4285561" y="4870453"/>
            <a:ext cx="149584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635AD0C-E3C7-433E-8719-F21E373DA8EA}"/>
              </a:ext>
            </a:extLst>
          </p:cNvPr>
          <p:cNvSpPr/>
          <p:nvPr/>
        </p:nvSpPr>
        <p:spPr>
          <a:xfrm>
            <a:off x="272332" y="979397"/>
            <a:ext cx="5823667" cy="461665"/>
          </a:xfrm>
          <a:prstGeom prst="rect">
            <a:avLst/>
          </a:prstGeom>
        </p:spPr>
        <p:txBody>
          <a:bodyPr wrap="square">
            <a:spAutoFit/>
          </a:bodyPr>
          <a:lstStyle/>
          <a:p>
            <a:r>
              <a:rPr lang="en-US" altLang="ja-JP" sz="2400" b="1" dirty="0"/>
              <a:t>2.2 </a:t>
            </a:r>
            <a:r>
              <a:rPr lang="ja-JP" altLang="en-US" sz="2400" b="1" dirty="0"/>
              <a:t>室内負荷計算モデル</a:t>
            </a:r>
          </a:p>
        </p:txBody>
      </p:sp>
      <p:sp>
        <p:nvSpPr>
          <p:cNvPr id="27" name="正方形/長方形 26">
            <a:extLst>
              <a:ext uri="{FF2B5EF4-FFF2-40B4-BE49-F238E27FC236}">
                <a16:creationId xmlns:a16="http://schemas.microsoft.com/office/drawing/2014/main" id="{ADBFF7C1-2DB4-4CEA-9F2F-99ED27C0E189}"/>
              </a:ext>
            </a:extLst>
          </p:cNvPr>
          <p:cNvSpPr/>
          <p:nvPr/>
        </p:nvSpPr>
        <p:spPr>
          <a:xfrm>
            <a:off x="606051" y="6073511"/>
            <a:ext cx="3566104" cy="369332"/>
          </a:xfrm>
          <a:prstGeom prst="rect">
            <a:avLst/>
          </a:prstGeom>
        </p:spPr>
        <p:txBody>
          <a:bodyPr wrap="none">
            <a:spAutoFit/>
          </a:bodyPr>
          <a:lstStyle/>
          <a:p>
            <a:r>
              <a:rPr lang="en-US" altLang="ja-JP" baseline="30000">
                <a:latin typeface="Arial" panose="020B0604020202020204" pitchFamily="34" charset="0"/>
                <a:cs typeface="Arial" panose="020B0604020202020204" pitchFamily="34" charset="0"/>
              </a:rPr>
              <a:t>* ASHRAE Standard 140, https://www.ashrae.org/</a:t>
            </a:r>
            <a:endParaRPr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12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B9922C-2C7D-49FF-BA44-4E9DA90CC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175" y="847338"/>
            <a:ext cx="7211230" cy="53201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7079667B-496C-44D7-A86F-5B8D2C520197}"/>
              </a:ext>
            </a:extLst>
          </p:cNvPr>
          <p:cNvSpPr/>
          <p:nvPr/>
        </p:nvSpPr>
        <p:spPr>
          <a:xfrm>
            <a:off x="116959" y="5565535"/>
            <a:ext cx="6398142" cy="830997"/>
          </a:xfrm>
          <a:prstGeom prst="rect">
            <a:avLst/>
          </a:prstGeom>
        </p:spPr>
        <p:txBody>
          <a:bodyPr wrap="square">
            <a:spAutoFit/>
          </a:bodyPr>
          <a:lstStyle/>
          <a:p>
            <a:pPr>
              <a:spcAft>
                <a:spcPts val="0"/>
              </a:spcAft>
            </a:pPr>
            <a:r>
              <a:rPr lang="en-US" altLang="ja-JP" baseline="30000" dirty="0">
                <a:latin typeface="Arial" panose="020B0604020202020204" pitchFamily="34" charset="0"/>
                <a:cs typeface="Arial" panose="020B0604020202020204" pitchFamily="34" charset="0"/>
              </a:rPr>
              <a:t>* θ:Damper Angle;  </a:t>
            </a:r>
            <a:r>
              <a:rPr lang="en-US" altLang="ja-JP" baseline="30000" dirty="0" err="1">
                <a:latin typeface="Arial" panose="020B0604020202020204" pitchFamily="34" charset="0"/>
                <a:cs typeface="Arial" panose="020B0604020202020204" pitchFamily="34" charset="0"/>
              </a:rPr>
              <a:t>Sv:Damper</a:t>
            </a:r>
            <a:r>
              <a:rPr lang="en-US" altLang="ja-JP" baseline="30000">
                <a:latin typeface="Arial" panose="020B0604020202020204" pitchFamily="34" charset="0"/>
                <a:cs typeface="Arial" panose="020B0604020202020204" pitchFamily="34" charset="0"/>
              </a:rPr>
              <a:t> Pressure Loss Coefficient(PLC)</a:t>
            </a:r>
            <a:endParaRPr lang="ja-JP" altLang="ja-JP" baseline="30000">
              <a:latin typeface="Arial" panose="020B0604020202020204" pitchFamily="34" charset="0"/>
              <a:cs typeface="Arial" panose="020B0604020202020204" pitchFamily="34" charset="0"/>
            </a:endParaRPr>
          </a:p>
          <a:p>
            <a:pPr>
              <a:spcAft>
                <a:spcPts val="0"/>
              </a:spcAft>
            </a:pPr>
            <a:r>
              <a:rPr lang="en-US" altLang="ja-JP" baseline="30000">
                <a:latin typeface="Arial" panose="020B0604020202020204" pitchFamily="34" charset="0"/>
                <a:cs typeface="Arial" panose="020B0604020202020204" pitchFamily="34" charset="0"/>
              </a:rPr>
              <a:t>θ_run:Function for θ to Sv;  ξ:Local PLC;  l:pipe length;  λ:PLC;  Sd:Pipe PLC</a:t>
            </a:r>
            <a:endParaRPr lang="ja-JP" altLang="ja-JP" baseline="30000">
              <a:latin typeface="Arial" panose="020B0604020202020204" pitchFamily="34" charset="0"/>
              <a:cs typeface="Arial" panose="020B0604020202020204" pitchFamily="34" charset="0"/>
            </a:endParaRPr>
          </a:p>
          <a:p>
            <a:pPr>
              <a:spcAft>
                <a:spcPts val="0"/>
              </a:spcAft>
            </a:pPr>
            <a:r>
              <a:rPr lang="en-US" altLang="ja-JP" baseline="30000">
                <a:latin typeface="Arial" panose="020B0604020202020204" pitchFamily="34" charset="0"/>
                <a:cs typeface="Arial" panose="020B0604020202020204" pitchFamily="34" charset="0"/>
              </a:rPr>
              <a:t>g :Flow Rate;  p:Pressure Loss;  s_cal:Function for PLC;  g_cal:Function for Flow Rate</a:t>
            </a:r>
            <a:endParaRPr lang="ja-JP" altLang="ja-JP" baseline="30000">
              <a:latin typeface="Arial" panose="020B0604020202020204" pitchFamily="34" charset="0"/>
              <a:cs typeface="Arial" panose="020B0604020202020204" pitchFamily="34" charset="0"/>
            </a:endParaRPr>
          </a:p>
          <a:p>
            <a:pPr>
              <a:spcAft>
                <a:spcPts val="0"/>
              </a:spcAft>
            </a:pPr>
            <a:r>
              <a:rPr lang="en-US" altLang="ja-JP" baseline="30000">
                <a:latin typeface="Arial" panose="020B0604020202020204" pitchFamily="34" charset="0"/>
                <a:cs typeface="Arial" panose="020B0604020202020204" pitchFamily="34" charset="0"/>
              </a:rPr>
              <a:t>root:Series or Parallel;  g0, p0, inv0:Rated Capacity of Fan</a:t>
            </a:r>
            <a:endParaRPr lang="ja-JP" altLang="ja-JP" baseline="30000">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15DF1680-A755-4C1C-9549-956F5AFF3B99}"/>
              </a:ext>
            </a:extLst>
          </p:cNvPr>
          <p:cNvSpPr/>
          <p:nvPr/>
        </p:nvSpPr>
        <p:spPr>
          <a:xfrm>
            <a:off x="272332" y="979397"/>
            <a:ext cx="5823667" cy="461665"/>
          </a:xfrm>
          <a:prstGeom prst="rect">
            <a:avLst/>
          </a:prstGeom>
        </p:spPr>
        <p:txBody>
          <a:bodyPr wrap="square">
            <a:spAutoFit/>
          </a:bodyPr>
          <a:lstStyle/>
          <a:p>
            <a:r>
              <a:rPr lang="en-US" altLang="ja-JP" sz="2400" b="1"/>
              <a:t>2.3 VAV</a:t>
            </a:r>
            <a:r>
              <a:rPr lang="ja-JP" altLang="en-US" sz="2400" b="1"/>
              <a:t>システムダクトモデル</a:t>
            </a:r>
          </a:p>
        </p:txBody>
      </p:sp>
    </p:spTree>
    <p:extLst>
      <p:ext uri="{BB962C8B-B14F-4D97-AF65-F5344CB8AC3E}">
        <p14:creationId xmlns:p14="http://schemas.microsoft.com/office/powerpoint/2010/main" val="260353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7995DCD-A70A-4FCC-9DEF-EAA81E039E2D}"/>
              </a:ext>
            </a:extLst>
          </p:cNvPr>
          <p:cNvPicPr/>
          <p:nvPr/>
        </p:nvPicPr>
        <p:blipFill>
          <a:blip r:embed="rId3"/>
          <a:stretch>
            <a:fillRect/>
          </a:stretch>
        </p:blipFill>
        <p:spPr>
          <a:xfrm>
            <a:off x="74858" y="787171"/>
            <a:ext cx="9365626" cy="5560469"/>
          </a:xfrm>
          <a:prstGeom prst="rect">
            <a:avLst/>
          </a:prstGeom>
        </p:spPr>
      </p:pic>
      <p:sp>
        <p:nvSpPr>
          <p:cNvPr id="10" name="正方形/長方形 9">
            <a:extLst>
              <a:ext uri="{FF2B5EF4-FFF2-40B4-BE49-F238E27FC236}">
                <a16:creationId xmlns:a16="http://schemas.microsoft.com/office/drawing/2014/main" id="{46359EBC-4E5F-4C98-B19E-9368EFB51E7F}"/>
              </a:ext>
            </a:extLst>
          </p:cNvPr>
          <p:cNvSpPr/>
          <p:nvPr/>
        </p:nvSpPr>
        <p:spPr>
          <a:xfrm>
            <a:off x="272332" y="979397"/>
            <a:ext cx="5823667" cy="461665"/>
          </a:xfrm>
          <a:prstGeom prst="rect">
            <a:avLst/>
          </a:prstGeom>
        </p:spPr>
        <p:txBody>
          <a:bodyPr wrap="square">
            <a:spAutoFit/>
          </a:bodyPr>
          <a:lstStyle/>
          <a:p>
            <a:r>
              <a:rPr lang="en-US" altLang="ja-JP" sz="2400" b="1"/>
              <a:t>2.4 </a:t>
            </a:r>
            <a:r>
              <a:rPr lang="ja-JP" altLang="en-US" sz="2400" b="1"/>
              <a:t>制御モデル</a:t>
            </a:r>
          </a:p>
        </p:txBody>
      </p:sp>
      <p:sp>
        <p:nvSpPr>
          <p:cNvPr id="2" name="矩形 1">
            <a:extLst>
              <a:ext uri="{FF2B5EF4-FFF2-40B4-BE49-F238E27FC236}">
                <a16:creationId xmlns:a16="http://schemas.microsoft.com/office/drawing/2014/main" id="{35757E4A-08B1-49EC-A4E1-30574BB5AD98}"/>
              </a:ext>
            </a:extLst>
          </p:cNvPr>
          <p:cNvSpPr/>
          <p:nvPr/>
        </p:nvSpPr>
        <p:spPr>
          <a:xfrm>
            <a:off x="7368422" y="4501169"/>
            <a:ext cx="4600940" cy="1569660"/>
          </a:xfrm>
          <a:prstGeom prst="rect">
            <a:avLst/>
          </a:prstGeom>
        </p:spPr>
        <p:txBody>
          <a:bodyPr wrap="none">
            <a:spAutoFit/>
          </a:bodyPr>
          <a:lstStyle/>
          <a:p>
            <a:pPr marL="342900" indent="-342900">
              <a:buFont typeface="Arial" panose="020B0604020202020204" pitchFamily="34" charset="0"/>
              <a:buChar char="•"/>
            </a:pPr>
            <a:r>
              <a:rPr lang="en-US" altLang="ja-JP" sz="2400" b="1"/>
              <a:t>VAV</a:t>
            </a:r>
            <a:r>
              <a:rPr lang="ja-JP" altLang="en-US" sz="2400" b="1"/>
              <a:t>ダンパ</a:t>
            </a:r>
            <a:r>
              <a:rPr lang="en-US" altLang="ja-JP" sz="2400" b="1"/>
              <a:t>---------</a:t>
            </a:r>
            <a:r>
              <a:rPr lang="ja-JP" altLang="en-US" sz="2400" b="1"/>
              <a:t>室内</a:t>
            </a:r>
            <a:r>
              <a:rPr lang="ja-JP" altLang="en-US" sz="2400" b="1" dirty="0"/>
              <a:t>温度</a:t>
            </a:r>
            <a:endParaRPr lang="en-US" altLang="ja-JP" sz="2400" b="1" dirty="0"/>
          </a:p>
          <a:p>
            <a:pPr marL="342900" indent="-342900">
              <a:buFont typeface="Arial" panose="020B0604020202020204" pitchFamily="34" charset="0"/>
              <a:buChar char="•"/>
            </a:pPr>
            <a:r>
              <a:rPr lang="ja-JP" altLang="en-US" sz="2400" b="1"/>
              <a:t>ファン</a:t>
            </a:r>
            <a:r>
              <a:rPr lang="en-US" altLang="ja-JP" sz="2400" b="1"/>
              <a:t>------------</a:t>
            </a:r>
            <a:r>
              <a:rPr lang="ja-JP" altLang="en-US" sz="2400" b="1"/>
              <a:t>ダクト圧力</a:t>
            </a:r>
            <a:endParaRPr lang="en-US" altLang="ja-JP" sz="2400" b="1" dirty="0"/>
          </a:p>
          <a:p>
            <a:pPr marL="342900" indent="-342900">
              <a:buFont typeface="Arial" panose="020B0604020202020204" pitchFamily="34" charset="0"/>
              <a:buChar char="•"/>
            </a:pPr>
            <a:r>
              <a:rPr lang="ja-JP" altLang="en-US" sz="2400" b="1"/>
              <a:t>バイパスダンパ</a:t>
            </a:r>
            <a:r>
              <a:rPr lang="en-US" altLang="ja-JP" sz="2400" b="1"/>
              <a:t>-----CO</a:t>
            </a:r>
            <a:r>
              <a:rPr lang="en-US" altLang="ja-JP" sz="2400" b="1" baseline="-25000"/>
              <a:t>2</a:t>
            </a:r>
            <a:r>
              <a:rPr lang="ja-JP" altLang="en-US" sz="2400" b="1" dirty="0"/>
              <a:t>濃度</a:t>
            </a:r>
            <a:endParaRPr lang="en-US" altLang="ja-JP" sz="2400" b="1" dirty="0"/>
          </a:p>
          <a:p>
            <a:pPr marL="342900" indent="-342900">
              <a:buFont typeface="Arial" panose="020B0604020202020204" pitchFamily="34" charset="0"/>
              <a:buChar char="•"/>
            </a:pPr>
            <a:r>
              <a:rPr lang="ja-JP" altLang="en-US" sz="2400" b="1" dirty="0"/>
              <a:t>冷</a:t>
            </a:r>
            <a:r>
              <a:rPr lang="ja-JP" altLang="en-US" sz="2400" b="1"/>
              <a:t>温水バルブ</a:t>
            </a:r>
            <a:r>
              <a:rPr lang="en-US" altLang="ja-JP" sz="2400" b="1"/>
              <a:t>-------</a:t>
            </a:r>
            <a:r>
              <a:rPr lang="ja-JP" altLang="en-US" sz="2400" b="1"/>
              <a:t>送風</a:t>
            </a:r>
            <a:r>
              <a:rPr lang="ja-JP" altLang="en-US" sz="2400" b="1" dirty="0"/>
              <a:t>温度</a:t>
            </a:r>
            <a:endParaRPr lang="zh-CN" altLang="en-US" sz="2400" dirty="0"/>
          </a:p>
        </p:txBody>
      </p:sp>
      <p:sp>
        <p:nvSpPr>
          <p:cNvPr id="3" name="正方形/長方形 2">
            <a:extLst>
              <a:ext uri="{FF2B5EF4-FFF2-40B4-BE49-F238E27FC236}">
                <a16:creationId xmlns:a16="http://schemas.microsoft.com/office/drawing/2014/main" id="{50CED2FF-9A5F-46A1-8764-73CFDF4BC672}"/>
              </a:ext>
            </a:extLst>
          </p:cNvPr>
          <p:cNvSpPr/>
          <p:nvPr/>
        </p:nvSpPr>
        <p:spPr>
          <a:xfrm>
            <a:off x="6414985" y="1256396"/>
            <a:ext cx="1353256" cy="369332"/>
          </a:xfrm>
          <a:prstGeom prst="rect">
            <a:avLst/>
          </a:prstGeom>
        </p:spPr>
        <p:txBody>
          <a:bodyPr wrap="none">
            <a:spAutoFit/>
          </a:bodyPr>
          <a:lstStyle/>
          <a:p>
            <a:r>
              <a:rPr lang="en-US" altLang="ja-JP" b="1"/>
              <a:t>VAV</a:t>
            </a:r>
            <a:r>
              <a:rPr lang="ja-JP" altLang="en-US" b="1"/>
              <a:t>ダンパ</a:t>
            </a:r>
            <a:endParaRPr lang="ja-JP" altLang="en-US"/>
          </a:p>
        </p:txBody>
      </p:sp>
      <p:sp>
        <p:nvSpPr>
          <p:cNvPr id="4" name="正方形/長方形 3">
            <a:extLst>
              <a:ext uri="{FF2B5EF4-FFF2-40B4-BE49-F238E27FC236}">
                <a16:creationId xmlns:a16="http://schemas.microsoft.com/office/drawing/2014/main" id="{585186EC-4D5D-4791-85D3-0C3EB07B1C3E}"/>
              </a:ext>
            </a:extLst>
          </p:cNvPr>
          <p:cNvSpPr/>
          <p:nvPr/>
        </p:nvSpPr>
        <p:spPr>
          <a:xfrm>
            <a:off x="8031202" y="2274838"/>
            <a:ext cx="1107996" cy="369332"/>
          </a:xfrm>
          <a:prstGeom prst="rect">
            <a:avLst/>
          </a:prstGeom>
        </p:spPr>
        <p:txBody>
          <a:bodyPr wrap="none">
            <a:spAutoFit/>
          </a:bodyPr>
          <a:lstStyle/>
          <a:p>
            <a:r>
              <a:rPr lang="ja-JP" altLang="en-US" b="1"/>
              <a:t>室内温度</a:t>
            </a:r>
            <a:endParaRPr lang="ja-JP" altLang="en-US"/>
          </a:p>
        </p:txBody>
      </p:sp>
      <p:sp>
        <p:nvSpPr>
          <p:cNvPr id="6" name="正方形/長方形 5">
            <a:extLst>
              <a:ext uri="{FF2B5EF4-FFF2-40B4-BE49-F238E27FC236}">
                <a16:creationId xmlns:a16="http://schemas.microsoft.com/office/drawing/2014/main" id="{2B09C7ED-1A30-4EE9-93E8-74C24418686D}"/>
              </a:ext>
            </a:extLst>
          </p:cNvPr>
          <p:cNvSpPr/>
          <p:nvPr/>
        </p:nvSpPr>
        <p:spPr>
          <a:xfrm>
            <a:off x="1593418" y="4316503"/>
            <a:ext cx="877163" cy="369332"/>
          </a:xfrm>
          <a:prstGeom prst="rect">
            <a:avLst/>
          </a:prstGeom>
        </p:spPr>
        <p:txBody>
          <a:bodyPr wrap="none">
            <a:spAutoFit/>
          </a:bodyPr>
          <a:lstStyle/>
          <a:p>
            <a:r>
              <a:rPr lang="ja-JP" altLang="en-US" b="1"/>
              <a:t>ファン</a:t>
            </a:r>
            <a:endParaRPr lang="ja-JP" altLang="en-US"/>
          </a:p>
        </p:txBody>
      </p:sp>
      <p:sp>
        <p:nvSpPr>
          <p:cNvPr id="7" name="正方形/長方形 6">
            <a:extLst>
              <a:ext uri="{FF2B5EF4-FFF2-40B4-BE49-F238E27FC236}">
                <a16:creationId xmlns:a16="http://schemas.microsoft.com/office/drawing/2014/main" id="{9BC8AEB6-7BE9-4423-81FF-893AD0AA1A22}"/>
              </a:ext>
            </a:extLst>
          </p:cNvPr>
          <p:cNvSpPr/>
          <p:nvPr/>
        </p:nvSpPr>
        <p:spPr>
          <a:xfrm>
            <a:off x="3585086" y="2787134"/>
            <a:ext cx="1338828" cy="369332"/>
          </a:xfrm>
          <a:prstGeom prst="rect">
            <a:avLst/>
          </a:prstGeom>
        </p:spPr>
        <p:txBody>
          <a:bodyPr wrap="none">
            <a:spAutoFit/>
          </a:bodyPr>
          <a:lstStyle/>
          <a:p>
            <a:r>
              <a:rPr lang="ja-JP" altLang="en-US" b="1"/>
              <a:t>ダクト圧力</a:t>
            </a:r>
            <a:endParaRPr lang="ja-JP" altLang="en-US"/>
          </a:p>
        </p:txBody>
      </p:sp>
      <p:sp>
        <p:nvSpPr>
          <p:cNvPr id="8" name="正方形/長方形 7">
            <a:extLst>
              <a:ext uri="{FF2B5EF4-FFF2-40B4-BE49-F238E27FC236}">
                <a16:creationId xmlns:a16="http://schemas.microsoft.com/office/drawing/2014/main" id="{C4CDF564-1AE9-40EE-BC7E-71AEBE1FDC20}"/>
              </a:ext>
            </a:extLst>
          </p:cNvPr>
          <p:cNvSpPr/>
          <p:nvPr/>
        </p:nvSpPr>
        <p:spPr>
          <a:xfrm>
            <a:off x="1454918" y="2399768"/>
            <a:ext cx="2031325" cy="369332"/>
          </a:xfrm>
          <a:prstGeom prst="rect">
            <a:avLst/>
          </a:prstGeom>
        </p:spPr>
        <p:txBody>
          <a:bodyPr wrap="none">
            <a:spAutoFit/>
          </a:bodyPr>
          <a:lstStyle/>
          <a:p>
            <a:r>
              <a:rPr lang="ja-JP" altLang="en-US" b="1"/>
              <a:t>バイパスダンパ　</a:t>
            </a:r>
            <a:endParaRPr lang="ja-JP" altLang="en-US"/>
          </a:p>
        </p:txBody>
      </p:sp>
      <p:sp>
        <p:nvSpPr>
          <p:cNvPr id="9" name="正方形/長方形 8">
            <a:extLst>
              <a:ext uri="{FF2B5EF4-FFF2-40B4-BE49-F238E27FC236}">
                <a16:creationId xmlns:a16="http://schemas.microsoft.com/office/drawing/2014/main" id="{1DCF8D1E-E4F5-4CB8-B57F-023B1582F7B0}"/>
              </a:ext>
            </a:extLst>
          </p:cNvPr>
          <p:cNvSpPr/>
          <p:nvPr/>
        </p:nvSpPr>
        <p:spPr>
          <a:xfrm>
            <a:off x="114443" y="2773139"/>
            <a:ext cx="1075936" cy="369332"/>
          </a:xfrm>
          <a:prstGeom prst="rect">
            <a:avLst/>
          </a:prstGeom>
        </p:spPr>
        <p:txBody>
          <a:bodyPr wrap="none">
            <a:spAutoFit/>
          </a:bodyPr>
          <a:lstStyle/>
          <a:p>
            <a:r>
              <a:rPr lang="en-US" altLang="ja-JP" b="1"/>
              <a:t>CO</a:t>
            </a:r>
            <a:r>
              <a:rPr lang="en-US" altLang="ja-JP" b="1" baseline="-25000"/>
              <a:t>2</a:t>
            </a:r>
            <a:r>
              <a:rPr lang="ja-JP" altLang="en-US" b="1"/>
              <a:t>濃度</a:t>
            </a:r>
            <a:endParaRPr lang="ja-JP" altLang="en-US"/>
          </a:p>
        </p:txBody>
      </p:sp>
      <p:sp>
        <p:nvSpPr>
          <p:cNvPr id="11" name="正方形/長方形 10">
            <a:extLst>
              <a:ext uri="{FF2B5EF4-FFF2-40B4-BE49-F238E27FC236}">
                <a16:creationId xmlns:a16="http://schemas.microsoft.com/office/drawing/2014/main" id="{E182C714-AADE-407E-A01D-110802C50333}"/>
              </a:ext>
            </a:extLst>
          </p:cNvPr>
          <p:cNvSpPr/>
          <p:nvPr/>
        </p:nvSpPr>
        <p:spPr>
          <a:xfrm>
            <a:off x="0" y="4149472"/>
            <a:ext cx="1800493" cy="369332"/>
          </a:xfrm>
          <a:prstGeom prst="rect">
            <a:avLst/>
          </a:prstGeom>
        </p:spPr>
        <p:txBody>
          <a:bodyPr wrap="none">
            <a:spAutoFit/>
          </a:bodyPr>
          <a:lstStyle/>
          <a:p>
            <a:r>
              <a:rPr lang="ja-JP" altLang="en-US" b="1"/>
              <a:t>冷温水バルブ　</a:t>
            </a:r>
            <a:endParaRPr lang="ja-JP" altLang="en-US"/>
          </a:p>
        </p:txBody>
      </p:sp>
      <p:sp>
        <p:nvSpPr>
          <p:cNvPr id="12" name="正方形/長方形 11">
            <a:extLst>
              <a:ext uri="{FF2B5EF4-FFF2-40B4-BE49-F238E27FC236}">
                <a16:creationId xmlns:a16="http://schemas.microsoft.com/office/drawing/2014/main" id="{7CA4B173-81B2-4535-B66D-0ABC37C685C0}"/>
              </a:ext>
            </a:extLst>
          </p:cNvPr>
          <p:cNvSpPr/>
          <p:nvPr/>
        </p:nvSpPr>
        <p:spPr>
          <a:xfrm>
            <a:off x="1643520" y="3457266"/>
            <a:ext cx="1107996" cy="369332"/>
          </a:xfrm>
          <a:prstGeom prst="rect">
            <a:avLst/>
          </a:prstGeom>
        </p:spPr>
        <p:txBody>
          <a:bodyPr wrap="none">
            <a:spAutoFit/>
          </a:bodyPr>
          <a:lstStyle/>
          <a:p>
            <a:r>
              <a:rPr lang="ja-JP" altLang="en-US" b="1"/>
              <a:t>送風温度</a:t>
            </a:r>
            <a:endParaRPr lang="ja-JP" altLang="en-US"/>
          </a:p>
        </p:txBody>
      </p:sp>
      <p:cxnSp>
        <p:nvCxnSpPr>
          <p:cNvPr id="14" name="直線コネクタ 13">
            <a:extLst>
              <a:ext uri="{FF2B5EF4-FFF2-40B4-BE49-F238E27FC236}">
                <a16:creationId xmlns:a16="http://schemas.microsoft.com/office/drawing/2014/main" id="{B995912A-641C-4CC3-8059-923E305DB499}"/>
              </a:ext>
            </a:extLst>
          </p:cNvPr>
          <p:cNvCxnSpPr/>
          <p:nvPr/>
        </p:nvCxnSpPr>
        <p:spPr>
          <a:xfrm flipH="1">
            <a:off x="1800493" y="2769100"/>
            <a:ext cx="670088" cy="63163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0017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22443</TotalTime>
  <Words>5030</Words>
  <Application>Microsoft Office PowerPoint</Application>
  <PresentationFormat>ワイド画面</PresentationFormat>
  <Paragraphs>863</Paragraphs>
  <Slides>38</Slides>
  <Notes>25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38</vt:i4>
      </vt:variant>
    </vt:vector>
  </HeadingPairs>
  <TitlesOfParts>
    <vt:vector size="47" baseType="lpstr">
      <vt:lpstr>等线</vt:lpstr>
      <vt:lpstr>ＭＳ ゴシック</vt:lpstr>
      <vt:lpstr>游ゴシック</vt:lpstr>
      <vt:lpstr>游ゴシック Light</vt:lpstr>
      <vt:lpstr>游ゴシック Medium</vt:lpstr>
      <vt:lpstr>Arial</vt:lpstr>
      <vt:lpstr>Cambria Math</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wu yangjun</dc:creator>
  <cp:lastModifiedBy>wu yangjun</cp:lastModifiedBy>
  <cp:revision>1104</cp:revision>
  <cp:lastPrinted>2018-07-16T10:38:33Z</cp:lastPrinted>
  <dcterms:created xsi:type="dcterms:W3CDTF">2018-06-17T09:46:13Z</dcterms:created>
  <dcterms:modified xsi:type="dcterms:W3CDTF">2018-07-16T13:52:09Z</dcterms:modified>
</cp:coreProperties>
</file>